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316" r:id="rId3"/>
    <p:sldId id="315" r:id="rId4"/>
    <p:sldId id="361" r:id="rId5"/>
    <p:sldId id="313" r:id="rId6"/>
    <p:sldId id="319" r:id="rId7"/>
    <p:sldId id="334" r:id="rId8"/>
    <p:sldId id="320" r:id="rId9"/>
    <p:sldId id="321" r:id="rId10"/>
    <p:sldId id="302" r:id="rId11"/>
    <p:sldId id="328" r:id="rId12"/>
    <p:sldId id="346" r:id="rId13"/>
    <p:sldId id="349" r:id="rId14"/>
    <p:sldId id="330" r:id="rId15"/>
    <p:sldId id="331" r:id="rId16"/>
    <p:sldId id="362" r:id="rId17"/>
    <p:sldId id="259" r:id="rId18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92D"/>
    <a:srgbClr val="005172"/>
    <a:srgbClr val="292929"/>
    <a:srgbClr val="000000"/>
    <a:srgbClr val="D5D2CA"/>
    <a:srgbClr val="FF0000"/>
    <a:srgbClr val="FFFFFF"/>
    <a:srgbClr val="FFFF00"/>
    <a:srgbClr val="3F9C35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-1668" y="-24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74FC1C-1A5F-4C45-89A9-AB5775D8E331}" type="datetimeFigureOut">
              <a:rPr lang="en-GB" smtClean="0"/>
              <a:t>22/12/2014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D0B4213-A9F7-4B2C-8591-65AC1CF8A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27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58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58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5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2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5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5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5399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5399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5399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5399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5399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53" indent="-228578" algn="ctr" defTabSz="95399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09" indent="-228578" algn="ctr" defTabSz="95399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64" indent="-228578" algn="ctr" defTabSz="95399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19" indent="-228578" algn="ctr" defTabSz="95399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2E993D-0CBA-435D-8104-6BAA00C6128C}" type="datetime1">
              <a:rPr lang="en-GB" altLang="en-US" sz="1000">
                <a:latin typeface="News Gothic" pitchFamily="34" charset="0"/>
              </a:rPr>
              <a:pPr/>
              <a:t>22/12/2014</a:t>
            </a:fld>
            <a:endParaRPr lang="en-GB" altLang="en-US" sz="1000">
              <a:latin typeface="News Gothic" pitchFamily="34" charset="0"/>
            </a:endParaRPr>
          </a:p>
        </p:txBody>
      </p:sp>
      <p:sp>
        <p:nvSpPr>
          <p:cNvPr id="1034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5399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5399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5399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5399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5399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53" indent="-228578" algn="ctr" defTabSz="95399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09" indent="-228578" algn="ctr" defTabSz="95399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664" indent="-228578" algn="ctr" defTabSz="95399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19" indent="-228578" algn="ctr" defTabSz="95399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EDDCBF-E205-4C9F-AB98-DAFE4347BFE7}" type="slidenum">
              <a:rPr lang="en-GB" altLang="en-US" sz="1000">
                <a:latin typeface="News Gothic" pitchFamily="34" charset="0"/>
              </a:rPr>
              <a:pPr/>
              <a:t>7</a:t>
            </a:fld>
            <a:endParaRPr lang="en-GB" altLang="en-US" sz="1000">
              <a:latin typeface="News Gothic" pitchFamily="34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en-GB" sz="1300" dirty="0" smtClean="0"/>
              <a:t>Brittany, Soil derived from </a:t>
            </a:r>
            <a:r>
              <a:rPr lang="en-GB" sz="1300" dirty="0" err="1" smtClean="0"/>
              <a:t>micaschist</a:t>
            </a:r>
            <a:r>
              <a:rPr lang="en-GB" sz="1300" dirty="0" smtClean="0"/>
              <a:t>. Precipitation </a:t>
            </a:r>
            <a:r>
              <a:rPr lang="en-GB" sz="1300" dirty="0"/>
              <a:t>Flevoland: 800 mm yr-1. Climatic conditions more or less comparable</a:t>
            </a:r>
            <a:endParaRPr lang="en-GB" sz="1300" baseline="30000" dirty="0"/>
          </a:p>
          <a:p>
            <a:pPr defTabSz="990478"/>
            <a:r>
              <a:rPr lang="en-GB" sz="1300" dirty="0"/>
              <a:t>FKA Crop rotation (4 years) : grain maize-wheat-rape-wheat-</a:t>
            </a:r>
            <a:r>
              <a:rPr lang="en-GB" sz="1300" dirty="0" err="1"/>
              <a:t>phacelia</a:t>
            </a:r>
            <a:r>
              <a:rPr lang="en-GB" sz="1300" dirty="0"/>
              <a:t>; FKO 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Grain-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maize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triticale –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buckwheat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Protein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pea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triticale –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alfalfa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alfalfa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triticale – grain-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maize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fr-FR" altLang="fr-FR" sz="1300" b="1" i="1" dirty="0" err="1">
                <a:solidFill>
                  <a:srgbClr val="000000"/>
                </a:solidFill>
                <a:latin typeface="Arial" pitchFamily="34" charset="0"/>
              </a:rPr>
              <a:t>wheat</a:t>
            </a:r>
            <a:endParaRPr lang="fr-FR" altLang="fr-FR" sz="1300" b="1" i="1" dirty="0">
              <a:solidFill>
                <a:srgbClr val="000000"/>
              </a:solidFill>
              <a:latin typeface="Arial" pitchFamily="34" charset="0"/>
            </a:endParaRPr>
          </a:p>
          <a:p>
            <a:pPr defTabSz="990478"/>
            <a:endParaRPr lang="en-GB" sz="1300" baseline="30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2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spcBef>
                <a:spcPct val="0"/>
              </a:spcBef>
            </a:pPr>
            <a:r>
              <a:rPr lang="en-GB" sz="1300" dirty="0"/>
              <a:t>FKA Crop rotation (4 years) : grain maize-wheat-rape-wheat-</a:t>
            </a:r>
            <a:r>
              <a:rPr lang="en-GB" sz="1300" dirty="0" err="1"/>
              <a:t>phacelia</a:t>
            </a:r>
            <a:r>
              <a:rPr lang="en-GB" sz="1300" dirty="0"/>
              <a:t>; FKO 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Grain-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maize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triticale –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buckwheat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Protein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pea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triticale –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alfalfa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alfalfa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– triticale – grain-</a:t>
            </a:r>
            <a:r>
              <a:rPr lang="fr-FR" altLang="fr-FR" sz="1300" i="1" dirty="0" err="1">
                <a:solidFill>
                  <a:srgbClr val="000000"/>
                </a:solidFill>
                <a:latin typeface="Arial" pitchFamily="34" charset="0"/>
              </a:rPr>
              <a:t>maize</a:t>
            </a:r>
            <a:r>
              <a:rPr lang="fr-FR" altLang="fr-FR" sz="1300" i="1" dirty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fr-FR" altLang="fr-FR" sz="1300" b="1" i="1" dirty="0" err="1">
                <a:solidFill>
                  <a:srgbClr val="000000"/>
                </a:solidFill>
                <a:latin typeface="Arial" pitchFamily="34" charset="0"/>
              </a:rPr>
              <a:t>wheat</a:t>
            </a:r>
            <a:endParaRPr lang="fr-FR" altLang="fr-FR" sz="1300" b="1" i="1" dirty="0">
              <a:solidFill>
                <a:srgbClr val="000000"/>
              </a:solidFill>
              <a:latin typeface="Arial" pitchFamily="34" charset="0"/>
            </a:endParaRPr>
          </a:p>
          <a:p>
            <a:pPr defTabSz="990478"/>
            <a:endParaRPr lang="en-GB" sz="13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2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E1940-4566-4435-AB14-89DFBCBB2B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J92b en J10-6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B4213-A9F7-4B2C-8591-65AC1CF8A2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5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053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88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5" r:id="rId21"/>
    <p:sldLayoutId id="2147483677" r:id="rId2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3.jp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520" y="230189"/>
            <a:ext cx="8671559" cy="1579561"/>
          </a:xfrm>
        </p:spPr>
        <p:txBody>
          <a:bodyPr/>
          <a:lstStyle/>
          <a:p>
            <a:r>
              <a:rPr lang="en-GB" sz="3200" dirty="0">
                <a:ea typeface="Verdana" pitchFamily="34" charset="0"/>
                <a:cs typeface="Verdana" pitchFamily="34" charset="0"/>
              </a:rPr>
              <a:t>Soil ecology and agricultural </a:t>
            </a:r>
            <a:r>
              <a:rPr lang="en-GB" sz="3200" dirty="0" smtClean="0">
                <a:ea typeface="Verdana" pitchFamily="34" charset="0"/>
                <a:cs typeface="Verdana" pitchFamily="34" charset="0"/>
              </a:rPr>
              <a:t>technology;  </a:t>
            </a:r>
            <a:r>
              <a:rPr lang="en-GB" sz="2800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GB" sz="2800" dirty="0" smtClean="0">
                <a:ea typeface="Verdana" pitchFamily="34" charset="0"/>
                <a:cs typeface="Verdana" pitchFamily="34" charset="0"/>
              </a:rPr>
            </a:br>
            <a:r>
              <a:rPr lang="en-GB" sz="2800" dirty="0" smtClean="0">
                <a:ea typeface="Verdana" pitchFamily="34" charset="0"/>
                <a:cs typeface="Verdana" pitchFamily="34" charset="0"/>
              </a:rPr>
              <a:t>An </a:t>
            </a:r>
            <a:r>
              <a:rPr lang="en-GB" sz="2800" dirty="0">
                <a:ea typeface="Verdana" pitchFamily="34" charset="0"/>
                <a:cs typeface="Verdana" pitchFamily="34" charset="0"/>
              </a:rPr>
              <a:t>integrated approach towards sustainable soil </a:t>
            </a:r>
            <a:r>
              <a:rPr lang="en-GB" sz="2800" dirty="0" smtClean="0">
                <a:ea typeface="Verdana" pitchFamily="34" charset="0"/>
                <a:cs typeface="Verdana" pitchFamily="34" charset="0"/>
              </a:rPr>
              <a:t>management</a:t>
            </a:r>
            <a:r>
              <a:rPr lang="en-GB" sz="2800" dirty="0"/>
              <a:t/>
            </a:r>
            <a:br>
              <a:rPr lang="en-GB" sz="2800" dirty="0"/>
            </a:br>
            <a:endParaRPr lang="en-GB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2534"/>
          <a:stretch>
            <a:fillRect/>
          </a:stretch>
        </p:blipFill>
        <p:spPr>
          <a:xfrm>
            <a:off x="322133" y="3307559"/>
            <a:ext cx="2647950" cy="2647950"/>
          </a:xfr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r="205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r="12387"/>
          <a:stretch>
            <a:fillRect/>
          </a:stretch>
        </p:blipFill>
        <p:spPr>
          <a:xfrm>
            <a:off x="4690905" y="3307559"/>
            <a:ext cx="2647950" cy="2647950"/>
          </a:xfrm>
        </p:spPr>
      </p:pic>
      <p:pic>
        <p:nvPicPr>
          <p:cNvPr id="30" name="Picture Placeholder 29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r="8748"/>
          <a:stretch>
            <a:fillRect/>
          </a:stretch>
        </p:blipFill>
        <p:spPr>
          <a:xfrm>
            <a:off x="3072992" y="3307559"/>
            <a:ext cx="2647950" cy="264795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323851" y="1810901"/>
            <a:ext cx="8544720" cy="371475"/>
          </a:xfrm>
        </p:spPr>
        <p:txBody>
          <a:bodyPr/>
          <a:lstStyle/>
          <a:p>
            <a:r>
              <a:rPr lang="en-GB" sz="2000" dirty="0"/>
              <a:t>Mirjam </a:t>
            </a:r>
            <a:r>
              <a:rPr lang="en-GB" sz="2000" dirty="0" smtClean="0"/>
              <a:t>Pulleman, </a:t>
            </a:r>
            <a:r>
              <a:rPr lang="en-GB" sz="2000" dirty="0"/>
              <a:t>Guénola </a:t>
            </a:r>
            <a:r>
              <a:rPr lang="en-GB" sz="2000" dirty="0" err="1" smtClean="0"/>
              <a:t>Pérès</a:t>
            </a:r>
            <a:r>
              <a:rPr lang="en-GB" sz="2000" dirty="0" smtClean="0"/>
              <a:t>, </a:t>
            </a:r>
            <a:r>
              <a:rPr lang="en-GB" sz="2000" dirty="0"/>
              <a:t>Stephen </a:t>
            </a:r>
            <a:r>
              <a:rPr lang="en-GB" sz="2000" dirty="0" smtClean="0"/>
              <a:t>Crittenden, </a:t>
            </a:r>
          </a:p>
          <a:p>
            <a:r>
              <a:rPr lang="en-GB" sz="2000" dirty="0" err="1" smtClean="0"/>
              <a:t>Djilali</a:t>
            </a:r>
            <a:r>
              <a:rPr lang="en-GB" sz="2000" dirty="0" smtClean="0"/>
              <a:t> </a:t>
            </a:r>
            <a:r>
              <a:rPr lang="en-GB" sz="2000" dirty="0" err="1" smtClean="0"/>
              <a:t>Heddadj</a:t>
            </a:r>
            <a:r>
              <a:rPr lang="en-GB" sz="2000" dirty="0" smtClean="0"/>
              <a:t>, Wijnand Sukkel </a:t>
            </a:r>
            <a:r>
              <a:rPr lang="en-GB" sz="2000" i="1" dirty="0" smtClean="0"/>
              <a:t>et al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27" name="Afbeelding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45" y="1363542"/>
            <a:ext cx="1247775" cy="164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Sites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practices</a:t>
            </a:r>
            <a:r>
              <a:rPr lang="nl-NL" dirty="0" smtClean="0"/>
              <a:t> (NL)</a:t>
            </a:r>
            <a:endParaRPr lang="nl-NL" dirty="0"/>
          </a:p>
        </p:txBody>
      </p:sp>
      <p:pic>
        <p:nvPicPr>
          <p:cNvPr id="16" name="Picture 4" descr="geploegd, niet gepl gele mosterd 120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414" y="1508051"/>
            <a:ext cx="3614924" cy="25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22 dec 08 J93b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414" y="3991583"/>
            <a:ext cx="3614924" cy="256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9694" y="975337"/>
            <a:ext cx="4946476" cy="3739055"/>
            <a:chOff x="269694" y="975337"/>
            <a:chExt cx="4946476" cy="3739055"/>
          </a:xfrm>
        </p:grpSpPr>
        <p:sp>
          <p:nvSpPr>
            <p:cNvPr id="34" name="Rechthoek 19"/>
            <p:cNvSpPr/>
            <p:nvPr/>
          </p:nvSpPr>
          <p:spPr>
            <a:xfrm>
              <a:off x="3992207" y="1473172"/>
              <a:ext cx="1223963" cy="2159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9694" y="975337"/>
              <a:ext cx="4946476" cy="3739055"/>
              <a:chOff x="123682" y="1110991"/>
              <a:chExt cx="4946476" cy="373905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59513" y="1609958"/>
                <a:ext cx="1223962" cy="3240088"/>
                <a:chOff x="5917188" y="2492375"/>
                <a:chExt cx="1223962" cy="3240088"/>
              </a:xfrm>
            </p:grpSpPr>
            <p:sp>
              <p:nvSpPr>
                <p:cNvPr id="21" name="Rechthoek 13"/>
                <p:cNvSpPr/>
                <p:nvPr/>
              </p:nvSpPr>
              <p:spPr>
                <a:xfrm>
                  <a:off x="5917188" y="3716338"/>
                  <a:ext cx="1223962" cy="2016125"/>
                </a:xfrm>
                <a:prstGeom prst="rect">
                  <a:avLst/>
                </a:prstGeom>
                <a:blipFill>
                  <a:blip r:embed="rId6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/>
                </a:p>
              </p:txBody>
            </p:sp>
            <p:sp>
              <p:nvSpPr>
                <p:cNvPr id="22" name="Rechthoek 17"/>
                <p:cNvSpPr/>
                <p:nvPr/>
              </p:nvSpPr>
              <p:spPr>
                <a:xfrm>
                  <a:off x="5917188" y="2708275"/>
                  <a:ext cx="1223962" cy="1008063"/>
                </a:xfrm>
                <a:prstGeom prst="rect">
                  <a:avLst/>
                </a:prstGeom>
                <a:blipFill>
                  <a:blip r:embed="rId7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/>
                </a:p>
              </p:txBody>
            </p:sp>
            <p:sp>
              <p:nvSpPr>
                <p:cNvPr id="23" name="Rechthoek 18"/>
                <p:cNvSpPr/>
                <p:nvPr/>
              </p:nvSpPr>
              <p:spPr>
                <a:xfrm>
                  <a:off x="5917188" y="2492375"/>
                  <a:ext cx="1223962" cy="215900"/>
                </a:xfrm>
                <a:prstGeom prst="rect">
                  <a:avLst/>
                </a:prstGeom>
                <a:blipFill>
                  <a:blip r:embed="rId5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455595" y="1609958"/>
                <a:ext cx="1223963" cy="3240088"/>
                <a:chOff x="7466960" y="2492375"/>
                <a:chExt cx="1223963" cy="3240088"/>
              </a:xfrm>
            </p:grpSpPr>
            <p:sp>
              <p:nvSpPr>
                <p:cNvPr id="25" name="Rechthoek 16"/>
                <p:cNvSpPr/>
                <p:nvPr/>
              </p:nvSpPr>
              <p:spPr>
                <a:xfrm>
                  <a:off x="7466960" y="2708275"/>
                  <a:ext cx="1223963" cy="3024188"/>
                </a:xfrm>
                <a:prstGeom prst="rect">
                  <a:avLst/>
                </a:prstGeom>
                <a:blipFill>
                  <a:blip r:embed="rId6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/>
                </a:p>
              </p:txBody>
            </p:sp>
            <p:sp>
              <p:nvSpPr>
                <p:cNvPr id="26" name="Rechthoek 19"/>
                <p:cNvSpPr/>
                <p:nvPr/>
              </p:nvSpPr>
              <p:spPr>
                <a:xfrm>
                  <a:off x="7466960" y="2492375"/>
                  <a:ext cx="1223963" cy="215900"/>
                </a:xfrm>
                <a:prstGeom prst="rect">
                  <a:avLst/>
                </a:prstGeom>
                <a:blipFill>
                  <a:blip r:embed="rId5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/>
                </a:p>
              </p:txBody>
            </p:sp>
            <p:sp>
              <p:nvSpPr>
                <p:cNvPr id="27" name="Rechthoek 21"/>
                <p:cNvSpPr/>
                <p:nvPr/>
              </p:nvSpPr>
              <p:spPr>
                <a:xfrm>
                  <a:off x="7682860" y="2708275"/>
                  <a:ext cx="142875" cy="720725"/>
                </a:xfrm>
                <a:prstGeom prst="rect">
                  <a:avLst/>
                </a:prstGeom>
                <a:blipFill>
                  <a:blip r:embed="rId7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/>
                </a:p>
              </p:txBody>
            </p:sp>
            <p:sp>
              <p:nvSpPr>
                <p:cNvPr id="28" name="Rechthoek 22"/>
                <p:cNvSpPr/>
                <p:nvPr/>
              </p:nvSpPr>
              <p:spPr>
                <a:xfrm>
                  <a:off x="8330560" y="2708275"/>
                  <a:ext cx="142875" cy="720725"/>
                </a:xfrm>
                <a:prstGeom prst="rect">
                  <a:avLst/>
                </a:prstGeom>
                <a:blipFill>
                  <a:blip r:embed="rId7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/>
                </a:p>
              </p:txBody>
            </p:sp>
          </p:grpSp>
          <p:sp>
            <p:nvSpPr>
              <p:cNvPr id="29" name="Tekstvak 23"/>
              <p:cNvSpPr txBox="1">
                <a:spLocks noChangeArrowheads="1"/>
              </p:cNvSpPr>
              <p:nvPr/>
            </p:nvSpPr>
            <p:spPr bwMode="auto">
              <a:xfrm>
                <a:off x="123682" y="1609958"/>
                <a:ext cx="864096" cy="1415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News Gothic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News Gothic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News Gothic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News Gothic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News Gothic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nl-NL" sz="1800" dirty="0" smtClean="0">
                    <a:latin typeface="Calibri" pitchFamily="34" charset="0"/>
                  </a:rPr>
                  <a:t>8 </a:t>
                </a:r>
                <a:r>
                  <a:rPr lang="nl-NL" sz="1800" dirty="0">
                    <a:latin typeface="Calibri" pitchFamily="34" charset="0"/>
                  </a:rPr>
                  <a:t>cm</a:t>
                </a:r>
              </a:p>
              <a:p>
                <a:pPr algn="l" eaLnBrk="1" hangingPunct="1">
                  <a:spcBef>
                    <a:spcPct val="0"/>
                  </a:spcBef>
                </a:pPr>
                <a:endParaRPr lang="nl-NL" sz="2800" dirty="0">
                  <a:latin typeface="Calibri" pitchFamily="34" charset="0"/>
                </a:endParaRPr>
              </a:p>
              <a:p>
                <a:pPr algn="l" eaLnBrk="1" hangingPunct="1">
                  <a:spcBef>
                    <a:spcPct val="0"/>
                  </a:spcBef>
                </a:pPr>
                <a:r>
                  <a:rPr lang="nl-NL" sz="1800" dirty="0">
                    <a:latin typeface="Calibri" pitchFamily="34" charset="0"/>
                  </a:rPr>
                  <a:t>20 cm</a:t>
                </a:r>
              </a:p>
              <a:p>
                <a:pPr algn="l" eaLnBrk="1" hangingPunct="1">
                  <a:spcBef>
                    <a:spcPct val="0"/>
                  </a:spcBef>
                </a:pPr>
                <a:endParaRPr lang="nl-NL" sz="400" dirty="0">
                  <a:latin typeface="Calibri" pitchFamily="34" charset="0"/>
                </a:endParaRPr>
              </a:p>
              <a:p>
                <a:pPr algn="l" eaLnBrk="1" hangingPunct="1">
                  <a:spcBef>
                    <a:spcPct val="0"/>
                  </a:spcBef>
                </a:pPr>
                <a:r>
                  <a:rPr lang="nl-NL" sz="1800" dirty="0">
                    <a:latin typeface="Calibri" pitchFamily="34" charset="0"/>
                  </a:rPr>
                  <a:t>25 cm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59513" y="1128719"/>
                <a:ext cx="1223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/>
                  <a:t>P</a:t>
                </a:r>
                <a:endParaRPr lang="en-GB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34330" y="1128719"/>
                <a:ext cx="1223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/>
                  <a:t>NIT</a:t>
                </a:r>
                <a:endParaRPr lang="en-GB" b="1" dirty="0"/>
              </a:p>
            </p:txBody>
          </p:sp>
          <p:sp>
            <p:nvSpPr>
              <p:cNvPr id="33" name="Rechthoek 16"/>
              <p:cNvSpPr/>
              <p:nvPr/>
            </p:nvSpPr>
            <p:spPr>
              <a:xfrm>
                <a:off x="3846195" y="1825858"/>
                <a:ext cx="1223963" cy="3024188"/>
              </a:xfrm>
              <a:prstGeom prst="rect">
                <a:avLst/>
              </a:prstGeom>
              <a:blipFill>
                <a:blip r:embed="rId6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846195" y="1110991"/>
                <a:ext cx="12239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err="1" smtClean="0"/>
                  <a:t>MinT</a:t>
                </a:r>
                <a:endParaRPr lang="en-GB" b="1" dirty="0"/>
              </a:p>
            </p:txBody>
          </p:sp>
        </p:grpSp>
      </p:grpSp>
      <p:pic>
        <p:nvPicPr>
          <p:cNvPr id="38" name="Picture 37" descr="http://www.spruitjes.info/landbewerking/ploeg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14" y="110706"/>
            <a:ext cx="1779954" cy="13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USERDATA\My Pictures 1990-2010\2010_HoekseWaard_Fall\Joost van strien\P10208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76" y="121339"/>
            <a:ext cx="1750062" cy="131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208265" y="4825422"/>
            <a:ext cx="4010646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dirty="0" err="1" smtClean="0">
                <a:latin typeface="Verdana" pitchFamily="34" charset="0"/>
              </a:rPr>
              <a:t>All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with</a:t>
            </a:r>
            <a:r>
              <a:rPr lang="nl-NL" dirty="0" smtClean="0">
                <a:latin typeface="Verdana" pitchFamily="34" charset="0"/>
              </a:rPr>
              <a:t> </a:t>
            </a:r>
            <a:r>
              <a:rPr lang="nl-NL" dirty="0" err="1" smtClean="0">
                <a:latin typeface="Verdana" pitchFamily="34" charset="0"/>
              </a:rPr>
              <a:t>controlled</a:t>
            </a:r>
            <a:r>
              <a:rPr lang="nl-NL" dirty="0" smtClean="0">
                <a:latin typeface="Verdana" pitchFamily="34" charset="0"/>
              </a:rPr>
              <a:t> traffic </a:t>
            </a:r>
            <a:r>
              <a:rPr lang="nl-NL" dirty="0" err="1" smtClean="0">
                <a:latin typeface="Verdana" pitchFamily="34" charset="0"/>
              </a:rPr>
              <a:t>lanes</a:t>
            </a:r>
            <a:endParaRPr lang="nl-NL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886" y="6132338"/>
            <a:ext cx="4738254" cy="72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pic>
        <p:nvPicPr>
          <p:cNvPr id="35" name="Picture 5" descr="DSC_03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32" y="5223381"/>
            <a:ext cx="2288381" cy="15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415" y="6478659"/>
            <a:ext cx="3614924" cy="29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smtClean="0">
                <a:solidFill>
                  <a:srgbClr val="000000"/>
                </a:solidFill>
                <a:latin typeface="Verdana" pitchFamily="34" charset="0"/>
              </a:rPr>
              <a:t>Crittenden et al 2014, Applied Soil Ecology</a:t>
            </a:r>
          </a:p>
        </p:txBody>
      </p:sp>
    </p:spTree>
    <p:extLst>
      <p:ext uri="{BB962C8B-B14F-4D97-AF65-F5344CB8AC3E}">
        <p14:creationId xmlns:p14="http://schemas.microsoft.com/office/powerpoint/2010/main" val="27368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8130" y="1484420"/>
            <a:ext cx="8840788" cy="520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Soil biodiversity; earthworms</a:t>
            </a:r>
            <a:endParaRPr lang="en-GB" dirty="0"/>
          </a:p>
        </p:txBody>
      </p:sp>
      <p:pic>
        <p:nvPicPr>
          <p:cNvPr id="32" name="Picture Placeholder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2534"/>
          <a:stretch>
            <a:fillRect/>
          </a:stretch>
        </p:blipFill>
        <p:spPr>
          <a:xfrm rot="4036110">
            <a:off x="7067486" y="343772"/>
            <a:ext cx="1798830" cy="1798830"/>
          </a:xfrm>
          <a:prstGeom prst="ellipse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1200" y="1538374"/>
            <a:ext cx="8521188" cy="4089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NL: Fall 2009-2012, before ploughing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6365"/>
              </p:ext>
            </p:extLst>
          </p:nvPr>
        </p:nvGraphicFramePr>
        <p:xfrm>
          <a:off x="142500" y="2342459"/>
          <a:ext cx="8802807" cy="3496241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212226"/>
                <a:gridCol w="1340973"/>
                <a:gridCol w="697732"/>
                <a:gridCol w="839168"/>
                <a:gridCol w="839168"/>
                <a:gridCol w="1424036"/>
                <a:gridCol w="734792"/>
                <a:gridCol w="851857"/>
                <a:gridCol w="862855"/>
              </a:tblGrid>
              <a:tr h="583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Farming system</a:t>
                      </a:r>
                      <a:endParaRPr lang="en-GB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Conventional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(no m-2)</a:t>
                      </a:r>
                      <a:endParaRPr lang="en-GB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Organic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(no</a:t>
                      </a:r>
                      <a:r>
                        <a:rPr lang="en-GB" sz="1200" baseline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m-2)</a:t>
                      </a:r>
                      <a:endParaRPr lang="en-GB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3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</a:rPr>
                        <a:t>Tillage treatment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solidFill>
                            <a:srgbClr val="000000"/>
                          </a:solidFill>
                          <a:effectLst/>
                        </a:rPr>
                        <a:t>MinT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NIT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</a:rPr>
                        <a:t>Fall 2009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barley</a:t>
                      </a: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680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95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036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110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51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169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Winter wheat;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mustard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389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64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415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289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Fall 2010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Onions; </a:t>
                      </a: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rye </a:t>
                      </a: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grass</a:t>
                      </a: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680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279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036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208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51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358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Carrots; 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white clover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357 a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64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159 b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104 b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Fall 2011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Potatoes</a:t>
                      </a: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680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192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036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245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51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127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Wheat/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</a:rPr>
                        <a:t>Faba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 bean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841 a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64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560 b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dec"/>
                        </a:tabLs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</a:rPr>
                        <a:t>555 b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1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</a:rPr>
                        <a:t>Fall 2012</a:t>
                      </a:r>
                      <a:endParaRPr lang="en-GB" sz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17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Sugar beet </a:t>
                      </a: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680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123 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n-GB" sz="1200" baseline="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036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263 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GB" sz="1200" baseline="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51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308 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GB" sz="1200" baseline="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</a:rPr>
                        <a:t>Potatoes; grass clover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AB3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83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723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64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797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dec"/>
                        </a:tabLs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</a:rPr>
                        <a:t>804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6433540" y="3892142"/>
            <a:ext cx="712519" cy="391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33541" y="4499764"/>
            <a:ext cx="712519" cy="391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01341" y="5138064"/>
            <a:ext cx="1508164" cy="391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415" y="6478659"/>
            <a:ext cx="3614924" cy="29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dirty="0" smtClean="0">
                <a:solidFill>
                  <a:srgbClr val="000000"/>
                </a:solidFill>
                <a:latin typeface="Verdana" pitchFamily="34" charset="0"/>
              </a:rPr>
              <a:t>Crittenden et al 2014, Applied Soil Ecology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6952" y="6008919"/>
            <a:ext cx="2291938" cy="302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b="1" dirty="0" smtClean="0">
                <a:solidFill>
                  <a:srgbClr val="FF0000"/>
                </a:solidFill>
                <a:latin typeface="Verdana" pitchFamily="34" charset="0"/>
              </a:rPr>
              <a:t>P ≤ NIT / </a:t>
            </a:r>
            <a:r>
              <a:rPr lang="en-GB" sz="1400" b="1" dirty="0" err="1" smtClean="0">
                <a:solidFill>
                  <a:srgbClr val="FF0000"/>
                </a:solidFill>
                <a:latin typeface="Verdana" pitchFamily="34" charset="0"/>
              </a:rPr>
              <a:t>MinT</a:t>
            </a:r>
            <a:endParaRPr lang="en-GB" sz="14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8088" y="5999010"/>
            <a:ext cx="2291938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b="1" dirty="0" err="1" smtClean="0">
                <a:solidFill>
                  <a:srgbClr val="FF0000"/>
                </a:solidFill>
                <a:latin typeface="Verdana" pitchFamily="34" charset="0"/>
              </a:rPr>
              <a:t>MinT</a:t>
            </a:r>
            <a:r>
              <a:rPr lang="en-GB" sz="1400" b="1" dirty="0" smtClean="0">
                <a:solidFill>
                  <a:srgbClr val="FF0000"/>
                </a:solidFill>
                <a:latin typeface="Verdana" pitchFamily="34" charset="0"/>
              </a:rPr>
              <a:t> / NT ≤ P</a:t>
            </a:r>
          </a:p>
        </p:txBody>
      </p:sp>
    </p:spTree>
    <p:extLst>
      <p:ext uri="{BB962C8B-B14F-4D97-AF65-F5344CB8AC3E}">
        <p14:creationId xmlns:p14="http://schemas.microsoft.com/office/powerpoint/2010/main" val="10296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Soil biodiversity; earthworms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0" y="1828798"/>
            <a:ext cx="7457699" cy="487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204" y="1206213"/>
            <a:ext cx="806295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200" dirty="0">
                <a:latin typeface="+mn-lt"/>
              </a:rPr>
              <a:t>NL: </a:t>
            </a:r>
            <a:r>
              <a:rPr lang="en-GB" sz="2200" dirty="0" smtClean="0">
                <a:latin typeface="+mn-lt"/>
              </a:rPr>
              <a:t>Fall 2012; 4yr after start tillage experiment</a:t>
            </a:r>
            <a:endParaRPr lang="en-GB" sz="2200" dirty="0"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40" y="542885"/>
            <a:ext cx="2137558" cy="170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973281" y="6068291"/>
            <a:ext cx="475013" cy="635226"/>
            <a:chOff x="5973281" y="6068291"/>
            <a:chExt cx="475013" cy="63522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973281" y="6068291"/>
              <a:ext cx="475013" cy="6352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973282" y="6068291"/>
              <a:ext cx="475012" cy="6352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0" descr="Bio_ta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43997"/>
            <a:ext cx="83185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Soil biodiversity; earthworms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321" y="1229964"/>
            <a:ext cx="8704613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+mn-lt"/>
              </a:rPr>
              <a:t>Brittany 2012 Organic; 9 </a:t>
            </a:r>
            <a:r>
              <a:rPr lang="en-GB" sz="2200" dirty="0" err="1" smtClean="0">
                <a:latin typeface="+mn-lt"/>
              </a:rPr>
              <a:t>yrs</a:t>
            </a:r>
            <a:r>
              <a:rPr lang="en-GB" sz="2200" dirty="0" smtClean="0">
                <a:latin typeface="+mn-lt"/>
              </a:rPr>
              <a:t> after </a:t>
            </a:r>
            <a:endParaRPr lang="en-GB" sz="2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9685" y="1600444"/>
            <a:ext cx="1259276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latin typeface="Verdana" pitchFamily="34" charset="0"/>
              </a:rPr>
              <a:t>Deep plough (</a:t>
            </a:r>
            <a:r>
              <a:rPr lang="en-GB" sz="1600" dirty="0" err="1" smtClean="0">
                <a:latin typeface="Verdana" pitchFamily="34" charset="0"/>
              </a:rPr>
              <a:t>dP</a:t>
            </a:r>
            <a:r>
              <a:rPr lang="en-GB" sz="1600" dirty="0" smtClean="0">
                <a:latin typeface="Verdana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1725" y="1824709"/>
            <a:ext cx="135276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latin typeface="Verdana" pitchFamily="34" charset="0"/>
              </a:rPr>
              <a:t>Shallow NIT (</a:t>
            </a:r>
            <a:r>
              <a:rPr lang="en-GB" sz="1600" dirty="0" err="1" smtClean="0">
                <a:latin typeface="Verdana" pitchFamily="34" charset="0"/>
              </a:rPr>
              <a:t>sNIT</a:t>
            </a:r>
            <a:r>
              <a:rPr lang="en-GB" sz="1600" dirty="0" smtClean="0">
                <a:latin typeface="Verdana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2494" y="1824709"/>
            <a:ext cx="135276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latin typeface="Verdana" pitchFamily="34" charset="0"/>
              </a:rPr>
              <a:t>Deep NIT (</a:t>
            </a:r>
            <a:r>
              <a:rPr lang="en-GB" sz="1600" dirty="0" err="1" smtClean="0">
                <a:latin typeface="Verdana" pitchFamily="34" charset="0"/>
              </a:rPr>
              <a:t>dNIT</a:t>
            </a:r>
            <a:r>
              <a:rPr lang="en-GB" sz="1600" dirty="0" smtClean="0">
                <a:latin typeface="Verdana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1510" y="1833669"/>
            <a:ext cx="144930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dirty="0" smtClean="0">
                <a:latin typeface="Verdana" pitchFamily="34" charset="0"/>
              </a:rPr>
              <a:t>Shallow plough (</a:t>
            </a:r>
            <a:r>
              <a:rPr lang="en-GB" sz="1600" dirty="0" err="1" smtClean="0">
                <a:latin typeface="Verdana" pitchFamily="34" charset="0"/>
              </a:rPr>
              <a:t>sP</a:t>
            </a:r>
            <a:r>
              <a:rPr lang="en-GB" sz="1600" dirty="0" smtClean="0">
                <a:latin typeface="Verdana" pitchFamily="34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4375" y="2164786"/>
            <a:ext cx="2541319" cy="1451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2200"/>
              </a:lnSpc>
            </a:pPr>
            <a:r>
              <a:rPr lang="en-GB" sz="1400" dirty="0" smtClean="0">
                <a:latin typeface="Verdana" pitchFamily="34" charset="0"/>
              </a:rPr>
              <a:t>Total Abundance (no m-2)</a:t>
            </a:r>
          </a:p>
          <a:p>
            <a:pPr>
              <a:lnSpc>
                <a:spcPts val="2200"/>
              </a:lnSpc>
            </a:pPr>
            <a:r>
              <a:rPr lang="en-GB" sz="1400" dirty="0" smtClean="0">
                <a:latin typeface="Verdana" pitchFamily="34" charset="0"/>
              </a:rPr>
              <a:t>Biomass (g m-2)</a:t>
            </a:r>
          </a:p>
          <a:p>
            <a:pPr>
              <a:lnSpc>
                <a:spcPts val="2200"/>
              </a:lnSpc>
            </a:pPr>
            <a:r>
              <a:rPr lang="en-GB" sz="1400" dirty="0" err="1" smtClean="0">
                <a:latin typeface="Verdana" pitchFamily="34" charset="0"/>
              </a:rPr>
              <a:t>Anecique</a:t>
            </a:r>
            <a:r>
              <a:rPr lang="en-GB" sz="1400" dirty="0" smtClean="0">
                <a:latin typeface="Verdana" pitchFamily="34" charset="0"/>
              </a:rPr>
              <a:t> (g m-2)</a:t>
            </a:r>
          </a:p>
          <a:p>
            <a:pPr>
              <a:lnSpc>
                <a:spcPts val="2200"/>
              </a:lnSpc>
            </a:pPr>
            <a:r>
              <a:rPr lang="en-GB" sz="1400" dirty="0" err="1" smtClean="0">
                <a:latin typeface="Verdana" pitchFamily="34" charset="0"/>
              </a:rPr>
              <a:t>Endogeic</a:t>
            </a:r>
            <a:r>
              <a:rPr lang="en-GB" sz="1400" dirty="0" smtClean="0">
                <a:latin typeface="Verdana" pitchFamily="34" charset="0"/>
              </a:rPr>
              <a:t> (g m-2)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71693" y="2735314"/>
            <a:ext cx="4569137" cy="576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ZoneTexte 11"/>
          <p:cNvSpPr txBox="1">
            <a:spLocks noChangeArrowheads="1"/>
          </p:cNvSpPr>
          <p:nvPr/>
        </p:nvSpPr>
        <p:spPr bwMode="auto">
          <a:xfrm>
            <a:off x="690456" y="5147606"/>
            <a:ext cx="2281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en-US" sz="1600" dirty="0" err="1">
                <a:solidFill>
                  <a:srgbClr val="000000"/>
                </a:solidFill>
              </a:rPr>
              <a:t>earthworm</a:t>
            </a:r>
            <a:r>
              <a:rPr lang="fr-FR" altLang="en-US" sz="1600" dirty="0">
                <a:solidFill>
                  <a:srgbClr val="000000"/>
                </a:solidFill>
              </a:rPr>
              <a:t> </a:t>
            </a:r>
            <a:r>
              <a:rPr lang="fr-FR" altLang="en-US" sz="1600" dirty="0" err="1">
                <a:solidFill>
                  <a:srgbClr val="000000"/>
                </a:solidFill>
              </a:rPr>
              <a:t>abundance</a:t>
            </a:r>
            <a:r>
              <a:rPr lang="fr-FR" altLang="en-US" sz="16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en-US" sz="1600" dirty="0" err="1">
                <a:solidFill>
                  <a:srgbClr val="000000"/>
                </a:solidFill>
              </a:rPr>
              <a:t>endogeic</a:t>
            </a:r>
            <a:r>
              <a:rPr lang="fr-FR" altLang="en-US" sz="1600" dirty="0">
                <a:solidFill>
                  <a:srgbClr val="000000"/>
                </a:solidFill>
              </a:rPr>
              <a:t> </a:t>
            </a:r>
            <a:r>
              <a:rPr lang="fr-FR" altLang="en-US" sz="1600" dirty="0" err="1">
                <a:solidFill>
                  <a:srgbClr val="000000"/>
                </a:solidFill>
              </a:rPr>
              <a:t>abundance</a:t>
            </a:r>
            <a:r>
              <a:rPr lang="fr-FR" altLang="en-US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" name="ZoneTexte 12"/>
          <p:cNvSpPr txBox="1">
            <a:spLocks noChangeArrowheads="1"/>
          </p:cNvSpPr>
          <p:nvPr/>
        </p:nvSpPr>
        <p:spPr bwMode="auto">
          <a:xfrm>
            <a:off x="4548744" y="5829059"/>
            <a:ext cx="5141506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en-US" sz="1600" dirty="0" err="1" smtClean="0">
                <a:solidFill>
                  <a:srgbClr val="000000"/>
                </a:solidFill>
              </a:rPr>
              <a:t>Earthworm</a:t>
            </a:r>
            <a:r>
              <a:rPr lang="fr-FR" altLang="en-US" sz="1600" dirty="0" smtClean="0">
                <a:solidFill>
                  <a:srgbClr val="000000"/>
                </a:solidFill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</a:rPr>
              <a:t>species</a:t>
            </a:r>
            <a:r>
              <a:rPr lang="fr-FR" altLang="en-US" sz="1600" dirty="0" smtClean="0">
                <a:solidFill>
                  <a:srgbClr val="000000"/>
                </a:solidFill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</a:rPr>
              <a:t>diversity</a:t>
            </a:r>
            <a:endParaRPr lang="fr-FR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en-US" sz="1600" dirty="0" err="1">
                <a:solidFill>
                  <a:srgbClr val="000000"/>
                </a:solidFill>
              </a:rPr>
              <a:t>anecic</a:t>
            </a:r>
            <a:r>
              <a:rPr lang="fr-FR" altLang="en-US" sz="1600" dirty="0">
                <a:solidFill>
                  <a:srgbClr val="000000"/>
                </a:solidFill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</a:rPr>
              <a:t>abundance</a:t>
            </a:r>
            <a:r>
              <a:rPr lang="fr-FR" altLang="en-US" sz="1600" dirty="0" smtClean="0">
                <a:solidFill>
                  <a:srgbClr val="000000"/>
                </a:solidFill>
              </a:rPr>
              <a:t> (FR) / </a:t>
            </a:r>
            <a:r>
              <a:rPr lang="fr-FR" altLang="en-US" sz="1600" dirty="0" err="1" smtClean="0">
                <a:solidFill>
                  <a:srgbClr val="000000"/>
                </a:solidFill>
              </a:rPr>
              <a:t>epigeic</a:t>
            </a:r>
            <a:r>
              <a:rPr lang="fr-FR" altLang="en-US" sz="1600" dirty="0" smtClean="0">
                <a:solidFill>
                  <a:srgbClr val="000000"/>
                </a:solidFill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</a:rPr>
              <a:t>abundance</a:t>
            </a:r>
            <a:r>
              <a:rPr lang="fr-FR" altLang="en-US" sz="1600" dirty="0" smtClean="0">
                <a:solidFill>
                  <a:srgbClr val="000000"/>
                </a:solidFill>
              </a:rPr>
              <a:t> (NL)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en-US" sz="1600" dirty="0" smtClean="0">
                <a:solidFill>
                  <a:srgbClr val="000000"/>
                </a:solidFill>
              </a:rPr>
              <a:t>(</a:t>
            </a:r>
            <a:r>
              <a:rPr lang="fr-FR" altLang="en-US" sz="1600" dirty="0" err="1" smtClean="0">
                <a:solidFill>
                  <a:srgbClr val="000000"/>
                </a:solidFill>
              </a:rPr>
              <a:t>different</a:t>
            </a:r>
            <a:r>
              <a:rPr lang="fr-FR" altLang="en-US" sz="1600" dirty="0" smtClean="0">
                <a:solidFill>
                  <a:srgbClr val="000000"/>
                </a:solidFill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</a:rPr>
              <a:t>species</a:t>
            </a:r>
            <a:r>
              <a:rPr lang="fr-FR" altLang="en-US" sz="1600" dirty="0" smtClean="0">
                <a:solidFill>
                  <a:srgbClr val="000000"/>
                </a:solidFill>
              </a:rPr>
              <a:t>)</a:t>
            </a:r>
            <a:endParaRPr lang="fr-FR" altLang="en-US" sz="1600" dirty="0">
              <a:solidFill>
                <a:srgbClr val="000000"/>
              </a:solidFill>
            </a:endParaRPr>
          </a:p>
        </p:txBody>
      </p:sp>
      <p:sp>
        <p:nvSpPr>
          <p:cNvPr id="35" name="AutoShape 5" descr="2001-09-06- Sämavator semis colza 4"/>
          <p:cNvSpPr>
            <a:spLocks noChangeArrowheads="1"/>
          </p:cNvSpPr>
          <p:nvPr/>
        </p:nvSpPr>
        <p:spPr bwMode="auto">
          <a:xfrm>
            <a:off x="4297621" y="3714505"/>
            <a:ext cx="1512887" cy="1223962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57150">
            <a:solidFill>
              <a:srgbClr val="6EA92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cxnSp>
        <p:nvCxnSpPr>
          <p:cNvPr id="36" name="Connecteur droit avec flèche 18"/>
          <p:cNvCxnSpPr>
            <a:stCxn id="41" idx="1"/>
          </p:cNvCxnSpPr>
          <p:nvPr/>
        </p:nvCxnSpPr>
        <p:spPr>
          <a:xfrm flipH="1">
            <a:off x="2920944" y="5314263"/>
            <a:ext cx="1140914" cy="243804"/>
          </a:xfrm>
          <a:prstGeom prst="straightConnector1">
            <a:avLst/>
          </a:prstGeom>
          <a:ln>
            <a:solidFill>
              <a:srgbClr val="6EA9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24"/>
          <p:cNvCxnSpPr/>
          <p:nvPr/>
        </p:nvCxnSpPr>
        <p:spPr>
          <a:xfrm>
            <a:off x="6128999" y="5318797"/>
            <a:ext cx="1008063" cy="469900"/>
          </a:xfrm>
          <a:prstGeom prst="straightConnector1">
            <a:avLst/>
          </a:prstGeom>
          <a:ln>
            <a:solidFill>
              <a:srgbClr val="6EA9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26"/>
          <p:cNvSpPr txBox="1">
            <a:spLocks noChangeArrowheads="1"/>
          </p:cNvSpPr>
          <p:nvPr/>
        </p:nvSpPr>
        <p:spPr bwMode="auto">
          <a:xfrm>
            <a:off x="4061858" y="5114208"/>
            <a:ext cx="2079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 err="1">
                <a:solidFill>
                  <a:srgbClr val="6EA92D"/>
                </a:solidFill>
              </a:rPr>
              <a:t>Reduced</a:t>
            </a:r>
            <a:r>
              <a:rPr lang="fr-FR" altLang="fr-FR" b="1" dirty="0">
                <a:solidFill>
                  <a:srgbClr val="6EA92D"/>
                </a:solidFill>
              </a:rPr>
              <a:t> </a:t>
            </a:r>
            <a:r>
              <a:rPr lang="fr-FR" altLang="fr-FR" b="1" dirty="0" smtClean="0">
                <a:solidFill>
                  <a:srgbClr val="6EA92D"/>
                </a:solidFill>
              </a:rPr>
              <a:t>tillage</a:t>
            </a:r>
            <a:endParaRPr lang="en-GB" altLang="fr-FR" b="1" dirty="0">
              <a:solidFill>
                <a:srgbClr val="6EA92D"/>
              </a:solidFill>
            </a:endParaRPr>
          </a:p>
        </p:txBody>
      </p:sp>
      <p:grpSp>
        <p:nvGrpSpPr>
          <p:cNvPr id="42" name="Groupe 33"/>
          <p:cNvGrpSpPr>
            <a:grpSpLocks/>
          </p:cNvGrpSpPr>
          <p:nvPr/>
        </p:nvGrpSpPr>
        <p:grpSpPr bwMode="auto">
          <a:xfrm>
            <a:off x="9144000" y="3667106"/>
            <a:ext cx="2039665" cy="1223532"/>
            <a:chOff x="6588224" y="5085184"/>
            <a:chExt cx="2040224" cy="1224300"/>
          </a:xfrm>
        </p:grpSpPr>
        <p:pic>
          <p:nvPicPr>
            <p:cNvPr id="44" name="Picture 3" descr="G:\Photo VDT\NG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5085184"/>
              <a:ext cx="1364814" cy="91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ZoneTexte 31"/>
            <p:cNvSpPr txBox="1">
              <a:spLocks noChangeArrowheads="1"/>
            </p:cNvSpPr>
            <p:nvPr/>
          </p:nvSpPr>
          <p:spPr bwMode="auto">
            <a:xfrm>
              <a:off x="6876256" y="6047710"/>
              <a:ext cx="1752192" cy="2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b="1" i="1" dirty="0">
                  <a:solidFill>
                    <a:srgbClr val="000000"/>
                  </a:solidFill>
                </a:rPr>
                <a:t>N. </a:t>
              </a:r>
              <a:r>
                <a:rPr lang="fr-FR" altLang="fr-FR" sz="1100" b="1" i="1" dirty="0" err="1" smtClean="0">
                  <a:solidFill>
                    <a:srgbClr val="000000"/>
                  </a:solidFill>
                </a:rPr>
                <a:t>giardi</a:t>
              </a:r>
              <a:r>
                <a:rPr lang="fr-FR" altLang="fr-FR" sz="1100" b="1" i="1" dirty="0" smtClean="0">
                  <a:solidFill>
                    <a:srgbClr val="000000"/>
                  </a:solidFill>
                </a:rPr>
                <a:t> – L. </a:t>
              </a:r>
              <a:r>
                <a:rPr lang="fr-FR" altLang="fr-FR" sz="1100" b="1" i="1" dirty="0" err="1" smtClean="0">
                  <a:solidFill>
                    <a:srgbClr val="000000"/>
                  </a:solidFill>
                </a:rPr>
                <a:t>terrestris</a:t>
              </a:r>
              <a:r>
                <a:rPr lang="fr-FR" altLang="fr-FR" sz="1100" b="1" i="1" dirty="0" smtClean="0">
                  <a:solidFill>
                    <a:srgbClr val="000000"/>
                  </a:solidFill>
                </a:rPr>
                <a:t>  </a:t>
              </a:r>
              <a:endParaRPr lang="en-GB" altLang="fr-FR" sz="1100" b="1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Action Button: Help 45">
            <a:hlinkClick r:id="" action="ppaction://noaction" highlightClick="1"/>
          </p:cNvPr>
          <p:cNvSpPr/>
          <p:nvPr/>
        </p:nvSpPr>
        <p:spPr>
          <a:xfrm>
            <a:off x="2937806" y="4571672"/>
            <a:ext cx="800337" cy="733590"/>
          </a:xfrm>
          <a:prstGeom prst="actionButtonHelp">
            <a:avLst/>
          </a:prstGeom>
          <a:solidFill>
            <a:srgbClr val="6E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15687" y="5045085"/>
            <a:ext cx="682224" cy="350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3200" b="1" dirty="0" smtClean="0">
                <a:solidFill>
                  <a:srgbClr val="6EA92D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03288" y="4411892"/>
            <a:ext cx="22812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b="1" dirty="0" smtClean="0">
                <a:solidFill>
                  <a:srgbClr val="6EA92D"/>
                </a:solidFill>
                <a:latin typeface="Verdana" pitchFamily="34" charset="0"/>
              </a:rPr>
              <a:t>OM inputs/</a:t>
            </a:r>
          </a:p>
          <a:p>
            <a:pPr>
              <a:lnSpc>
                <a:spcPts val="1800"/>
              </a:lnSpc>
            </a:pPr>
            <a:endParaRPr lang="en-GB" sz="2000" b="1" dirty="0">
              <a:solidFill>
                <a:srgbClr val="6EA92D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sz="2000" b="1" dirty="0" smtClean="0">
                <a:solidFill>
                  <a:srgbClr val="6EA92D"/>
                </a:solidFill>
                <a:latin typeface="Verdana" pitchFamily="34" charset="0"/>
              </a:rPr>
              <a:t>Organic?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619" y="5005906"/>
            <a:ext cx="1167190" cy="8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2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  <p:bldP spid="41" grpId="0"/>
      <p:bldP spid="46" grpId="0" animBg="1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8130" y="1650670"/>
            <a:ext cx="8840788" cy="520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Soil functions &amp; ESs; soil structure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55229" y="1170233"/>
            <a:ext cx="8521188" cy="40896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+mn-lt"/>
              </a:rPr>
              <a:t>Brittany 2012 Organic; 9 </a:t>
            </a:r>
            <a:r>
              <a:rPr lang="en-GB" sz="2200" dirty="0" err="1" smtClean="0">
                <a:latin typeface="+mn-lt"/>
              </a:rPr>
              <a:t>yrs</a:t>
            </a:r>
            <a:r>
              <a:rPr lang="en-GB" sz="2200" dirty="0" smtClean="0">
                <a:latin typeface="+mn-lt"/>
              </a:rPr>
              <a:t> after </a:t>
            </a:r>
            <a:endParaRPr lang="en-GB" sz="220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58" y="1560875"/>
            <a:ext cx="5997039" cy="262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03" y="359189"/>
            <a:ext cx="1608714" cy="13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32653" y="3908430"/>
            <a:ext cx="89381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dirty="0" err="1" smtClean="0">
                <a:latin typeface="Verdana" pitchFamily="34" charset="0"/>
              </a:rPr>
              <a:t>dP</a:t>
            </a:r>
            <a:endParaRPr lang="en-GB" sz="1600" dirty="0" smtClean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6374" y="3904281"/>
            <a:ext cx="114003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dirty="0" err="1" smtClean="0">
                <a:latin typeface="Verdana" pitchFamily="34" charset="0"/>
              </a:rPr>
              <a:t>sNIT</a:t>
            </a:r>
            <a:endParaRPr lang="en-GB" sz="1600" dirty="0" smtClean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2031" y="3908430"/>
            <a:ext cx="7837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dirty="0" err="1" smtClean="0">
                <a:latin typeface="Verdana" pitchFamily="34" charset="0"/>
              </a:rPr>
              <a:t>dNIT</a:t>
            </a:r>
            <a:endParaRPr lang="en-GB" sz="1600" dirty="0" smtClean="0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2677" y="3912300"/>
            <a:ext cx="8787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600" dirty="0" err="1" smtClean="0">
                <a:latin typeface="Verdana" pitchFamily="34" charset="0"/>
              </a:rPr>
              <a:t>sP</a:t>
            </a:r>
            <a:endParaRPr lang="en-GB" sz="1600" dirty="0" smtClean="0"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8130" y="2993606"/>
            <a:ext cx="36343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200" dirty="0">
                <a:latin typeface="+mn-lt"/>
              </a:rPr>
              <a:t>NL: </a:t>
            </a:r>
            <a:r>
              <a:rPr lang="en-GB" sz="2200" dirty="0" smtClean="0">
                <a:latin typeface="+mn-lt"/>
              </a:rPr>
              <a:t>2012; 4yr after start tillage experiment</a:t>
            </a:r>
            <a:endParaRPr lang="en-GB" sz="2200" dirty="0">
              <a:latin typeface="+mn-lt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" y="3763046"/>
            <a:ext cx="4734883" cy="309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81859" y="3176445"/>
            <a:ext cx="0" cy="403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3435" y="1757016"/>
            <a:ext cx="646331" cy="2006032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MWD (mm) after slow wetting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1931" y="4908886"/>
            <a:ext cx="3906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b="1" dirty="0" smtClean="0">
                <a:solidFill>
                  <a:srgbClr val="6EA92D"/>
                </a:solidFill>
                <a:latin typeface="Verdana" pitchFamily="34" charset="0"/>
              </a:rPr>
              <a:t>Le </a:t>
            </a:r>
            <a:r>
              <a:rPr lang="en-GB" sz="2000" b="1" dirty="0" err="1" smtClean="0">
                <a:solidFill>
                  <a:srgbClr val="6EA92D"/>
                </a:solidFill>
                <a:latin typeface="Verdana" pitchFamily="34" charset="0"/>
              </a:rPr>
              <a:t>Bissonais</a:t>
            </a:r>
            <a:r>
              <a:rPr lang="en-GB" sz="2000" b="1" dirty="0" smtClean="0">
                <a:solidFill>
                  <a:srgbClr val="6EA92D"/>
                </a:solidFill>
                <a:latin typeface="Verdana" pitchFamily="34" charset="0"/>
              </a:rPr>
              <a:t> versus</a:t>
            </a:r>
          </a:p>
          <a:p>
            <a:pPr>
              <a:lnSpc>
                <a:spcPts val="1800"/>
              </a:lnSpc>
            </a:pPr>
            <a:endParaRPr lang="en-GB" sz="2000" b="1" dirty="0" smtClean="0">
              <a:solidFill>
                <a:srgbClr val="6EA92D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sz="2000" b="1" dirty="0" smtClean="0">
                <a:solidFill>
                  <a:srgbClr val="6EA92D"/>
                </a:solidFill>
                <a:latin typeface="Verdana" pitchFamily="34" charset="0"/>
              </a:rPr>
              <a:t>Elliot &amp; Six’ method, but </a:t>
            </a:r>
          </a:p>
          <a:p>
            <a:pPr>
              <a:lnSpc>
                <a:spcPts val="1800"/>
              </a:lnSpc>
            </a:pPr>
            <a:endParaRPr lang="en-GB" sz="2000" b="1" dirty="0">
              <a:solidFill>
                <a:srgbClr val="6EA92D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sz="2000" b="1" dirty="0" smtClean="0">
                <a:solidFill>
                  <a:srgbClr val="6EA92D"/>
                </a:solidFill>
                <a:latin typeface="Verdana" pitchFamily="34" charset="0"/>
              </a:rPr>
              <a:t>similar patterns observed </a:t>
            </a:r>
          </a:p>
          <a:p>
            <a:pPr>
              <a:lnSpc>
                <a:spcPts val="1800"/>
              </a:lnSpc>
            </a:pPr>
            <a:endParaRPr lang="en-GB" sz="2000" dirty="0">
              <a:solidFill>
                <a:srgbClr val="6EA92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8130" y="1650670"/>
            <a:ext cx="8840788" cy="520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Soil functions &amp; ESs; food production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15158" y="1230996"/>
            <a:ext cx="4228841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2000" b="1" dirty="0" smtClean="0">
                <a:latin typeface="Verdana" pitchFamily="34" charset="0"/>
              </a:rPr>
              <a:t>NL:</a:t>
            </a:r>
          </a:p>
          <a:p>
            <a:pPr>
              <a:lnSpc>
                <a:spcPts val="2200"/>
              </a:lnSpc>
            </a:pPr>
            <a:endParaRPr lang="en-GB" sz="2000" dirty="0">
              <a:latin typeface="Verdana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</a:rPr>
              <a:t>Cereals generally </a:t>
            </a:r>
            <a:r>
              <a:rPr lang="en-GB" sz="2000" dirty="0" smtClean="0">
                <a:solidFill>
                  <a:srgbClr val="6EA92D"/>
                </a:solidFill>
                <a:latin typeface="Verdana" pitchFamily="34" charset="0"/>
              </a:rPr>
              <a:t>yield better </a:t>
            </a:r>
            <a:r>
              <a:rPr lang="en-GB" sz="2000" dirty="0" smtClean="0">
                <a:latin typeface="Verdana" pitchFamily="34" charset="0"/>
              </a:rPr>
              <a:t>under NIT in organic farming</a:t>
            </a:r>
          </a:p>
          <a:p>
            <a:pPr>
              <a:lnSpc>
                <a:spcPts val="2200"/>
              </a:lnSpc>
            </a:pPr>
            <a:endParaRPr lang="en-GB" sz="2000" dirty="0" smtClean="0">
              <a:latin typeface="Verdana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</a:rPr>
              <a:t>Root crops tend to </a:t>
            </a:r>
            <a:r>
              <a:rPr lang="en-GB" sz="2000" dirty="0" smtClean="0">
                <a:solidFill>
                  <a:schemeClr val="accent4"/>
                </a:solidFill>
                <a:latin typeface="Verdana" pitchFamily="34" charset="0"/>
              </a:rPr>
              <a:t>yield less </a:t>
            </a:r>
            <a:r>
              <a:rPr lang="en-GB" sz="2000" dirty="0" smtClean="0">
                <a:latin typeface="Verdana" pitchFamily="34" charset="0"/>
              </a:rPr>
              <a:t>in reduced tillage =&gt; no clear relation with weeds</a:t>
            </a:r>
          </a:p>
          <a:p>
            <a:pPr>
              <a:lnSpc>
                <a:spcPts val="2200"/>
              </a:lnSpc>
            </a:pPr>
            <a:endParaRPr lang="en-GB" sz="2000" dirty="0" smtClean="0">
              <a:latin typeface="Verdana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</a:rPr>
              <a:t>NIT offers opportunities to widen the use / growing time of grass clover &amp; cover crops </a:t>
            </a:r>
          </a:p>
          <a:p>
            <a:pPr>
              <a:lnSpc>
                <a:spcPts val="2200"/>
              </a:lnSpc>
            </a:pPr>
            <a:endParaRPr lang="en-GB" sz="2000" dirty="0">
              <a:latin typeface="Verdana" pitchFamily="34" charset="0"/>
            </a:endParaRPr>
          </a:p>
          <a:p>
            <a:pPr>
              <a:lnSpc>
                <a:spcPts val="2200"/>
              </a:lnSpc>
            </a:pPr>
            <a:r>
              <a:rPr lang="en-GB" sz="2000" b="1" dirty="0" smtClean="0">
                <a:latin typeface="Verdana" pitchFamily="34" charset="0"/>
              </a:rPr>
              <a:t>Brittany:</a:t>
            </a:r>
            <a:endParaRPr lang="en-GB" sz="2000" b="1" dirty="0">
              <a:latin typeface="Verdana" pitchFamily="34" charset="0"/>
            </a:endParaRPr>
          </a:p>
          <a:p>
            <a:pPr>
              <a:lnSpc>
                <a:spcPts val="2200"/>
              </a:lnSpc>
            </a:pPr>
            <a:endParaRPr lang="en-GB" sz="2000" dirty="0">
              <a:latin typeface="Verdana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</a:rPr>
              <a:t>Lower yields under reduced tillage, strongly related with weed pressure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" y="1214780"/>
            <a:ext cx="4834251" cy="547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023261" y="1733797"/>
            <a:ext cx="451263" cy="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Conclusions &amp; outlook</a:t>
            </a:r>
            <a:endParaRPr lang="en-GB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31373" y="839938"/>
            <a:ext cx="8604444" cy="6617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30000"/>
              </a:lnSpc>
              <a:buClr>
                <a:srgbClr val="6EA92D"/>
              </a:buClr>
            </a:pPr>
            <a:r>
              <a:rPr lang="en-GB" sz="2000" dirty="0" smtClean="0">
                <a:solidFill>
                  <a:srgbClr val="6EA92D"/>
                </a:solidFill>
                <a:latin typeface="+mn-lt"/>
                <a:ea typeface="Times New Roman" pitchFamily="18" charset="0"/>
                <a:cs typeface="Arial" charset="0"/>
              </a:rPr>
              <a:t>Reduced tillage practices </a:t>
            </a:r>
            <a:r>
              <a:rPr lang="en-GB" sz="2000" u="sng" dirty="0" smtClean="0">
                <a:solidFill>
                  <a:srgbClr val="6EA92D"/>
                </a:solidFill>
                <a:latin typeface="+mn-lt"/>
                <a:ea typeface="Times New Roman" pitchFamily="18" charset="0"/>
                <a:cs typeface="Arial" charset="0"/>
              </a:rPr>
              <a:t>without soil inversion </a:t>
            </a:r>
            <a:r>
              <a:rPr lang="en-GB" sz="2000" dirty="0" smtClean="0">
                <a:solidFill>
                  <a:srgbClr val="6EA92D"/>
                </a:solidFill>
                <a:latin typeface="+mn-lt"/>
                <a:ea typeface="Times New Roman" pitchFamily="18" charset="0"/>
                <a:cs typeface="Arial" charset="0"/>
              </a:rPr>
              <a:t>positively affect earthworm communities, SOM stratification and aggregate stability across sites</a:t>
            </a:r>
          </a:p>
          <a:p>
            <a:pPr eaLnBrk="0" hangingPunct="0">
              <a:lnSpc>
                <a:spcPct val="130000"/>
              </a:lnSpc>
              <a:buClr>
                <a:srgbClr val="6EA92D"/>
              </a:buClr>
            </a:pPr>
            <a:r>
              <a:rPr lang="en-GB" sz="2000" dirty="0" smtClean="0">
                <a:solidFill>
                  <a:srgbClr val="6EA92D"/>
                </a:solidFill>
                <a:latin typeface="+mn-lt"/>
                <a:ea typeface="Times New Roman" pitchFamily="18" charset="0"/>
                <a:cs typeface="Arial" charset="0"/>
              </a:rPr>
              <a:t>Earthworm abundance is mostly affected by organic farming / inputs, tillage affects functional diversity -&gt; can be mutually supportive</a:t>
            </a:r>
          </a:p>
          <a:p>
            <a:pPr eaLnBrk="0" hangingPunct="0">
              <a:lnSpc>
                <a:spcPct val="130000"/>
              </a:lnSpc>
              <a:buClr>
                <a:srgbClr val="6EA92D"/>
              </a:buClr>
            </a:pPr>
            <a:r>
              <a:rPr lang="en-GB" sz="2000" dirty="0" smtClean="0">
                <a:solidFill>
                  <a:srgbClr val="6EA92D"/>
                </a:solidFill>
                <a:latin typeface="+mn-lt"/>
                <a:ea typeface="Times New Roman" pitchFamily="18" charset="0"/>
                <a:cs typeface="Arial" charset="0"/>
              </a:rPr>
              <a:t>Indicator selection: Total abundance &amp; % of </a:t>
            </a:r>
            <a:r>
              <a:rPr lang="en-GB" sz="2000" dirty="0" err="1" smtClean="0">
                <a:solidFill>
                  <a:srgbClr val="6EA92D"/>
                </a:solidFill>
                <a:latin typeface="+mn-lt"/>
                <a:ea typeface="Times New Roman" pitchFamily="18" charset="0"/>
                <a:cs typeface="Arial" charset="0"/>
              </a:rPr>
              <a:t>anecics</a:t>
            </a:r>
            <a:r>
              <a:rPr lang="en-GB" sz="2000" dirty="0" smtClean="0">
                <a:solidFill>
                  <a:srgbClr val="6EA92D"/>
                </a:solidFill>
                <a:latin typeface="+mn-lt"/>
                <a:ea typeface="Times New Roman" pitchFamily="18" charset="0"/>
                <a:cs typeface="Arial" charset="0"/>
              </a:rPr>
              <a:t> + </a:t>
            </a:r>
            <a:r>
              <a:rPr lang="en-GB" sz="2000" dirty="0" err="1" smtClean="0">
                <a:solidFill>
                  <a:srgbClr val="6EA92D"/>
                </a:solidFill>
                <a:latin typeface="+mn-lt"/>
                <a:ea typeface="Times New Roman" pitchFamily="18" charset="0"/>
                <a:cs typeface="Arial" charset="0"/>
              </a:rPr>
              <a:t>epigeics</a:t>
            </a:r>
            <a:endParaRPr lang="en-GB" sz="2000" dirty="0" smtClean="0">
              <a:solidFill>
                <a:srgbClr val="6EA92D"/>
              </a:solidFill>
              <a:latin typeface="+mn-lt"/>
              <a:ea typeface="Times New Roman" pitchFamily="18" charset="0"/>
              <a:cs typeface="Arial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GB" sz="2000" dirty="0" smtClean="0">
                <a:solidFill>
                  <a:srgbClr val="005172"/>
                </a:solidFill>
                <a:latin typeface="+mn-lt"/>
                <a:ea typeface="Times New Roman" pitchFamily="18" charset="0"/>
                <a:cs typeface="Arial" charset="0"/>
              </a:rPr>
              <a:t>Effects on yields are site and crop dependent: challenges: tuber crops and weed control (organic) 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latin typeface="+mn-lt"/>
                <a:ea typeface="Times New Roman" pitchFamily="18" charset="0"/>
                <a:cs typeface="Arial" charset="0"/>
              </a:rPr>
              <a:t>NIT </a:t>
            </a:r>
            <a:r>
              <a:rPr lang="en-GB" sz="2000" dirty="0" smtClean="0">
                <a:latin typeface="+mn-lt"/>
                <a:ea typeface="Times New Roman" pitchFamily="18" charset="0"/>
                <a:cs typeface="Arial" charset="0"/>
              </a:rPr>
              <a:t>offers opportunities </a:t>
            </a:r>
            <a:r>
              <a:rPr lang="en-GB" sz="2000" dirty="0">
                <a:latin typeface="+mn-lt"/>
                <a:ea typeface="Times New Roman" pitchFamily="18" charset="0"/>
                <a:cs typeface="Arial" charset="0"/>
              </a:rPr>
              <a:t>to widen the </a:t>
            </a:r>
            <a:r>
              <a:rPr lang="en-GB" sz="2000" dirty="0" smtClean="0">
                <a:latin typeface="+mn-lt"/>
                <a:ea typeface="Times New Roman" pitchFamily="18" charset="0"/>
                <a:cs typeface="Arial" charset="0"/>
              </a:rPr>
              <a:t>use                                of </a:t>
            </a:r>
            <a:r>
              <a:rPr lang="en-GB" sz="2000" dirty="0">
                <a:latin typeface="+mn-lt"/>
                <a:ea typeface="Times New Roman" pitchFamily="18" charset="0"/>
                <a:cs typeface="Arial" charset="0"/>
              </a:rPr>
              <a:t>cover </a:t>
            </a:r>
            <a:r>
              <a:rPr lang="en-GB" sz="2000" dirty="0" smtClean="0">
                <a:latin typeface="+mn-lt"/>
                <a:ea typeface="Times New Roman" pitchFamily="18" charset="0"/>
                <a:cs typeface="Arial" charset="0"/>
              </a:rPr>
              <a:t>crops with benefits for soil                     biodiversity, structure, SOM, nutrients</a:t>
            </a:r>
            <a:endParaRPr lang="en-GB" sz="2000" dirty="0">
              <a:latin typeface="+mn-lt"/>
              <a:ea typeface="Times New Roman" pitchFamily="18" charset="0"/>
              <a:cs typeface="Arial" charset="0"/>
            </a:endParaRPr>
          </a:p>
          <a:p>
            <a:pPr marL="342900" indent="-342900" eaLnBrk="0" hangingPunct="0">
              <a:lnSpc>
                <a:spcPct val="130000"/>
              </a:lnSpc>
              <a:buAutoNum type="arabicParenR"/>
            </a:pPr>
            <a:endParaRPr lang="en-GB" sz="2000" dirty="0">
              <a:solidFill>
                <a:srgbClr val="005172"/>
              </a:solidFill>
              <a:latin typeface="Arial" charset="0"/>
              <a:cs typeface="Arial" charset="0"/>
            </a:endParaRPr>
          </a:p>
          <a:p>
            <a:pPr marL="0" indent="0" eaLnBrk="0" hangingPunct="0">
              <a:lnSpc>
                <a:spcPct val="130000"/>
              </a:lnSpc>
              <a:buNone/>
            </a:pPr>
            <a:endParaRPr lang="en-GB" sz="2000" dirty="0">
              <a:solidFill>
                <a:srgbClr val="005172"/>
              </a:solidFill>
            </a:endParaRPr>
          </a:p>
        </p:txBody>
      </p:sp>
      <p:pic>
        <p:nvPicPr>
          <p:cNvPr id="18" name="Picture 5" descr="22 dec 08 J93b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656" y="4622358"/>
            <a:ext cx="2808159" cy="198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59675" y="1407744"/>
            <a:ext cx="7009904" cy="4127400"/>
          </a:xfrm>
        </p:spPr>
        <p:txBody>
          <a:bodyPr/>
          <a:lstStyle/>
          <a:p>
            <a:r>
              <a:rPr lang="en-GB" dirty="0" smtClean="0"/>
              <a:t>Thanks to:</a:t>
            </a:r>
          </a:p>
          <a:p>
            <a:r>
              <a:rPr lang="en-GB" dirty="0" smtClean="0"/>
              <a:t>Snowman Network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And all colleagues on the SUSTAIN project</a:t>
            </a:r>
            <a:endParaRPr lang="en-GB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>
            <a:fillRect/>
          </a:stretch>
        </p:blipFill>
        <p:spPr>
          <a:xfrm>
            <a:off x="3994577" y="819397"/>
            <a:ext cx="4445080" cy="4445080"/>
          </a:xfrm>
        </p:spPr>
      </p:pic>
      <p:pic>
        <p:nvPicPr>
          <p:cNvPr id="8" name="Afbeelding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23" y="2657953"/>
            <a:ext cx="1247775" cy="164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Tillage / Organic Farming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7449" y="1300867"/>
            <a:ext cx="8521188" cy="4089600"/>
          </a:xfrm>
        </p:spPr>
        <p:txBody>
          <a:bodyPr/>
          <a:lstStyle/>
          <a:p>
            <a:r>
              <a:rPr lang="en-GB" dirty="0" smtClean="0"/>
              <a:t>No-tillage and organic farming are 2 approaches that can enhance soil biodiversity and related soil functions / ESs</a:t>
            </a:r>
            <a:endParaRPr lang="en-GB" dirty="0"/>
          </a:p>
          <a:p>
            <a:r>
              <a:rPr lang="en-GB" dirty="0" smtClean="0"/>
              <a:t>In NW Europe experiences with no-till are scarce but research and practice on </a:t>
            </a:r>
            <a:r>
              <a:rPr lang="en-GB" b="1" dirty="0" smtClean="0"/>
              <a:t>various forms of reduced tillage </a:t>
            </a:r>
            <a:r>
              <a:rPr lang="en-GB" dirty="0" smtClean="0"/>
              <a:t>is on the rise</a:t>
            </a:r>
          </a:p>
          <a:p>
            <a:r>
              <a:rPr lang="en-GB" dirty="0" smtClean="0"/>
              <a:t>Challenges include:</a:t>
            </a:r>
          </a:p>
          <a:p>
            <a:pPr lvl="1">
              <a:buClr>
                <a:srgbClr val="292929"/>
              </a:buClr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Wet and cool climatic conditions</a:t>
            </a:r>
          </a:p>
          <a:p>
            <a:pPr lvl="1">
              <a:buClr>
                <a:srgbClr val="292929"/>
              </a:buClr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Importance of tuber crops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292929"/>
              </a:buClr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 of heavy machinery</a:t>
            </a:r>
          </a:p>
          <a:p>
            <a:pPr lvl="1">
              <a:buClr>
                <a:srgbClr val="292929"/>
              </a:buClr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combination of organic and</a:t>
            </a:r>
          </a:p>
          <a:p>
            <a:pPr marL="696913" lvl="1" indent="0">
              <a:buClr>
                <a:srgbClr val="292929"/>
              </a:buClr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reduced tillage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2" y="2991236"/>
            <a:ext cx="2434494" cy="181827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5" y="4426094"/>
            <a:ext cx="1574088" cy="1303506"/>
          </a:xfrm>
          <a:prstGeom prst="rect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A321bPootgoedAgria35_50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0"/>
          <a:stretch>
            <a:fillRect/>
          </a:stretch>
        </p:blipFill>
        <p:spPr bwMode="auto">
          <a:xfrm>
            <a:off x="6297070" y="5454183"/>
            <a:ext cx="1585199" cy="13085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Soil management and sustainable farming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431499"/>
            <a:ext cx="8521188" cy="4089600"/>
          </a:xfrm>
        </p:spPr>
        <p:txBody>
          <a:bodyPr/>
          <a:lstStyle/>
          <a:p>
            <a:r>
              <a:rPr lang="nl-NL" dirty="0" err="1" smtClean="0"/>
              <a:t>Improved</a:t>
            </a:r>
            <a:r>
              <a:rPr lang="nl-NL" dirty="0" smtClean="0"/>
              <a:t> </a:t>
            </a:r>
            <a:r>
              <a:rPr lang="nl-NL" dirty="0" err="1" smtClean="0"/>
              <a:t>nutrient</a:t>
            </a:r>
            <a:r>
              <a:rPr lang="nl-NL" dirty="0" smtClean="0"/>
              <a:t> </a:t>
            </a:r>
            <a:r>
              <a:rPr lang="nl-NL" dirty="0" err="1" smtClean="0"/>
              <a:t>retention</a:t>
            </a:r>
            <a:r>
              <a:rPr lang="nl-NL" dirty="0" smtClean="0"/>
              <a:t> / </a:t>
            </a:r>
            <a:r>
              <a:rPr lang="nl-NL" dirty="0" err="1" smtClean="0"/>
              <a:t>use</a:t>
            </a:r>
            <a:r>
              <a:rPr lang="nl-NL" dirty="0" smtClean="0"/>
              <a:t> efficiency</a:t>
            </a:r>
          </a:p>
          <a:p>
            <a:r>
              <a:rPr lang="nl-NL" dirty="0"/>
              <a:t>Maintenance of </a:t>
            </a:r>
            <a:r>
              <a:rPr lang="nl-NL" dirty="0" err="1" smtClean="0"/>
              <a:t>soil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in the long term</a:t>
            </a:r>
            <a:endParaRPr lang="nl-NL" dirty="0"/>
          </a:p>
          <a:p>
            <a:r>
              <a:rPr lang="nl-NL" dirty="0" smtClean="0"/>
              <a:t>More </a:t>
            </a:r>
            <a:r>
              <a:rPr lang="nl-NL" dirty="0" err="1"/>
              <a:t>biological</a:t>
            </a:r>
            <a:r>
              <a:rPr lang="nl-NL" dirty="0"/>
              <a:t> pest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disease</a:t>
            </a:r>
            <a:r>
              <a:rPr lang="nl-NL" dirty="0"/>
              <a:t> control</a:t>
            </a:r>
          </a:p>
          <a:p>
            <a:r>
              <a:rPr lang="nl-NL" dirty="0" err="1" smtClean="0"/>
              <a:t>Climate</a:t>
            </a:r>
            <a:r>
              <a:rPr lang="nl-NL" dirty="0" smtClean="0"/>
              <a:t> </a:t>
            </a:r>
            <a:r>
              <a:rPr lang="nl-NL" dirty="0" err="1" smtClean="0"/>
              <a:t>robust</a:t>
            </a:r>
            <a:endParaRPr lang="nl-NL" dirty="0" smtClean="0"/>
          </a:p>
          <a:p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/>
              <a:t>on </a:t>
            </a:r>
            <a:r>
              <a:rPr lang="nl-NL" dirty="0" smtClean="0"/>
              <a:t>non-</a:t>
            </a:r>
            <a:r>
              <a:rPr lang="nl-NL" dirty="0" err="1" smtClean="0"/>
              <a:t>renewables</a:t>
            </a:r>
            <a:r>
              <a:rPr lang="nl-NL" dirty="0" smtClean="0"/>
              <a:t>  (</a:t>
            </a:r>
            <a:r>
              <a:rPr lang="nl-NL" dirty="0" err="1" smtClean="0"/>
              <a:t>e.g</a:t>
            </a:r>
            <a:r>
              <a:rPr lang="nl-NL" dirty="0" smtClean="0"/>
              <a:t> </a:t>
            </a:r>
            <a:r>
              <a:rPr lang="nl-NL" dirty="0" err="1" smtClean="0"/>
              <a:t>fossil</a:t>
            </a:r>
            <a:r>
              <a:rPr lang="nl-NL" dirty="0" smtClean="0"/>
              <a:t> </a:t>
            </a:r>
            <a:r>
              <a:rPr lang="nl-NL" dirty="0" err="1" smtClean="0"/>
              <a:t>fuels</a:t>
            </a:r>
            <a:r>
              <a:rPr lang="nl-NL" dirty="0" smtClean="0"/>
              <a:t>)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  <a:endParaRPr lang="nl-NL" dirty="0" smtClean="0">
              <a:solidFill>
                <a:srgbClr val="6EA92D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6EA92D"/>
                </a:solidFill>
              </a:rPr>
              <a:t>	</a:t>
            </a:r>
            <a:endParaRPr lang="en-GB" dirty="0">
              <a:solidFill>
                <a:srgbClr val="6EA92D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98762" y="3770437"/>
            <a:ext cx="742207" cy="439387"/>
          </a:xfrm>
          <a:prstGeom prst="rightArrow">
            <a:avLst/>
          </a:prstGeom>
          <a:solidFill>
            <a:srgbClr val="6E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8763" y="4687549"/>
            <a:ext cx="742207" cy="439387"/>
          </a:xfrm>
          <a:prstGeom prst="rightArrow">
            <a:avLst/>
          </a:prstGeom>
          <a:solidFill>
            <a:srgbClr val="6E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pic>
        <p:nvPicPr>
          <p:cNvPr id="18" name="Picture 9" descr="fung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43" y="5355771"/>
            <a:ext cx="1977716" cy="132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ba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1" y="5355771"/>
            <a:ext cx="1680463" cy="133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roofmijt (MH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2" y="5346523"/>
            <a:ext cx="1265632" cy="133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68" y="5346523"/>
            <a:ext cx="1638187" cy="131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62" y="5346523"/>
            <a:ext cx="17319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1333620" y="3783457"/>
            <a:ext cx="7810380" cy="9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dirty="0" err="1" smtClean="0">
                <a:solidFill>
                  <a:srgbClr val="6EA92D"/>
                </a:solidFill>
              </a:rPr>
              <a:t>Bigger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role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for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soil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biodiversity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and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biological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nl-NL" dirty="0" err="1" smtClean="0">
                <a:solidFill>
                  <a:srgbClr val="6EA92D"/>
                </a:solidFill>
              </a:rPr>
              <a:t>regulation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instead</a:t>
            </a:r>
            <a:r>
              <a:rPr lang="nl-NL" dirty="0" smtClean="0">
                <a:solidFill>
                  <a:srgbClr val="6EA92D"/>
                </a:solidFill>
              </a:rPr>
              <a:t> of </a:t>
            </a:r>
            <a:r>
              <a:rPr lang="nl-NL" dirty="0" err="1" smtClean="0">
                <a:solidFill>
                  <a:srgbClr val="6EA92D"/>
                </a:solidFill>
              </a:rPr>
              <a:t>external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inputs</a:t>
            </a:r>
            <a:endParaRPr lang="en-GB" dirty="0">
              <a:solidFill>
                <a:srgbClr val="6EA92D"/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1347431" y="4711299"/>
            <a:ext cx="7810380" cy="5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dirty="0" smtClean="0">
                <a:solidFill>
                  <a:srgbClr val="6EA92D"/>
                </a:solidFill>
              </a:rPr>
              <a:t>Support </a:t>
            </a:r>
            <a:r>
              <a:rPr lang="nl-NL" dirty="0" err="1" smtClean="0">
                <a:solidFill>
                  <a:srgbClr val="6EA92D"/>
                </a:solidFill>
              </a:rPr>
              <a:t>soil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functions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and</a:t>
            </a:r>
            <a:r>
              <a:rPr lang="nl-NL" dirty="0" smtClean="0">
                <a:solidFill>
                  <a:srgbClr val="6EA92D"/>
                </a:solidFill>
              </a:rPr>
              <a:t> </a:t>
            </a:r>
            <a:r>
              <a:rPr lang="nl-NL" dirty="0" err="1" smtClean="0">
                <a:solidFill>
                  <a:srgbClr val="6EA92D"/>
                </a:solidFill>
              </a:rPr>
              <a:t>ecosystem</a:t>
            </a:r>
            <a:r>
              <a:rPr lang="nl-NL" dirty="0" smtClean="0">
                <a:solidFill>
                  <a:srgbClr val="6EA92D"/>
                </a:solidFill>
              </a:rPr>
              <a:t> services (</a:t>
            </a:r>
            <a:r>
              <a:rPr lang="nl-NL" dirty="0" err="1" smtClean="0">
                <a:solidFill>
                  <a:srgbClr val="6EA92D"/>
                </a:solidFill>
              </a:rPr>
              <a:t>ESs</a:t>
            </a:r>
            <a:r>
              <a:rPr lang="nl-NL" dirty="0" smtClean="0">
                <a:solidFill>
                  <a:srgbClr val="6EA92D"/>
                </a:solidFill>
              </a:rPr>
              <a:t>)</a:t>
            </a:r>
            <a:endParaRPr lang="en-GB" dirty="0">
              <a:solidFill>
                <a:srgbClr val="6EA9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Soil management and sustainable farming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7" y="1163781"/>
            <a:ext cx="8409039" cy="5569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9344" y="5511714"/>
            <a:ext cx="89302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GB" sz="20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endParaRPr lang="en-GB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</a:rPr>
              <a:t>Which practices? Which indicators to use?</a:t>
            </a:r>
          </a:p>
          <a:p>
            <a:pPr>
              <a:lnSpc>
                <a:spcPts val="1800"/>
              </a:lnSpc>
            </a:pPr>
            <a:endParaRPr lang="en-GB" sz="20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98985"/>
            <a:ext cx="8930244" cy="560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GB" sz="2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2400" b="1" dirty="0" smtClean="0">
                <a:solidFill>
                  <a:srgbClr val="6EA92D"/>
                </a:solidFill>
                <a:latin typeface="Verdana" pitchFamily="34" charset="0"/>
              </a:rPr>
              <a:t>Integrated assessment and design</a:t>
            </a:r>
            <a:endParaRPr lang="en-GB" sz="24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SUSTAIN Project</a:t>
            </a:r>
            <a:endParaRPr lang="en-GB" dirty="0"/>
          </a:p>
        </p:txBody>
      </p:sp>
      <p:pic>
        <p:nvPicPr>
          <p:cNvPr id="4" name="Afbeelding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43" y="104759"/>
            <a:ext cx="1247775" cy="164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_Renne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2" y="5414131"/>
            <a:ext cx="1650593" cy="7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N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05" y="5419700"/>
            <a:ext cx="1502630" cy="69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04" y="5356442"/>
            <a:ext cx="1653881" cy="134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22" y="6054239"/>
            <a:ext cx="3103163" cy="6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03" y="5320145"/>
            <a:ext cx="3560216" cy="74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6263939"/>
            <a:ext cx="2276963" cy="44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02050" y="1756886"/>
            <a:ext cx="6767854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lnSpc>
                <a:spcPct val="130000"/>
              </a:lnSpc>
              <a:buAutoNum type="arabicParenR"/>
            </a:pPr>
            <a:r>
              <a:rPr lang="en-GB" sz="2000" dirty="0" smtClean="0">
                <a:latin typeface="Arial" charset="0"/>
                <a:ea typeface="Times New Roman" pitchFamily="18" charset="0"/>
                <a:cs typeface="Arial" charset="0"/>
              </a:rPr>
              <a:t>Documenting &amp; systematizing reduced tillage practices (conventional and organic crop rotations) </a:t>
            </a:r>
          </a:p>
          <a:p>
            <a:pPr marL="342900" indent="-342900" eaLnBrk="0" hangingPunct="0">
              <a:lnSpc>
                <a:spcPct val="130000"/>
              </a:lnSpc>
              <a:buAutoNum type="arabicParenR"/>
            </a:pPr>
            <a:r>
              <a:rPr lang="en-GB" sz="2000" dirty="0" smtClean="0">
                <a:latin typeface="Arial" charset="0"/>
                <a:ea typeface="Times New Roman" pitchFamily="18" charset="0"/>
                <a:cs typeface="Arial" charset="0"/>
              </a:rPr>
              <a:t>Evaluate impact </a:t>
            </a:r>
            <a:r>
              <a:rPr lang="en-GB" sz="2000" dirty="0">
                <a:latin typeface="Arial" charset="0"/>
                <a:ea typeface="Times New Roman" pitchFamily="18" charset="0"/>
                <a:cs typeface="Arial" charset="0"/>
              </a:rPr>
              <a:t>on </a:t>
            </a:r>
            <a:r>
              <a:rPr lang="en-GB" sz="2000" dirty="0" smtClean="0">
                <a:latin typeface="Arial" charset="0"/>
                <a:ea typeface="Times New Roman" pitchFamily="18" charset="0"/>
                <a:cs typeface="Arial" charset="0"/>
              </a:rPr>
              <a:t>soil biodiversity and soil functions across sites</a:t>
            </a:r>
          </a:p>
          <a:p>
            <a:pPr marL="342900" indent="-342900" eaLnBrk="0" hangingPunct="0">
              <a:lnSpc>
                <a:spcPct val="130000"/>
              </a:lnSpc>
              <a:buAutoNum type="arabicParenR"/>
            </a:pPr>
            <a:r>
              <a:rPr lang="en-GB" sz="2000" dirty="0" smtClean="0">
                <a:latin typeface="Arial" charset="0"/>
                <a:ea typeface="Times New Roman" pitchFamily="18" charset="0"/>
                <a:cs typeface="Arial" charset="0"/>
              </a:rPr>
              <a:t>Develop indicators and tools to evaluate and communicate the effects of soil management on soil biodiversity and multiple ESs</a:t>
            </a:r>
            <a:endParaRPr lang="en-GB" sz="2000" dirty="0">
              <a:solidFill>
                <a:srgbClr val="00517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9612" y="747466"/>
            <a:ext cx="323326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GB" b="1" dirty="0" smtClean="0">
                <a:solidFill>
                  <a:srgbClr val="6EA92D"/>
                </a:solidFill>
                <a:latin typeface="Verdana" pitchFamily="34" charset="0"/>
              </a:rPr>
              <a:t>Snowman Network</a:t>
            </a:r>
          </a:p>
          <a:p>
            <a:pPr algn="r">
              <a:lnSpc>
                <a:spcPts val="1800"/>
              </a:lnSpc>
            </a:pPr>
            <a:r>
              <a:rPr lang="en-GB" sz="1400" dirty="0" smtClean="0">
                <a:solidFill>
                  <a:srgbClr val="292929"/>
                </a:solidFill>
                <a:latin typeface="Verdana" pitchFamily="34" charset="0"/>
              </a:rPr>
              <a:t>Knowledge for Sustainable Soils</a:t>
            </a:r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11" y="1955089"/>
            <a:ext cx="1454251" cy="14407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4"/>
          <p:cNvSpPr/>
          <p:nvPr/>
        </p:nvSpPr>
        <p:spPr bwMode="auto">
          <a:xfrm>
            <a:off x="7912954" y="2416669"/>
            <a:ext cx="331142" cy="258817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grpSp>
        <p:nvGrpSpPr>
          <p:cNvPr id="28" name="Group 27"/>
          <p:cNvGrpSpPr/>
          <p:nvPr/>
        </p:nvGrpSpPr>
        <p:grpSpPr>
          <a:xfrm>
            <a:off x="7238811" y="3645260"/>
            <a:ext cx="1454251" cy="1480534"/>
            <a:chOff x="1643746" y="694902"/>
            <a:chExt cx="1369803" cy="1310082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746" y="694902"/>
              <a:ext cx="1369803" cy="13100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4"/>
            <p:cNvSpPr/>
            <p:nvPr/>
          </p:nvSpPr>
          <p:spPr bwMode="auto">
            <a:xfrm>
              <a:off x="1643746" y="992754"/>
              <a:ext cx="331142" cy="258817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/>
            </a:p>
          </p:txBody>
        </p:sp>
      </p:grpSp>
    </p:spTree>
    <p:extLst>
      <p:ext uri="{BB962C8B-B14F-4D97-AF65-F5344CB8AC3E}">
        <p14:creationId xmlns:p14="http://schemas.microsoft.com/office/powerpoint/2010/main" val="11695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8130" y="1650670"/>
            <a:ext cx="8840788" cy="5207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SUSTAIN Project</a:t>
            </a:r>
            <a:endParaRPr lang="en-GB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02049" y="1475066"/>
            <a:ext cx="8531041" cy="5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1800" u="sng" dirty="0" smtClean="0">
                <a:latin typeface="Arial" charset="0"/>
                <a:ea typeface="Times New Roman" pitchFamily="18" charset="0"/>
                <a:cs typeface="Arial" charset="0"/>
              </a:rPr>
              <a:t>Soil biodiversity:</a:t>
            </a:r>
          </a:p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2400" b="1" dirty="0" smtClean="0">
                <a:latin typeface="Arial" charset="0"/>
                <a:ea typeface="Times New Roman" pitchFamily="18" charset="0"/>
                <a:cs typeface="Arial" charset="0"/>
              </a:rPr>
              <a:t>→</a:t>
            </a:r>
            <a:r>
              <a:rPr lang="en-GB" sz="1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smtClean="0">
                <a:solidFill>
                  <a:srgbClr val="6EA92D"/>
                </a:solidFill>
                <a:latin typeface="Arial" charset="0"/>
                <a:ea typeface="Times New Roman" pitchFamily="18" charset="0"/>
                <a:cs typeface="Arial" charset="0"/>
              </a:rPr>
              <a:t>Earthworm</a:t>
            </a:r>
            <a:r>
              <a:rPr lang="en-GB" sz="1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>
                <a:latin typeface="Arial" charset="0"/>
                <a:ea typeface="Times New Roman" pitchFamily="18" charset="0"/>
                <a:cs typeface="Arial" charset="0"/>
              </a:rPr>
              <a:t>and </a:t>
            </a:r>
            <a:r>
              <a:rPr lang="en-GB" sz="1800" dirty="0">
                <a:solidFill>
                  <a:srgbClr val="6EA92D"/>
                </a:solidFill>
                <a:latin typeface="Arial" charset="0"/>
                <a:ea typeface="Times New Roman" pitchFamily="18" charset="0"/>
                <a:cs typeface="Arial" charset="0"/>
              </a:rPr>
              <a:t>nematode</a:t>
            </a:r>
            <a:r>
              <a:rPr lang="en-GB" sz="1800" dirty="0">
                <a:latin typeface="Arial" charset="0"/>
                <a:ea typeface="Times New Roman" pitchFamily="18" charset="0"/>
                <a:cs typeface="Arial" charset="0"/>
              </a:rPr>
              <a:t> taxa </a:t>
            </a:r>
            <a:r>
              <a:rPr lang="en-GB" sz="1800" dirty="0" smtClean="0">
                <a:latin typeface="Arial" charset="0"/>
                <a:ea typeface="Times New Roman" pitchFamily="18" charset="0"/>
                <a:cs typeface="Arial" charset="0"/>
              </a:rPr>
              <a:t>as </a:t>
            </a:r>
            <a:r>
              <a:rPr lang="en-GB" sz="1800" dirty="0">
                <a:latin typeface="Arial" charset="0"/>
                <a:ea typeface="Times New Roman" pitchFamily="18" charset="0"/>
                <a:cs typeface="Arial" charset="0"/>
              </a:rPr>
              <a:t>indicator organisms </a:t>
            </a:r>
            <a:endParaRPr lang="en-GB" sz="1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1800" dirty="0" smtClean="0">
                <a:latin typeface="Arial" charset="0"/>
                <a:ea typeface="Times New Roman" pitchFamily="18" charset="0"/>
                <a:cs typeface="Arial" charset="0"/>
              </a:rPr>
              <a:t>(known </a:t>
            </a:r>
            <a:r>
              <a:rPr lang="en-GB" sz="1800" dirty="0">
                <a:latin typeface="Arial" charset="0"/>
                <a:ea typeface="Times New Roman" pitchFamily="18" charset="0"/>
                <a:cs typeface="Arial" charset="0"/>
              </a:rPr>
              <a:t>response to soil management and effects on soil </a:t>
            </a:r>
            <a:r>
              <a:rPr lang="en-GB" sz="1800" dirty="0" smtClean="0">
                <a:latin typeface="Arial" charset="0"/>
                <a:ea typeface="Times New Roman" pitchFamily="18" charset="0"/>
                <a:cs typeface="Arial" charset="0"/>
              </a:rPr>
              <a:t>functions)</a:t>
            </a:r>
            <a:endParaRPr lang="en-GB" sz="1800" dirty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1800" u="sng" dirty="0" smtClean="0">
                <a:latin typeface="Arial" charset="0"/>
                <a:ea typeface="Times New Roman" pitchFamily="18" charset="0"/>
                <a:cs typeface="Arial" charset="0"/>
              </a:rPr>
              <a:t>Soil </a:t>
            </a:r>
            <a:r>
              <a:rPr lang="en-GB" sz="1800" u="sng" dirty="0">
                <a:latin typeface="Arial" charset="0"/>
                <a:ea typeface="Times New Roman" pitchFamily="18" charset="0"/>
                <a:cs typeface="Arial" charset="0"/>
              </a:rPr>
              <a:t>functions /  ecosystem </a:t>
            </a:r>
            <a:r>
              <a:rPr lang="en-GB" sz="1800" u="sng" dirty="0" smtClean="0">
                <a:latin typeface="Arial" charset="0"/>
                <a:ea typeface="Times New Roman" pitchFamily="18" charset="0"/>
                <a:cs typeface="Arial" charset="0"/>
              </a:rPr>
              <a:t>services:</a:t>
            </a:r>
          </a:p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2400" b="1" dirty="0">
                <a:latin typeface="Arial" charset="0"/>
                <a:ea typeface="Times New Roman" pitchFamily="18" charset="0"/>
                <a:cs typeface="Arial" charset="0"/>
              </a:rPr>
              <a:t>→</a:t>
            </a:r>
            <a:r>
              <a:rPr lang="en-GB" sz="1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smtClean="0">
                <a:solidFill>
                  <a:srgbClr val="6EA92D"/>
                </a:solidFill>
                <a:latin typeface="Arial" charset="0"/>
                <a:ea typeface="Times New Roman" pitchFamily="18" charset="0"/>
                <a:cs typeface="Arial" charset="0"/>
              </a:rPr>
              <a:t>Soil </a:t>
            </a:r>
            <a:r>
              <a:rPr lang="en-GB" sz="1800" dirty="0">
                <a:solidFill>
                  <a:srgbClr val="6EA92D"/>
                </a:solidFill>
                <a:latin typeface="Arial" charset="0"/>
                <a:ea typeface="Times New Roman" pitchFamily="18" charset="0"/>
                <a:cs typeface="Arial" charset="0"/>
              </a:rPr>
              <a:t>organic matter</a:t>
            </a:r>
            <a:r>
              <a:rPr lang="en-GB" sz="1800" dirty="0"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GB" sz="1800" dirty="0" smtClean="0">
                <a:solidFill>
                  <a:srgbClr val="6EA92D"/>
                </a:solidFill>
                <a:latin typeface="Arial" charset="0"/>
                <a:ea typeface="Times New Roman" pitchFamily="18" charset="0"/>
                <a:cs typeface="Arial" charset="0"/>
              </a:rPr>
              <a:t>N cycling</a:t>
            </a:r>
          </a:p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2400" dirty="0" smtClean="0">
                <a:latin typeface="Arial" charset="0"/>
                <a:ea typeface="Times New Roman" pitchFamily="18" charset="0"/>
                <a:cs typeface="Arial" charset="0"/>
              </a:rPr>
              <a:t>→</a:t>
            </a:r>
            <a:r>
              <a:rPr lang="en-GB" sz="1800" b="1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smtClean="0">
                <a:solidFill>
                  <a:srgbClr val="6EA92D"/>
                </a:solidFill>
                <a:latin typeface="Arial" charset="0"/>
                <a:ea typeface="Times New Roman" pitchFamily="18" charset="0"/>
                <a:cs typeface="Arial" charset="0"/>
              </a:rPr>
              <a:t>GHG mitigation</a:t>
            </a:r>
          </a:p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2400" b="1" dirty="0" smtClean="0">
                <a:latin typeface="Arial" charset="0"/>
                <a:ea typeface="Times New Roman" pitchFamily="18" charset="0"/>
                <a:cs typeface="Arial" charset="0"/>
              </a:rPr>
              <a:t>→</a:t>
            </a:r>
            <a:r>
              <a:rPr lang="en-GB" sz="1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smtClean="0">
                <a:solidFill>
                  <a:srgbClr val="6EA92D"/>
                </a:solidFill>
                <a:latin typeface="Arial" charset="0"/>
                <a:ea typeface="Times New Roman" pitchFamily="18" charset="0"/>
                <a:cs typeface="Arial" charset="0"/>
              </a:rPr>
              <a:t>Soil structure</a:t>
            </a:r>
          </a:p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2400" dirty="0">
                <a:latin typeface="Arial" charset="0"/>
                <a:ea typeface="Times New Roman" pitchFamily="18" charset="0"/>
                <a:cs typeface="Arial" charset="0"/>
              </a:rPr>
              <a:t>→</a:t>
            </a:r>
            <a:r>
              <a:rPr lang="en-GB" sz="1800" b="1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GB" sz="1800" dirty="0" smtClean="0">
                <a:solidFill>
                  <a:srgbClr val="6EA92D"/>
                </a:solidFill>
                <a:latin typeface="Arial" charset="0"/>
                <a:ea typeface="Times New Roman" pitchFamily="18" charset="0"/>
                <a:cs typeface="Arial" charset="0"/>
              </a:rPr>
              <a:t>Soil physical functions</a:t>
            </a:r>
          </a:p>
          <a:p>
            <a:pPr marL="0" indent="0" eaLnBrk="0" hangingPunct="0">
              <a:lnSpc>
                <a:spcPct val="130000"/>
              </a:lnSpc>
              <a:buNone/>
            </a:pPr>
            <a:r>
              <a:rPr lang="en-GB" sz="2400" b="1" dirty="0" smtClean="0">
                <a:latin typeface="Arial" charset="0"/>
                <a:ea typeface="Times New Roman" pitchFamily="18" charset="0"/>
                <a:cs typeface="Arial" charset="0"/>
              </a:rPr>
              <a:t>→ </a:t>
            </a:r>
            <a:r>
              <a:rPr lang="en-GB" sz="1800" dirty="0" smtClean="0">
                <a:solidFill>
                  <a:srgbClr val="6EA92D"/>
                </a:solidFill>
                <a:latin typeface="Arial" charset="0"/>
                <a:ea typeface="Times New Roman" pitchFamily="18" charset="0"/>
                <a:cs typeface="Arial" charset="0"/>
              </a:rPr>
              <a:t>Food production</a:t>
            </a:r>
            <a:endParaRPr lang="en-GB" sz="1800" dirty="0">
              <a:solidFill>
                <a:srgbClr val="6EA92D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270" y="6282198"/>
            <a:ext cx="1923802" cy="36813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6270" y="5049830"/>
            <a:ext cx="1739735" cy="36813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pic>
        <p:nvPicPr>
          <p:cNvPr id="30" name="Picture 7" descr="IMG_03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88" y="428505"/>
            <a:ext cx="1870507" cy="14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80" y="3509190"/>
            <a:ext cx="5159437" cy="32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Placeholder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2534"/>
          <a:stretch>
            <a:fillRect/>
          </a:stretch>
        </p:blipFill>
        <p:spPr>
          <a:xfrm rot="4036110">
            <a:off x="3526873" y="343772"/>
            <a:ext cx="1798830" cy="1798830"/>
          </a:xfrm>
          <a:prstGeom prst="ellipse">
            <a:avLst/>
          </a:prstGeom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73" y="125462"/>
            <a:ext cx="1285945" cy="37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36271" y="2100491"/>
            <a:ext cx="1145970" cy="36813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353086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5172"/>
                </a:solidFill>
                <a:latin typeface="+mj-lt"/>
                <a:cs typeface="Arial" charset="0"/>
              </a:rPr>
              <a:t>Earthworm functional groups </a:t>
            </a:r>
            <a:br>
              <a:rPr lang="en-US" altLang="en-US" dirty="0" smtClean="0">
                <a:solidFill>
                  <a:srgbClr val="005172"/>
                </a:solidFill>
                <a:latin typeface="+mj-lt"/>
                <a:cs typeface="Arial" charset="0"/>
              </a:rPr>
            </a:br>
            <a:r>
              <a:rPr lang="en-US" altLang="en-US" dirty="0" smtClean="0">
                <a:solidFill>
                  <a:srgbClr val="005172"/>
                </a:solidFill>
                <a:latin typeface="+mj-lt"/>
                <a:cs typeface="Arial" charset="0"/>
              </a:rPr>
              <a:t>(response &amp; effect)</a:t>
            </a:r>
            <a:endParaRPr lang="en-GB" altLang="en-US" dirty="0" smtClean="0">
              <a:solidFill>
                <a:srgbClr val="005172"/>
              </a:solidFill>
              <a:latin typeface="+mj-lt"/>
              <a:cs typeface="Arial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69875" y="1931988"/>
            <a:ext cx="1844675" cy="3652837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406400" y="1624013"/>
            <a:ext cx="904875" cy="317500"/>
            <a:chOff x="4312" y="1827"/>
            <a:chExt cx="678" cy="200"/>
          </a:xfrm>
        </p:grpSpPr>
        <p:sp>
          <p:nvSpPr>
            <p:cNvPr id="42108" name="Freeform 5"/>
            <p:cNvSpPr>
              <a:spLocks/>
            </p:cNvSpPr>
            <p:nvPr/>
          </p:nvSpPr>
          <p:spPr bwMode="auto">
            <a:xfrm>
              <a:off x="4433" y="1827"/>
              <a:ext cx="307" cy="182"/>
            </a:xfrm>
            <a:custGeom>
              <a:avLst/>
              <a:gdLst>
                <a:gd name="T0" fmla="*/ 0 w 199"/>
                <a:gd name="T1" fmla="*/ 1892 h 56"/>
                <a:gd name="T2" fmla="*/ 54 w 199"/>
                <a:gd name="T3" fmla="*/ 2135 h 56"/>
                <a:gd name="T4" fmla="*/ 96 w 199"/>
                <a:gd name="T5" fmla="*/ 2473 h 56"/>
                <a:gd name="T6" fmla="*/ 136 w 199"/>
                <a:gd name="T7" fmla="*/ 2473 h 56"/>
                <a:gd name="T8" fmla="*/ 180 w 199"/>
                <a:gd name="T9" fmla="*/ 2473 h 56"/>
                <a:gd name="T10" fmla="*/ 221 w 199"/>
                <a:gd name="T11" fmla="*/ 2685 h 56"/>
                <a:gd name="T12" fmla="*/ 268 w 199"/>
                <a:gd name="T13" fmla="*/ 2685 h 56"/>
                <a:gd name="T14" fmla="*/ 304 w 199"/>
                <a:gd name="T15" fmla="*/ 2685 h 56"/>
                <a:gd name="T16" fmla="*/ 373 w 199"/>
                <a:gd name="T17" fmla="*/ 2685 h 56"/>
                <a:gd name="T18" fmla="*/ 429 w 199"/>
                <a:gd name="T19" fmla="*/ 2473 h 56"/>
                <a:gd name="T20" fmla="*/ 469 w 199"/>
                <a:gd name="T21" fmla="*/ 1680 h 56"/>
                <a:gd name="T22" fmla="*/ 574 w 199"/>
                <a:gd name="T23" fmla="*/ 2473 h 56"/>
                <a:gd name="T24" fmla="*/ 614 w 199"/>
                <a:gd name="T25" fmla="*/ 1892 h 56"/>
                <a:gd name="T26" fmla="*/ 637 w 199"/>
                <a:gd name="T27" fmla="*/ 1680 h 56"/>
                <a:gd name="T28" fmla="*/ 657 w 199"/>
                <a:gd name="T29" fmla="*/ 1680 h 56"/>
                <a:gd name="T30" fmla="*/ 657 w 199"/>
                <a:gd name="T31" fmla="*/ 1680 h 56"/>
                <a:gd name="T32" fmla="*/ 710 w 199"/>
                <a:gd name="T33" fmla="*/ 1342 h 56"/>
                <a:gd name="T34" fmla="*/ 764 w 199"/>
                <a:gd name="T35" fmla="*/ 1131 h 56"/>
                <a:gd name="T36" fmla="*/ 838 w 199"/>
                <a:gd name="T37" fmla="*/ 549 h 56"/>
                <a:gd name="T38" fmla="*/ 907 w 199"/>
                <a:gd name="T39" fmla="*/ 244 h 56"/>
                <a:gd name="T40" fmla="*/ 973 w 199"/>
                <a:gd name="T41" fmla="*/ 0 h 56"/>
                <a:gd name="T42" fmla="*/ 1001 w 199"/>
                <a:gd name="T43" fmla="*/ 244 h 56"/>
                <a:gd name="T44" fmla="*/ 1034 w 199"/>
                <a:gd name="T45" fmla="*/ 244 h 56"/>
                <a:gd name="T46" fmla="*/ 1057 w 199"/>
                <a:gd name="T47" fmla="*/ 244 h 56"/>
                <a:gd name="T48" fmla="*/ 1117 w 199"/>
                <a:gd name="T49" fmla="*/ 244 h 56"/>
                <a:gd name="T50" fmla="*/ 1071 w 199"/>
                <a:gd name="T51" fmla="*/ 2135 h 56"/>
                <a:gd name="T52" fmla="*/ 1128 w 199"/>
                <a:gd name="T53" fmla="*/ 2135 h 56"/>
                <a:gd name="T54" fmla="*/ 1021 w 199"/>
                <a:gd name="T55" fmla="*/ 2685 h 56"/>
                <a:gd name="T56" fmla="*/ 1001 w 199"/>
                <a:gd name="T57" fmla="*/ 3023 h 56"/>
                <a:gd name="T58" fmla="*/ 947 w 199"/>
                <a:gd name="T59" fmla="*/ 3023 h 56"/>
                <a:gd name="T60" fmla="*/ 918 w 199"/>
                <a:gd name="T61" fmla="*/ 3812 h 56"/>
                <a:gd name="T62" fmla="*/ 811 w 199"/>
                <a:gd name="T63" fmla="*/ 3023 h 56"/>
                <a:gd name="T64" fmla="*/ 764 w 199"/>
                <a:gd name="T65" fmla="*/ 3812 h 56"/>
                <a:gd name="T66" fmla="*/ 751 w 199"/>
                <a:gd name="T67" fmla="*/ 3812 h 56"/>
                <a:gd name="T68" fmla="*/ 737 w 199"/>
                <a:gd name="T69" fmla="*/ 3812 h 56"/>
                <a:gd name="T70" fmla="*/ 710 w 199"/>
                <a:gd name="T71" fmla="*/ 3812 h 56"/>
                <a:gd name="T72" fmla="*/ 679 w 199"/>
                <a:gd name="T73" fmla="*/ 4121 h 56"/>
                <a:gd name="T74" fmla="*/ 657 w 199"/>
                <a:gd name="T75" fmla="*/ 4121 h 56"/>
                <a:gd name="T76" fmla="*/ 628 w 199"/>
                <a:gd name="T77" fmla="*/ 4362 h 56"/>
                <a:gd name="T78" fmla="*/ 583 w 199"/>
                <a:gd name="T79" fmla="*/ 4911 h 56"/>
                <a:gd name="T80" fmla="*/ 526 w 199"/>
                <a:gd name="T81" fmla="*/ 5798 h 56"/>
                <a:gd name="T82" fmla="*/ 469 w 199"/>
                <a:gd name="T83" fmla="*/ 6042 h 56"/>
                <a:gd name="T84" fmla="*/ 404 w 199"/>
                <a:gd name="T85" fmla="*/ 6253 h 56"/>
                <a:gd name="T86" fmla="*/ 333 w 199"/>
                <a:gd name="T87" fmla="*/ 6253 h 56"/>
                <a:gd name="T88" fmla="*/ 290 w 199"/>
                <a:gd name="T89" fmla="*/ 6253 h 56"/>
                <a:gd name="T90" fmla="*/ 250 w 199"/>
                <a:gd name="T91" fmla="*/ 6042 h 56"/>
                <a:gd name="T92" fmla="*/ 238 w 199"/>
                <a:gd name="T93" fmla="*/ 5798 h 56"/>
                <a:gd name="T94" fmla="*/ 180 w 199"/>
                <a:gd name="T95" fmla="*/ 6042 h 56"/>
                <a:gd name="T96" fmla="*/ 136 w 199"/>
                <a:gd name="T97" fmla="*/ 3812 h 56"/>
                <a:gd name="T98" fmla="*/ 80 w 199"/>
                <a:gd name="T99" fmla="*/ 3812 h 56"/>
                <a:gd name="T100" fmla="*/ 29 w 199"/>
                <a:gd name="T101" fmla="*/ 2685 h 56"/>
                <a:gd name="T102" fmla="*/ 12 w 199"/>
                <a:gd name="T103" fmla="*/ 2473 h 56"/>
                <a:gd name="T104" fmla="*/ 0 w 199"/>
                <a:gd name="T105" fmla="*/ 1892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9" name="Freeform 6"/>
            <p:cNvSpPr>
              <a:spLocks/>
            </p:cNvSpPr>
            <p:nvPr/>
          </p:nvSpPr>
          <p:spPr bwMode="auto">
            <a:xfrm>
              <a:off x="4633" y="1839"/>
              <a:ext cx="357" cy="177"/>
            </a:xfrm>
            <a:custGeom>
              <a:avLst/>
              <a:gdLst>
                <a:gd name="T0" fmla="*/ 858 w 258"/>
                <a:gd name="T1" fmla="*/ 9 h 123"/>
                <a:gd name="T2" fmla="*/ 829 w 258"/>
                <a:gd name="T3" fmla="*/ 72 h 123"/>
                <a:gd name="T4" fmla="*/ 742 w 258"/>
                <a:gd name="T5" fmla="*/ 117 h 123"/>
                <a:gd name="T6" fmla="*/ 649 w 258"/>
                <a:gd name="T7" fmla="*/ 189 h 123"/>
                <a:gd name="T8" fmla="*/ 538 w 258"/>
                <a:gd name="T9" fmla="*/ 253 h 123"/>
                <a:gd name="T10" fmla="*/ 450 w 258"/>
                <a:gd name="T11" fmla="*/ 217 h 123"/>
                <a:gd name="T12" fmla="*/ 403 w 258"/>
                <a:gd name="T13" fmla="*/ 232 h 123"/>
                <a:gd name="T14" fmla="*/ 379 w 258"/>
                <a:gd name="T15" fmla="*/ 263 h 123"/>
                <a:gd name="T16" fmla="*/ 278 w 258"/>
                <a:gd name="T17" fmla="*/ 253 h 123"/>
                <a:gd name="T18" fmla="*/ 205 w 258"/>
                <a:gd name="T19" fmla="*/ 283 h 123"/>
                <a:gd name="T20" fmla="*/ 180 w 258"/>
                <a:gd name="T21" fmla="*/ 334 h 123"/>
                <a:gd name="T22" fmla="*/ 116 w 258"/>
                <a:gd name="T23" fmla="*/ 378 h 123"/>
                <a:gd name="T24" fmla="*/ 80 w 258"/>
                <a:gd name="T25" fmla="*/ 400 h 123"/>
                <a:gd name="T26" fmla="*/ 8 w 258"/>
                <a:gd name="T27" fmla="*/ 433 h 123"/>
                <a:gd name="T28" fmla="*/ 89 w 258"/>
                <a:gd name="T29" fmla="*/ 515 h 123"/>
                <a:gd name="T30" fmla="*/ 116 w 258"/>
                <a:gd name="T31" fmla="*/ 528 h 123"/>
                <a:gd name="T32" fmla="*/ 241 w 258"/>
                <a:gd name="T33" fmla="*/ 528 h 123"/>
                <a:gd name="T34" fmla="*/ 296 w 258"/>
                <a:gd name="T35" fmla="*/ 508 h 123"/>
                <a:gd name="T36" fmla="*/ 379 w 258"/>
                <a:gd name="T37" fmla="*/ 462 h 123"/>
                <a:gd name="T38" fmla="*/ 469 w 258"/>
                <a:gd name="T39" fmla="*/ 420 h 123"/>
                <a:gd name="T40" fmla="*/ 505 w 258"/>
                <a:gd name="T41" fmla="*/ 400 h 123"/>
                <a:gd name="T42" fmla="*/ 533 w 258"/>
                <a:gd name="T43" fmla="*/ 400 h 123"/>
                <a:gd name="T44" fmla="*/ 594 w 258"/>
                <a:gd name="T45" fmla="*/ 354 h 123"/>
                <a:gd name="T46" fmla="*/ 685 w 258"/>
                <a:gd name="T47" fmla="*/ 348 h 123"/>
                <a:gd name="T48" fmla="*/ 729 w 258"/>
                <a:gd name="T49" fmla="*/ 294 h 123"/>
                <a:gd name="T50" fmla="*/ 747 w 258"/>
                <a:gd name="T51" fmla="*/ 294 h 123"/>
                <a:gd name="T52" fmla="*/ 840 w 258"/>
                <a:gd name="T53" fmla="*/ 242 h 123"/>
                <a:gd name="T54" fmla="*/ 897 w 258"/>
                <a:gd name="T55" fmla="*/ 189 h 123"/>
                <a:gd name="T56" fmla="*/ 946 w 258"/>
                <a:gd name="T57" fmla="*/ 117 h 123"/>
                <a:gd name="T58" fmla="*/ 927 w 258"/>
                <a:gd name="T59" fmla="*/ 29 h 123"/>
                <a:gd name="T60" fmla="*/ 909 w 258"/>
                <a:gd name="T61" fmla="*/ 9 h 123"/>
                <a:gd name="T62" fmla="*/ 883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10" name="Freeform 7"/>
            <p:cNvSpPr>
              <a:spLocks/>
            </p:cNvSpPr>
            <p:nvPr/>
          </p:nvSpPr>
          <p:spPr bwMode="auto">
            <a:xfrm>
              <a:off x="4312" y="1943"/>
              <a:ext cx="331" cy="84"/>
            </a:xfrm>
            <a:custGeom>
              <a:avLst/>
              <a:gdLst>
                <a:gd name="T0" fmla="*/ 0 w 205"/>
                <a:gd name="T1" fmla="*/ 149 h 39"/>
                <a:gd name="T2" fmla="*/ 68 w 205"/>
                <a:gd name="T3" fmla="*/ 218 h 39"/>
                <a:gd name="T4" fmla="*/ 152 w 205"/>
                <a:gd name="T5" fmla="*/ 321 h 39"/>
                <a:gd name="T6" fmla="*/ 220 w 205"/>
                <a:gd name="T7" fmla="*/ 261 h 39"/>
                <a:gd name="T8" fmla="*/ 287 w 205"/>
                <a:gd name="T9" fmla="*/ 691 h 39"/>
                <a:gd name="T10" fmla="*/ 355 w 205"/>
                <a:gd name="T11" fmla="*/ 579 h 39"/>
                <a:gd name="T12" fmla="*/ 420 w 205"/>
                <a:gd name="T13" fmla="*/ 650 h 39"/>
                <a:gd name="T14" fmla="*/ 501 w 205"/>
                <a:gd name="T15" fmla="*/ 752 h 39"/>
                <a:gd name="T16" fmla="*/ 584 w 205"/>
                <a:gd name="T17" fmla="*/ 752 h 39"/>
                <a:gd name="T18" fmla="*/ 584 w 205"/>
                <a:gd name="T19" fmla="*/ 752 h 39"/>
                <a:gd name="T20" fmla="*/ 607 w 205"/>
                <a:gd name="T21" fmla="*/ 752 h 39"/>
                <a:gd name="T22" fmla="*/ 607 w 205"/>
                <a:gd name="T23" fmla="*/ 752 h 39"/>
                <a:gd name="T24" fmla="*/ 673 w 205"/>
                <a:gd name="T25" fmla="*/ 650 h 39"/>
                <a:gd name="T26" fmla="*/ 775 w 205"/>
                <a:gd name="T27" fmla="*/ 840 h 39"/>
                <a:gd name="T28" fmla="*/ 836 w 205"/>
                <a:gd name="T29" fmla="*/ 691 h 39"/>
                <a:gd name="T30" fmla="*/ 891 w 205"/>
                <a:gd name="T31" fmla="*/ 691 h 39"/>
                <a:gd name="T32" fmla="*/ 938 w 205"/>
                <a:gd name="T33" fmla="*/ 579 h 39"/>
                <a:gd name="T34" fmla="*/ 1074 w 205"/>
                <a:gd name="T35" fmla="*/ 752 h 39"/>
                <a:gd name="T36" fmla="*/ 1108 w 205"/>
                <a:gd name="T37" fmla="*/ 650 h 39"/>
                <a:gd name="T38" fmla="*/ 1272 w 205"/>
                <a:gd name="T39" fmla="*/ 579 h 39"/>
                <a:gd name="T40" fmla="*/ 1337 w 205"/>
                <a:gd name="T41" fmla="*/ 538 h 39"/>
                <a:gd name="T42" fmla="*/ 1392 w 205"/>
                <a:gd name="T43" fmla="*/ 470 h 39"/>
                <a:gd name="T44" fmla="*/ 1392 w 205"/>
                <a:gd name="T45" fmla="*/ 431 h 39"/>
                <a:gd name="T46" fmla="*/ 1371 w 205"/>
                <a:gd name="T47" fmla="*/ 370 h 39"/>
                <a:gd name="T48" fmla="*/ 1361 w 205"/>
                <a:gd name="T49" fmla="*/ 321 h 39"/>
                <a:gd name="T50" fmla="*/ 1327 w 205"/>
                <a:gd name="T51" fmla="*/ 321 h 39"/>
                <a:gd name="T52" fmla="*/ 1259 w 205"/>
                <a:gd name="T53" fmla="*/ 370 h 39"/>
                <a:gd name="T54" fmla="*/ 1174 w 205"/>
                <a:gd name="T55" fmla="*/ 0 h 39"/>
                <a:gd name="T56" fmla="*/ 1108 w 205"/>
                <a:gd name="T57" fmla="*/ 112 h 39"/>
                <a:gd name="T58" fmla="*/ 1053 w 205"/>
                <a:gd name="T59" fmla="*/ 112 h 39"/>
                <a:gd name="T60" fmla="*/ 972 w 205"/>
                <a:gd name="T61" fmla="*/ 41 h 39"/>
                <a:gd name="T62" fmla="*/ 959 w 205"/>
                <a:gd name="T63" fmla="*/ 41 h 39"/>
                <a:gd name="T64" fmla="*/ 891 w 205"/>
                <a:gd name="T65" fmla="*/ 112 h 39"/>
                <a:gd name="T66" fmla="*/ 836 w 205"/>
                <a:gd name="T67" fmla="*/ 112 h 39"/>
                <a:gd name="T68" fmla="*/ 707 w 205"/>
                <a:gd name="T69" fmla="*/ 218 h 39"/>
                <a:gd name="T70" fmla="*/ 639 w 205"/>
                <a:gd name="T71" fmla="*/ 218 h 39"/>
                <a:gd name="T72" fmla="*/ 584 w 205"/>
                <a:gd name="T73" fmla="*/ 218 h 39"/>
                <a:gd name="T74" fmla="*/ 573 w 205"/>
                <a:gd name="T75" fmla="*/ 218 h 39"/>
                <a:gd name="T76" fmla="*/ 552 w 205"/>
                <a:gd name="T77" fmla="*/ 218 h 39"/>
                <a:gd name="T78" fmla="*/ 454 w 205"/>
                <a:gd name="T79" fmla="*/ 149 h 39"/>
                <a:gd name="T80" fmla="*/ 355 w 205"/>
                <a:gd name="T81" fmla="*/ 112 h 39"/>
                <a:gd name="T82" fmla="*/ 241 w 205"/>
                <a:gd name="T83" fmla="*/ 41 h 39"/>
                <a:gd name="T84" fmla="*/ 170 w 205"/>
                <a:gd name="T85" fmla="*/ 41 h 39"/>
                <a:gd name="T86" fmla="*/ 102 w 205"/>
                <a:gd name="T87" fmla="*/ 41 h 39"/>
                <a:gd name="T88" fmla="*/ 55 w 205"/>
                <a:gd name="T89" fmla="*/ 112 h 39"/>
                <a:gd name="T90" fmla="*/ 0 w 205"/>
                <a:gd name="T91" fmla="*/ 149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989" name="Freeform 8"/>
          <p:cNvSpPr>
            <a:spLocks/>
          </p:cNvSpPr>
          <p:nvPr/>
        </p:nvSpPr>
        <p:spPr bwMode="auto">
          <a:xfrm>
            <a:off x="1419225" y="1614488"/>
            <a:ext cx="409575" cy="288925"/>
          </a:xfrm>
          <a:custGeom>
            <a:avLst/>
            <a:gdLst>
              <a:gd name="T0" fmla="*/ 0 w 199"/>
              <a:gd name="T1" fmla="*/ 2147483647 h 56"/>
              <a:gd name="T2" fmla="*/ 2147483647 w 199"/>
              <a:gd name="T3" fmla="*/ 2147483647 h 56"/>
              <a:gd name="T4" fmla="*/ 2147483647 w 199"/>
              <a:gd name="T5" fmla="*/ 2147483647 h 56"/>
              <a:gd name="T6" fmla="*/ 2147483647 w 199"/>
              <a:gd name="T7" fmla="*/ 2147483647 h 56"/>
              <a:gd name="T8" fmla="*/ 2147483647 w 199"/>
              <a:gd name="T9" fmla="*/ 2147483647 h 56"/>
              <a:gd name="T10" fmla="*/ 2147483647 w 199"/>
              <a:gd name="T11" fmla="*/ 2147483647 h 56"/>
              <a:gd name="T12" fmla="*/ 2147483647 w 199"/>
              <a:gd name="T13" fmla="*/ 2147483647 h 56"/>
              <a:gd name="T14" fmla="*/ 2147483647 w 199"/>
              <a:gd name="T15" fmla="*/ 2147483647 h 56"/>
              <a:gd name="T16" fmla="*/ 2147483647 w 199"/>
              <a:gd name="T17" fmla="*/ 2147483647 h 56"/>
              <a:gd name="T18" fmla="*/ 2147483647 w 199"/>
              <a:gd name="T19" fmla="*/ 2147483647 h 56"/>
              <a:gd name="T20" fmla="*/ 2147483647 w 199"/>
              <a:gd name="T21" fmla="*/ 2147483647 h 56"/>
              <a:gd name="T22" fmla="*/ 2147483647 w 199"/>
              <a:gd name="T23" fmla="*/ 2147483647 h 56"/>
              <a:gd name="T24" fmla="*/ 2147483647 w 199"/>
              <a:gd name="T25" fmla="*/ 2147483647 h 56"/>
              <a:gd name="T26" fmla="*/ 2147483647 w 199"/>
              <a:gd name="T27" fmla="*/ 2147483647 h 56"/>
              <a:gd name="T28" fmla="*/ 2147483647 w 199"/>
              <a:gd name="T29" fmla="*/ 2147483647 h 56"/>
              <a:gd name="T30" fmla="*/ 2147483647 w 199"/>
              <a:gd name="T31" fmla="*/ 2147483647 h 56"/>
              <a:gd name="T32" fmla="*/ 2147483647 w 199"/>
              <a:gd name="T33" fmla="*/ 2147483647 h 56"/>
              <a:gd name="T34" fmla="*/ 2147483647 w 199"/>
              <a:gd name="T35" fmla="*/ 2147483647 h 56"/>
              <a:gd name="T36" fmla="*/ 2147483647 w 199"/>
              <a:gd name="T37" fmla="*/ 2147483647 h 56"/>
              <a:gd name="T38" fmla="*/ 2147483647 w 199"/>
              <a:gd name="T39" fmla="*/ 2147483647 h 56"/>
              <a:gd name="T40" fmla="*/ 2147483647 w 199"/>
              <a:gd name="T41" fmla="*/ 0 h 56"/>
              <a:gd name="T42" fmla="*/ 2147483647 w 199"/>
              <a:gd name="T43" fmla="*/ 2147483647 h 56"/>
              <a:gd name="T44" fmla="*/ 2147483647 w 199"/>
              <a:gd name="T45" fmla="*/ 2147483647 h 56"/>
              <a:gd name="T46" fmla="*/ 2147483647 w 199"/>
              <a:gd name="T47" fmla="*/ 2147483647 h 56"/>
              <a:gd name="T48" fmla="*/ 2147483647 w 199"/>
              <a:gd name="T49" fmla="*/ 2147483647 h 56"/>
              <a:gd name="T50" fmla="*/ 2147483647 w 199"/>
              <a:gd name="T51" fmla="*/ 2147483647 h 56"/>
              <a:gd name="T52" fmla="*/ 2147483647 w 199"/>
              <a:gd name="T53" fmla="*/ 2147483647 h 56"/>
              <a:gd name="T54" fmla="*/ 2147483647 w 199"/>
              <a:gd name="T55" fmla="*/ 2147483647 h 56"/>
              <a:gd name="T56" fmla="*/ 2147483647 w 199"/>
              <a:gd name="T57" fmla="*/ 2147483647 h 56"/>
              <a:gd name="T58" fmla="*/ 2147483647 w 199"/>
              <a:gd name="T59" fmla="*/ 2147483647 h 56"/>
              <a:gd name="T60" fmla="*/ 2147483647 w 199"/>
              <a:gd name="T61" fmla="*/ 2147483647 h 56"/>
              <a:gd name="T62" fmla="*/ 2147483647 w 199"/>
              <a:gd name="T63" fmla="*/ 2147483647 h 56"/>
              <a:gd name="T64" fmla="*/ 2147483647 w 199"/>
              <a:gd name="T65" fmla="*/ 2147483647 h 56"/>
              <a:gd name="T66" fmla="*/ 2147483647 w 199"/>
              <a:gd name="T67" fmla="*/ 2147483647 h 56"/>
              <a:gd name="T68" fmla="*/ 2147483647 w 199"/>
              <a:gd name="T69" fmla="*/ 2147483647 h 56"/>
              <a:gd name="T70" fmla="*/ 2147483647 w 199"/>
              <a:gd name="T71" fmla="*/ 2147483647 h 56"/>
              <a:gd name="T72" fmla="*/ 2147483647 w 199"/>
              <a:gd name="T73" fmla="*/ 2147483647 h 56"/>
              <a:gd name="T74" fmla="*/ 2147483647 w 199"/>
              <a:gd name="T75" fmla="*/ 2147483647 h 56"/>
              <a:gd name="T76" fmla="*/ 2147483647 w 199"/>
              <a:gd name="T77" fmla="*/ 2147483647 h 56"/>
              <a:gd name="T78" fmla="*/ 2147483647 w 199"/>
              <a:gd name="T79" fmla="*/ 2147483647 h 56"/>
              <a:gd name="T80" fmla="*/ 2147483647 w 199"/>
              <a:gd name="T81" fmla="*/ 2147483647 h 56"/>
              <a:gd name="T82" fmla="*/ 2147483647 w 199"/>
              <a:gd name="T83" fmla="*/ 2147483647 h 56"/>
              <a:gd name="T84" fmla="*/ 2147483647 w 199"/>
              <a:gd name="T85" fmla="*/ 2147483647 h 56"/>
              <a:gd name="T86" fmla="*/ 2147483647 w 199"/>
              <a:gd name="T87" fmla="*/ 2147483647 h 56"/>
              <a:gd name="T88" fmla="*/ 2147483647 w 199"/>
              <a:gd name="T89" fmla="*/ 2147483647 h 56"/>
              <a:gd name="T90" fmla="*/ 2147483647 w 199"/>
              <a:gd name="T91" fmla="*/ 2147483647 h 56"/>
              <a:gd name="T92" fmla="*/ 2147483647 w 199"/>
              <a:gd name="T93" fmla="*/ 2147483647 h 56"/>
              <a:gd name="T94" fmla="*/ 2147483647 w 199"/>
              <a:gd name="T95" fmla="*/ 2147483647 h 56"/>
              <a:gd name="T96" fmla="*/ 2147483647 w 199"/>
              <a:gd name="T97" fmla="*/ 2147483647 h 56"/>
              <a:gd name="T98" fmla="*/ 2147483647 w 199"/>
              <a:gd name="T99" fmla="*/ 2147483647 h 56"/>
              <a:gd name="T100" fmla="*/ 2147483647 w 199"/>
              <a:gd name="T101" fmla="*/ 2147483647 h 56"/>
              <a:gd name="T102" fmla="*/ 2147483647 w 199"/>
              <a:gd name="T103" fmla="*/ 2147483647 h 56"/>
              <a:gd name="T104" fmla="*/ 0 w 199"/>
              <a:gd name="T105" fmla="*/ 2147483647 h 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99" h="56">
                <a:moveTo>
                  <a:pt x="0" y="17"/>
                </a:moveTo>
                <a:lnTo>
                  <a:pt x="10" y="19"/>
                </a:lnTo>
                <a:lnTo>
                  <a:pt x="17" y="22"/>
                </a:lnTo>
                <a:lnTo>
                  <a:pt x="24" y="22"/>
                </a:lnTo>
                <a:lnTo>
                  <a:pt x="32" y="22"/>
                </a:lnTo>
                <a:lnTo>
                  <a:pt x="39" y="24"/>
                </a:lnTo>
                <a:lnTo>
                  <a:pt x="47" y="24"/>
                </a:lnTo>
                <a:lnTo>
                  <a:pt x="54" y="24"/>
                </a:lnTo>
                <a:lnTo>
                  <a:pt x="66" y="24"/>
                </a:lnTo>
                <a:lnTo>
                  <a:pt x="76" y="22"/>
                </a:lnTo>
                <a:lnTo>
                  <a:pt x="83" y="15"/>
                </a:lnTo>
                <a:lnTo>
                  <a:pt x="101" y="22"/>
                </a:lnTo>
                <a:lnTo>
                  <a:pt x="108" y="17"/>
                </a:lnTo>
                <a:lnTo>
                  <a:pt x="113" y="15"/>
                </a:lnTo>
                <a:lnTo>
                  <a:pt x="116" y="15"/>
                </a:lnTo>
                <a:lnTo>
                  <a:pt x="125" y="12"/>
                </a:lnTo>
                <a:lnTo>
                  <a:pt x="135" y="10"/>
                </a:lnTo>
                <a:lnTo>
                  <a:pt x="148" y="5"/>
                </a:lnTo>
                <a:lnTo>
                  <a:pt x="160" y="2"/>
                </a:lnTo>
                <a:lnTo>
                  <a:pt x="172" y="0"/>
                </a:lnTo>
                <a:lnTo>
                  <a:pt x="177" y="2"/>
                </a:lnTo>
                <a:lnTo>
                  <a:pt x="182" y="2"/>
                </a:lnTo>
                <a:lnTo>
                  <a:pt x="187" y="2"/>
                </a:lnTo>
                <a:lnTo>
                  <a:pt x="197" y="2"/>
                </a:lnTo>
                <a:lnTo>
                  <a:pt x="189" y="19"/>
                </a:lnTo>
                <a:lnTo>
                  <a:pt x="199" y="19"/>
                </a:lnTo>
                <a:lnTo>
                  <a:pt x="180" y="24"/>
                </a:lnTo>
                <a:lnTo>
                  <a:pt x="177" y="27"/>
                </a:lnTo>
                <a:lnTo>
                  <a:pt x="167" y="27"/>
                </a:lnTo>
                <a:lnTo>
                  <a:pt x="162" y="34"/>
                </a:lnTo>
                <a:lnTo>
                  <a:pt x="143" y="27"/>
                </a:lnTo>
                <a:lnTo>
                  <a:pt x="135" y="34"/>
                </a:lnTo>
                <a:lnTo>
                  <a:pt x="133" y="34"/>
                </a:lnTo>
                <a:lnTo>
                  <a:pt x="130" y="34"/>
                </a:lnTo>
                <a:lnTo>
                  <a:pt x="125" y="34"/>
                </a:lnTo>
                <a:lnTo>
                  <a:pt x="120" y="37"/>
                </a:lnTo>
                <a:lnTo>
                  <a:pt x="116" y="37"/>
                </a:lnTo>
                <a:lnTo>
                  <a:pt x="111" y="39"/>
                </a:lnTo>
                <a:lnTo>
                  <a:pt x="103" y="44"/>
                </a:lnTo>
                <a:lnTo>
                  <a:pt x="93" y="52"/>
                </a:lnTo>
                <a:lnTo>
                  <a:pt x="83" y="54"/>
                </a:lnTo>
                <a:lnTo>
                  <a:pt x="71" y="56"/>
                </a:lnTo>
                <a:lnTo>
                  <a:pt x="59" y="56"/>
                </a:lnTo>
                <a:lnTo>
                  <a:pt x="51" y="56"/>
                </a:lnTo>
                <a:lnTo>
                  <a:pt x="44" y="54"/>
                </a:lnTo>
                <a:lnTo>
                  <a:pt x="42" y="52"/>
                </a:lnTo>
                <a:lnTo>
                  <a:pt x="32" y="54"/>
                </a:lnTo>
                <a:lnTo>
                  <a:pt x="24" y="34"/>
                </a:lnTo>
                <a:lnTo>
                  <a:pt x="14" y="34"/>
                </a:lnTo>
                <a:lnTo>
                  <a:pt x="5" y="24"/>
                </a:lnTo>
                <a:lnTo>
                  <a:pt x="2" y="22"/>
                </a:lnTo>
                <a:lnTo>
                  <a:pt x="0" y="17"/>
                </a:lnTo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0" name="Freeform 9"/>
          <p:cNvSpPr>
            <a:spLocks/>
          </p:cNvSpPr>
          <p:nvPr/>
        </p:nvSpPr>
        <p:spPr bwMode="auto">
          <a:xfrm>
            <a:off x="1685925" y="1633538"/>
            <a:ext cx="476250" cy="280987"/>
          </a:xfrm>
          <a:custGeom>
            <a:avLst/>
            <a:gdLst>
              <a:gd name="T0" fmla="*/ 2147483647 w 258"/>
              <a:gd name="T1" fmla="*/ 2147483647 h 123"/>
              <a:gd name="T2" fmla="*/ 2147483647 w 258"/>
              <a:gd name="T3" fmla="*/ 2147483647 h 123"/>
              <a:gd name="T4" fmla="*/ 2147483647 w 258"/>
              <a:gd name="T5" fmla="*/ 2147483647 h 123"/>
              <a:gd name="T6" fmla="*/ 2147483647 w 258"/>
              <a:gd name="T7" fmla="*/ 2147483647 h 123"/>
              <a:gd name="T8" fmla="*/ 2147483647 w 258"/>
              <a:gd name="T9" fmla="*/ 2147483647 h 123"/>
              <a:gd name="T10" fmla="*/ 2147483647 w 258"/>
              <a:gd name="T11" fmla="*/ 2147483647 h 123"/>
              <a:gd name="T12" fmla="*/ 2147483647 w 258"/>
              <a:gd name="T13" fmla="*/ 2147483647 h 123"/>
              <a:gd name="T14" fmla="*/ 2147483647 w 258"/>
              <a:gd name="T15" fmla="*/ 2147483647 h 123"/>
              <a:gd name="T16" fmla="*/ 2147483647 w 258"/>
              <a:gd name="T17" fmla="*/ 2147483647 h 123"/>
              <a:gd name="T18" fmla="*/ 2147483647 w 258"/>
              <a:gd name="T19" fmla="*/ 2147483647 h 123"/>
              <a:gd name="T20" fmla="*/ 2147483647 w 258"/>
              <a:gd name="T21" fmla="*/ 2147483647 h 123"/>
              <a:gd name="T22" fmla="*/ 2147483647 w 258"/>
              <a:gd name="T23" fmla="*/ 2147483647 h 123"/>
              <a:gd name="T24" fmla="*/ 2147483647 w 258"/>
              <a:gd name="T25" fmla="*/ 2147483647 h 123"/>
              <a:gd name="T26" fmla="*/ 2147483647 w 258"/>
              <a:gd name="T27" fmla="*/ 2147483647 h 123"/>
              <a:gd name="T28" fmla="*/ 2147483647 w 258"/>
              <a:gd name="T29" fmla="*/ 2147483647 h 123"/>
              <a:gd name="T30" fmla="*/ 2147483647 w 258"/>
              <a:gd name="T31" fmla="*/ 2147483647 h 123"/>
              <a:gd name="T32" fmla="*/ 2147483647 w 258"/>
              <a:gd name="T33" fmla="*/ 2147483647 h 123"/>
              <a:gd name="T34" fmla="*/ 2147483647 w 258"/>
              <a:gd name="T35" fmla="*/ 2147483647 h 123"/>
              <a:gd name="T36" fmla="*/ 2147483647 w 258"/>
              <a:gd name="T37" fmla="*/ 2147483647 h 123"/>
              <a:gd name="T38" fmla="*/ 2147483647 w 258"/>
              <a:gd name="T39" fmla="*/ 2147483647 h 123"/>
              <a:gd name="T40" fmla="*/ 2147483647 w 258"/>
              <a:gd name="T41" fmla="*/ 2147483647 h 123"/>
              <a:gd name="T42" fmla="*/ 2147483647 w 258"/>
              <a:gd name="T43" fmla="*/ 2147483647 h 123"/>
              <a:gd name="T44" fmla="*/ 2147483647 w 258"/>
              <a:gd name="T45" fmla="*/ 2147483647 h 123"/>
              <a:gd name="T46" fmla="*/ 2147483647 w 258"/>
              <a:gd name="T47" fmla="*/ 2147483647 h 123"/>
              <a:gd name="T48" fmla="*/ 2147483647 w 258"/>
              <a:gd name="T49" fmla="*/ 2147483647 h 123"/>
              <a:gd name="T50" fmla="*/ 2147483647 w 258"/>
              <a:gd name="T51" fmla="*/ 2147483647 h 123"/>
              <a:gd name="T52" fmla="*/ 2147483647 w 258"/>
              <a:gd name="T53" fmla="*/ 2147483647 h 123"/>
              <a:gd name="T54" fmla="*/ 2147483647 w 258"/>
              <a:gd name="T55" fmla="*/ 2147483647 h 123"/>
              <a:gd name="T56" fmla="*/ 2147483647 w 258"/>
              <a:gd name="T57" fmla="*/ 2147483647 h 123"/>
              <a:gd name="T58" fmla="*/ 2147483647 w 258"/>
              <a:gd name="T59" fmla="*/ 2147483647 h 123"/>
              <a:gd name="T60" fmla="*/ 2147483647 w 258"/>
              <a:gd name="T61" fmla="*/ 2147483647 h 123"/>
              <a:gd name="T62" fmla="*/ 2147483647 w 258"/>
              <a:gd name="T63" fmla="*/ 0 h 1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58" h="123">
                <a:moveTo>
                  <a:pt x="241" y="0"/>
                </a:moveTo>
                <a:lnTo>
                  <a:pt x="234" y="2"/>
                </a:lnTo>
                <a:lnTo>
                  <a:pt x="229" y="7"/>
                </a:lnTo>
                <a:lnTo>
                  <a:pt x="226" y="17"/>
                </a:lnTo>
                <a:lnTo>
                  <a:pt x="207" y="14"/>
                </a:lnTo>
                <a:lnTo>
                  <a:pt x="202" y="27"/>
                </a:lnTo>
                <a:lnTo>
                  <a:pt x="197" y="29"/>
                </a:lnTo>
                <a:lnTo>
                  <a:pt x="177" y="44"/>
                </a:lnTo>
                <a:lnTo>
                  <a:pt x="155" y="51"/>
                </a:lnTo>
                <a:lnTo>
                  <a:pt x="147" y="59"/>
                </a:lnTo>
                <a:lnTo>
                  <a:pt x="130" y="44"/>
                </a:lnTo>
                <a:lnTo>
                  <a:pt x="123" y="51"/>
                </a:lnTo>
                <a:lnTo>
                  <a:pt x="113" y="54"/>
                </a:lnTo>
                <a:lnTo>
                  <a:pt x="110" y="54"/>
                </a:lnTo>
                <a:lnTo>
                  <a:pt x="108" y="54"/>
                </a:lnTo>
                <a:lnTo>
                  <a:pt x="103" y="61"/>
                </a:lnTo>
                <a:lnTo>
                  <a:pt x="83" y="51"/>
                </a:lnTo>
                <a:lnTo>
                  <a:pt x="76" y="59"/>
                </a:lnTo>
                <a:lnTo>
                  <a:pt x="69" y="64"/>
                </a:lnTo>
                <a:lnTo>
                  <a:pt x="56" y="66"/>
                </a:lnTo>
                <a:lnTo>
                  <a:pt x="51" y="73"/>
                </a:lnTo>
                <a:lnTo>
                  <a:pt x="49" y="78"/>
                </a:lnTo>
                <a:lnTo>
                  <a:pt x="39" y="86"/>
                </a:lnTo>
                <a:lnTo>
                  <a:pt x="32" y="88"/>
                </a:lnTo>
                <a:lnTo>
                  <a:pt x="27" y="91"/>
                </a:lnTo>
                <a:lnTo>
                  <a:pt x="22" y="93"/>
                </a:lnTo>
                <a:lnTo>
                  <a:pt x="22" y="103"/>
                </a:lnTo>
                <a:lnTo>
                  <a:pt x="2" y="101"/>
                </a:lnTo>
                <a:lnTo>
                  <a:pt x="0" y="110"/>
                </a:lnTo>
                <a:lnTo>
                  <a:pt x="24" y="120"/>
                </a:lnTo>
                <a:lnTo>
                  <a:pt x="29" y="123"/>
                </a:lnTo>
                <a:lnTo>
                  <a:pt x="32" y="123"/>
                </a:lnTo>
                <a:lnTo>
                  <a:pt x="64" y="123"/>
                </a:lnTo>
                <a:lnTo>
                  <a:pt x="66" y="123"/>
                </a:lnTo>
                <a:lnTo>
                  <a:pt x="69" y="123"/>
                </a:lnTo>
                <a:lnTo>
                  <a:pt x="81" y="118"/>
                </a:lnTo>
                <a:lnTo>
                  <a:pt x="103" y="108"/>
                </a:lnTo>
                <a:lnTo>
                  <a:pt x="123" y="101"/>
                </a:lnTo>
                <a:lnTo>
                  <a:pt x="128" y="98"/>
                </a:lnTo>
                <a:lnTo>
                  <a:pt x="130" y="98"/>
                </a:lnTo>
                <a:lnTo>
                  <a:pt x="138" y="93"/>
                </a:lnTo>
                <a:lnTo>
                  <a:pt x="145" y="93"/>
                </a:lnTo>
                <a:lnTo>
                  <a:pt x="147" y="93"/>
                </a:lnTo>
                <a:lnTo>
                  <a:pt x="162" y="83"/>
                </a:lnTo>
                <a:lnTo>
                  <a:pt x="165" y="73"/>
                </a:lnTo>
                <a:lnTo>
                  <a:pt x="187" y="81"/>
                </a:lnTo>
                <a:lnTo>
                  <a:pt x="192" y="71"/>
                </a:lnTo>
                <a:lnTo>
                  <a:pt x="199" y="69"/>
                </a:lnTo>
                <a:lnTo>
                  <a:pt x="202" y="69"/>
                </a:lnTo>
                <a:lnTo>
                  <a:pt x="204" y="69"/>
                </a:lnTo>
                <a:lnTo>
                  <a:pt x="216" y="64"/>
                </a:lnTo>
                <a:lnTo>
                  <a:pt x="229" y="56"/>
                </a:lnTo>
                <a:lnTo>
                  <a:pt x="234" y="51"/>
                </a:lnTo>
                <a:lnTo>
                  <a:pt x="244" y="44"/>
                </a:lnTo>
                <a:lnTo>
                  <a:pt x="241" y="34"/>
                </a:lnTo>
                <a:lnTo>
                  <a:pt x="258" y="27"/>
                </a:lnTo>
                <a:lnTo>
                  <a:pt x="256" y="17"/>
                </a:lnTo>
                <a:lnTo>
                  <a:pt x="253" y="7"/>
                </a:lnTo>
                <a:lnTo>
                  <a:pt x="251" y="4"/>
                </a:lnTo>
                <a:lnTo>
                  <a:pt x="248" y="2"/>
                </a:lnTo>
                <a:lnTo>
                  <a:pt x="244" y="0"/>
                </a:lnTo>
                <a:lnTo>
                  <a:pt x="241" y="0"/>
                </a:lnTo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1" name="Freeform 10"/>
          <p:cNvSpPr>
            <a:spLocks/>
          </p:cNvSpPr>
          <p:nvPr/>
        </p:nvSpPr>
        <p:spPr bwMode="auto">
          <a:xfrm>
            <a:off x="1257300" y="1798638"/>
            <a:ext cx="441325" cy="133350"/>
          </a:xfrm>
          <a:custGeom>
            <a:avLst/>
            <a:gdLst>
              <a:gd name="T0" fmla="*/ 0 w 205"/>
              <a:gd name="T1" fmla="*/ 2147483647 h 39"/>
              <a:gd name="T2" fmla="*/ 2147483647 w 205"/>
              <a:gd name="T3" fmla="*/ 2147483647 h 39"/>
              <a:gd name="T4" fmla="*/ 2147483647 w 205"/>
              <a:gd name="T5" fmla="*/ 2147483647 h 39"/>
              <a:gd name="T6" fmla="*/ 2147483647 w 205"/>
              <a:gd name="T7" fmla="*/ 2147483647 h 39"/>
              <a:gd name="T8" fmla="*/ 2147483647 w 205"/>
              <a:gd name="T9" fmla="*/ 2147483647 h 39"/>
              <a:gd name="T10" fmla="*/ 2147483647 w 205"/>
              <a:gd name="T11" fmla="*/ 2147483647 h 39"/>
              <a:gd name="T12" fmla="*/ 2147483647 w 205"/>
              <a:gd name="T13" fmla="*/ 2147483647 h 39"/>
              <a:gd name="T14" fmla="*/ 2147483647 w 205"/>
              <a:gd name="T15" fmla="*/ 2147483647 h 39"/>
              <a:gd name="T16" fmla="*/ 2147483647 w 205"/>
              <a:gd name="T17" fmla="*/ 2147483647 h 39"/>
              <a:gd name="T18" fmla="*/ 2147483647 w 205"/>
              <a:gd name="T19" fmla="*/ 2147483647 h 39"/>
              <a:gd name="T20" fmla="*/ 2147483647 w 205"/>
              <a:gd name="T21" fmla="*/ 2147483647 h 39"/>
              <a:gd name="T22" fmla="*/ 2147483647 w 205"/>
              <a:gd name="T23" fmla="*/ 2147483647 h 39"/>
              <a:gd name="T24" fmla="*/ 2147483647 w 205"/>
              <a:gd name="T25" fmla="*/ 2147483647 h 39"/>
              <a:gd name="T26" fmla="*/ 2147483647 w 205"/>
              <a:gd name="T27" fmla="*/ 2147483647 h 39"/>
              <a:gd name="T28" fmla="*/ 2147483647 w 205"/>
              <a:gd name="T29" fmla="*/ 2147483647 h 39"/>
              <a:gd name="T30" fmla="*/ 2147483647 w 205"/>
              <a:gd name="T31" fmla="*/ 2147483647 h 39"/>
              <a:gd name="T32" fmla="*/ 2147483647 w 205"/>
              <a:gd name="T33" fmla="*/ 2147483647 h 39"/>
              <a:gd name="T34" fmla="*/ 2147483647 w 205"/>
              <a:gd name="T35" fmla="*/ 2147483647 h 39"/>
              <a:gd name="T36" fmla="*/ 2147483647 w 205"/>
              <a:gd name="T37" fmla="*/ 2147483647 h 39"/>
              <a:gd name="T38" fmla="*/ 2147483647 w 205"/>
              <a:gd name="T39" fmla="*/ 2147483647 h 39"/>
              <a:gd name="T40" fmla="*/ 2147483647 w 205"/>
              <a:gd name="T41" fmla="*/ 2147483647 h 39"/>
              <a:gd name="T42" fmla="*/ 2147483647 w 205"/>
              <a:gd name="T43" fmla="*/ 2147483647 h 39"/>
              <a:gd name="T44" fmla="*/ 2147483647 w 205"/>
              <a:gd name="T45" fmla="*/ 2147483647 h 39"/>
              <a:gd name="T46" fmla="*/ 2147483647 w 205"/>
              <a:gd name="T47" fmla="*/ 2147483647 h 39"/>
              <a:gd name="T48" fmla="*/ 2147483647 w 205"/>
              <a:gd name="T49" fmla="*/ 2147483647 h 39"/>
              <a:gd name="T50" fmla="*/ 2147483647 w 205"/>
              <a:gd name="T51" fmla="*/ 2147483647 h 39"/>
              <a:gd name="T52" fmla="*/ 2147483647 w 205"/>
              <a:gd name="T53" fmla="*/ 2147483647 h 39"/>
              <a:gd name="T54" fmla="*/ 2147483647 w 205"/>
              <a:gd name="T55" fmla="*/ 0 h 39"/>
              <a:gd name="T56" fmla="*/ 2147483647 w 205"/>
              <a:gd name="T57" fmla="*/ 2147483647 h 39"/>
              <a:gd name="T58" fmla="*/ 2147483647 w 205"/>
              <a:gd name="T59" fmla="*/ 2147483647 h 39"/>
              <a:gd name="T60" fmla="*/ 2147483647 w 205"/>
              <a:gd name="T61" fmla="*/ 2147483647 h 39"/>
              <a:gd name="T62" fmla="*/ 2147483647 w 205"/>
              <a:gd name="T63" fmla="*/ 2147483647 h 39"/>
              <a:gd name="T64" fmla="*/ 2147483647 w 205"/>
              <a:gd name="T65" fmla="*/ 2147483647 h 39"/>
              <a:gd name="T66" fmla="*/ 2147483647 w 205"/>
              <a:gd name="T67" fmla="*/ 2147483647 h 39"/>
              <a:gd name="T68" fmla="*/ 2147483647 w 205"/>
              <a:gd name="T69" fmla="*/ 2147483647 h 39"/>
              <a:gd name="T70" fmla="*/ 2147483647 w 205"/>
              <a:gd name="T71" fmla="*/ 2147483647 h 39"/>
              <a:gd name="T72" fmla="*/ 2147483647 w 205"/>
              <a:gd name="T73" fmla="*/ 2147483647 h 39"/>
              <a:gd name="T74" fmla="*/ 2147483647 w 205"/>
              <a:gd name="T75" fmla="*/ 2147483647 h 39"/>
              <a:gd name="T76" fmla="*/ 2147483647 w 205"/>
              <a:gd name="T77" fmla="*/ 2147483647 h 39"/>
              <a:gd name="T78" fmla="*/ 2147483647 w 205"/>
              <a:gd name="T79" fmla="*/ 2147483647 h 39"/>
              <a:gd name="T80" fmla="*/ 2147483647 w 205"/>
              <a:gd name="T81" fmla="*/ 2147483647 h 39"/>
              <a:gd name="T82" fmla="*/ 2147483647 w 205"/>
              <a:gd name="T83" fmla="*/ 2147483647 h 39"/>
              <a:gd name="T84" fmla="*/ 2147483647 w 205"/>
              <a:gd name="T85" fmla="*/ 2147483647 h 39"/>
              <a:gd name="T86" fmla="*/ 2147483647 w 205"/>
              <a:gd name="T87" fmla="*/ 2147483647 h 39"/>
              <a:gd name="T88" fmla="*/ 2147483647 w 205"/>
              <a:gd name="T89" fmla="*/ 2147483647 h 39"/>
              <a:gd name="T90" fmla="*/ 0 w 205"/>
              <a:gd name="T91" fmla="*/ 2147483647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05" h="39">
                <a:moveTo>
                  <a:pt x="0" y="7"/>
                </a:moveTo>
                <a:lnTo>
                  <a:pt x="10" y="10"/>
                </a:lnTo>
                <a:lnTo>
                  <a:pt x="22" y="15"/>
                </a:lnTo>
                <a:lnTo>
                  <a:pt x="32" y="12"/>
                </a:lnTo>
                <a:lnTo>
                  <a:pt x="42" y="32"/>
                </a:lnTo>
                <a:lnTo>
                  <a:pt x="52" y="27"/>
                </a:lnTo>
                <a:lnTo>
                  <a:pt x="62" y="30"/>
                </a:lnTo>
                <a:lnTo>
                  <a:pt x="74" y="35"/>
                </a:lnTo>
                <a:lnTo>
                  <a:pt x="86" y="35"/>
                </a:lnTo>
                <a:lnTo>
                  <a:pt x="89" y="35"/>
                </a:lnTo>
                <a:lnTo>
                  <a:pt x="99" y="30"/>
                </a:lnTo>
                <a:lnTo>
                  <a:pt x="114" y="39"/>
                </a:lnTo>
                <a:lnTo>
                  <a:pt x="123" y="32"/>
                </a:lnTo>
                <a:lnTo>
                  <a:pt x="131" y="32"/>
                </a:lnTo>
                <a:lnTo>
                  <a:pt x="138" y="27"/>
                </a:lnTo>
                <a:lnTo>
                  <a:pt x="158" y="35"/>
                </a:lnTo>
                <a:lnTo>
                  <a:pt x="163" y="30"/>
                </a:lnTo>
                <a:lnTo>
                  <a:pt x="187" y="27"/>
                </a:lnTo>
                <a:lnTo>
                  <a:pt x="197" y="25"/>
                </a:lnTo>
                <a:lnTo>
                  <a:pt x="205" y="22"/>
                </a:lnTo>
                <a:lnTo>
                  <a:pt x="205" y="20"/>
                </a:lnTo>
                <a:lnTo>
                  <a:pt x="202" y="17"/>
                </a:lnTo>
                <a:lnTo>
                  <a:pt x="200" y="15"/>
                </a:lnTo>
                <a:lnTo>
                  <a:pt x="195" y="15"/>
                </a:lnTo>
                <a:lnTo>
                  <a:pt x="185" y="17"/>
                </a:lnTo>
                <a:lnTo>
                  <a:pt x="173" y="0"/>
                </a:lnTo>
                <a:lnTo>
                  <a:pt x="163" y="5"/>
                </a:lnTo>
                <a:lnTo>
                  <a:pt x="155" y="5"/>
                </a:lnTo>
                <a:lnTo>
                  <a:pt x="143" y="2"/>
                </a:lnTo>
                <a:lnTo>
                  <a:pt x="141" y="2"/>
                </a:lnTo>
                <a:lnTo>
                  <a:pt x="131" y="5"/>
                </a:lnTo>
                <a:lnTo>
                  <a:pt x="123" y="5"/>
                </a:lnTo>
                <a:lnTo>
                  <a:pt x="104" y="10"/>
                </a:lnTo>
                <a:lnTo>
                  <a:pt x="94" y="10"/>
                </a:lnTo>
                <a:lnTo>
                  <a:pt x="86" y="10"/>
                </a:lnTo>
                <a:lnTo>
                  <a:pt x="84" y="10"/>
                </a:lnTo>
                <a:lnTo>
                  <a:pt x="81" y="10"/>
                </a:lnTo>
                <a:lnTo>
                  <a:pt x="67" y="7"/>
                </a:lnTo>
                <a:lnTo>
                  <a:pt x="52" y="5"/>
                </a:lnTo>
                <a:lnTo>
                  <a:pt x="35" y="2"/>
                </a:lnTo>
                <a:lnTo>
                  <a:pt x="25" y="2"/>
                </a:lnTo>
                <a:lnTo>
                  <a:pt x="15" y="2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2" name="Freeform 11"/>
          <p:cNvSpPr>
            <a:spLocks/>
          </p:cNvSpPr>
          <p:nvPr/>
        </p:nvSpPr>
        <p:spPr bwMode="auto">
          <a:xfrm>
            <a:off x="974725" y="1651000"/>
            <a:ext cx="477838" cy="280988"/>
          </a:xfrm>
          <a:custGeom>
            <a:avLst/>
            <a:gdLst>
              <a:gd name="T0" fmla="*/ 2147483647 w 258"/>
              <a:gd name="T1" fmla="*/ 2147483647 h 123"/>
              <a:gd name="T2" fmla="*/ 2147483647 w 258"/>
              <a:gd name="T3" fmla="*/ 2147483647 h 123"/>
              <a:gd name="T4" fmla="*/ 2147483647 w 258"/>
              <a:gd name="T5" fmla="*/ 2147483647 h 123"/>
              <a:gd name="T6" fmla="*/ 2147483647 w 258"/>
              <a:gd name="T7" fmla="*/ 2147483647 h 123"/>
              <a:gd name="T8" fmla="*/ 2147483647 w 258"/>
              <a:gd name="T9" fmla="*/ 2147483647 h 123"/>
              <a:gd name="T10" fmla="*/ 2147483647 w 258"/>
              <a:gd name="T11" fmla="*/ 2147483647 h 123"/>
              <a:gd name="T12" fmla="*/ 2147483647 w 258"/>
              <a:gd name="T13" fmla="*/ 2147483647 h 123"/>
              <a:gd name="T14" fmla="*/ 2147483647 w 258"/>
              <a:gd name="T15" fmla="*/ 2147483647 h 123"/>
              <a:gd name="T16" fmla="*/ 2147483647 w 258"/>
              <a:gd name="T17" fmla="*/ 2147483647 h 123"/>
              <a:gd name="T18" fmla="*/ 2147483647 w 258"/>
              <a:gd name="T19" fmla="*/ 2147483647 h 123"/>
              <a:gd name="T20" fmla="*/ 2147483647 w 258"/>
              <a:gd name="T21" fmla="*/ 2147483647 h 123"/>
              <a:gd name="T22" fmla="*/ 2147483647 w 258"/>
              <a:gd name="T23" fmla="*/ 2147483647 h 123"/>
              <a:gd name="T24" fmla="*/ 2147483647 w 258"/>
              <a:gd name="T25" fmla="*/ 2147483647 h 123"/>
              <a:gd name="T26" fmla="*/ 2147483647 w 258"/>
              <a:gd name="T27" fmla="*/ 2147483647 h 123"/>
              <a:gd name="T28" fmla="*/ 2147483647 w 258"/>
              <a:gd name="T29" fmla="*/ 2147483647 h 123"/>
              <a:gd name="T30" fmla="*/ 2147483647 w 258"/>
              <a:gd name="T31" fmla="*/ 2147483647 h 123"/>
              <a:gd name="T32" fmla="*/ 2147483647 w 258"/>
              <a:gd name="T33" fmla="*/ 2147483647 h 123"/>
              <a:gd name="T34" fmla="*/ 2147483647 w 258"/>
              <a:gd name="T35" fmla="*/ 2147483647 h 123"/>
              <a:gd name="T36" fmla="*/ 2147483647 w 258"/>
              <a:gd name="T37" fmla="*/ 2147483647 h 123"/>
              <a:gd name="T38" fmla="*/ 2147483647 w 258"/>
              <a:gd name="T39" fmla="*/ 2147483647 h 123"/>
              <a:gd name="T40" fmla="*/ 2147483647 w 258"/>
              <a:gd name="T41" fmla="*/ 2147483647 h 123"/>
              <a:gd name="T42" fmla="*/ 2147483647 w 258"/>
              <a:gd name="T43" fmla="*/ 2147483647 h 123"/>
              <a:gd name="T44" fmla="*/ 2147483647 w 258"/>
              <a:gd name="T45" fmla="*/ 2147483647 h 123"/>
              <a:gd name="T46" fmla="*/ 2147483647 w 258"/>
              <a:gd name="T47" fmla="*/ 2147483647 h 123"/>
              <a:gd name="T48" fmla="*/ 2147483647 w 258"/>
              <a:gd name="T49" fmla="*/ 2147483647 h 123"/>
              <a:gd name="T50" fmla="*/ 2147483647 w 258"/>
              <a:gd name="T51" fmla="*/ 2147483647 h 123"/>
              <a:gd name="T52" fmla="*/ 2147483647 w 258"/>
              <a:gd name="T53" fmla="*/ 2147483647 h 123"/>
              <a:gd name="T54" fmla="*/ 2147483647 w 258"/>
              <a:gd name="T55" fmla="*/ 2147483647 h 123"/>
              <a:gd name="T56" fmla="*/ 2147483647 w 258"/>
              <a:gd name="T57" fmla="*/ 2147483647 h 123"/>
              <a:gd name="T58" fmla="*/ 2147483647 w 258"/>
              <a:gd name="T59" fmla="*/ 2147483647 h 123"/>
              <a:gd name="T60" fmla="*/ 2147483647 w 258"/>
              <a:gd name="T61" fmla="*/ 2147483647 h 123"/>
              <a:gd name="T62" fmla="*/ 2147483647 w 258"/>
              <a:gd name="T63" fmla="*/ 0 h 1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58" h="123">
                <a:moveTo>
                  <a:pt x="241" y="0"/>
                </a:moveTo>
                <a:lnTo>
                  <a:pt x="234" y="2"/>
                </a:lnTo>
                <a:lnTo>
                  <a:pt x="229" y="7"/>
                </a:lnTo>
                <a:lnTo>
                  <a:pt x="226" y="17"/>
                </a:lnTo>
                <a:lnTo>
                  <a:pt x="207" y="14"/>
                </a:lnTo>
                <a:lnTo>
                  <a:pt x="202" y="27"/>
                </a:lnTo>
                <a:lnTo>
                  <a:pt x="197" y="29"/>
                </a:lnTo>
                <a:lnTo>
                  <a:pt x="177" y="44"/>
                </a:lnTo>
                <a:lnTo>
                  <a:pt x="155" y="51"/>
                </a:lnTo>
                <a:lnTo>
                  <a:pt x="147" y="59"/>
                </a:lnTo>
                <a:lnTo>
                  <a:pt x="130" y="44"/>
                </a:lnTo>
                <a:lnTo>
                  <a:pt x="123" y="51"/>
                </a:lnTo>
                <a:lnTo>
                  <a:pt x="113" y="54"/>
                </a:lnTo>
                <a:lnTo>
                  <a:pt x="110" y="54"/>
                </a:lnTo>
                <a:lnTo>
                  <a:pt x="108" y="54"/>
                </a:lnTo>
                <a:lnTo>
                  <a:pt x="103" y="61"/>
                </a:lnTo>
                <a:lnTo>
                  <a:pt x="83" y="51"/>
                </a:lnTo>
                <a:lnTo>
                  <a:pt x="76" y="59"/>
                </a:lnTo>
                <a:lnTo>
                  <a:pt x="69" y="64"/>
                </a:lnTo>
                <a:lnTo>
                  <a:pt x="56" y="66"/>
                </a:lnTo>
                <a:lnTo>
                  <a:pt x="51" y="73"/>
                </a:lnTo>
                <a:lnTo>
                  <a:pt x="49" y="78"/>
                </a:lnTo>
                <a:lnTo>
                  <a:pt x="39" y="86"/>
                </a:lnTo>
                <a:lnTo>
                  <a:pt x="32" y="88"/>
                </a:lnTo>
                <a:lnTo>
                  <a:pt x="27" y="91"/>
                </a:lnTo>
                <a:lnTo>
                  <a:pt x="22" y="93"/>
                </a:lnTo>
                <a:lnTo>
                  <a:pt x="22" y="103"/>
                </a:lnTo>
                <a:lnTo>
                  <a:pt x="2" y="101"/>
                </a:lnTo>
                <a:lnTo>
                  <a:pt x="0" y="110"/>
                </a:lnTo>
                <a:lnTo>
                  <a:pt x="24" y="120"/>
                </a:lnTo>
                <a:lnTo>
                  <a:pt x="29" y="123"/>
                </a:lnTo>
                <a:lnTo>
                  <a:pt x="32" y="123"/>
                </a:lnTo>
                <a:lnTo>
                  <a:pt x="64" y="123"/>
                </a:lnTo>
                <a:lnTo>
                  <a:pt x="66" y="123"/>
                </a:lnTo>
                <a:lnTo>
                  <a:pt x="69" y="123"/>
                </a:lnTo>
                <a:lnTo>
                  <a:pt x="81" y="118"/>
                </a:lnTo>
                <a:lnTo>
                  <a:pt x="103" y="108"/>
                </a:lnTo>
                <a:lnTo>
                  <a:pt x="123" y="101"/>
                </a:lnTo>
                <a:lnTo>
                  <a:pt x="128" y="98"/>
                </a:lnTo>
                <a:lnTo>
                  <a:pt x="130" y="98"/>
                </a:lnTo>
                <a:lnTo>
                  <a:pt x="138" y="93"/>
                </a:lnTo>
                <a:lnTo>
                  <a:pt x="145" y="93"/>
                </a:lnTo>
                <a:lnTo>
                  <a:pt x="147" y="93"/>
                </a:lnTo>
                <a:lnTo>
                  <a:pt x="162" y="83"/>
                </a:lnTo>
                <a:lnTo>
                  <a:pt x="165" y="73"/>
                </a:lnTo>
                <a:lnTo>
                  <a:pt x="187" y="81"/>
                </a:lnTo>
                <a:lnTo>
                  <a:pt x="192" y="71"/>
                </a:lnTo>
                <a:lnTo>
                  <a:pt x="199" y="69"/>
                </a:lnTo>
                <a:lnTo>
                  <a:pt x="202" y="69"/>
                </a:lnTo>
                <a:lnTo>
                  <a:pt x="204" y="69"/>
                </a:lnTo>
                <a:lnTo>
                  <a:pt x="216" y="64"/>
                </a:lnTo>
                <a:lnTo>
                  <a:pt x="229" y="56"/>
                </a:lnTo>
                <a:lnTo>
                  <a:pt x="234" y="51"/>
                </a:lnTo>
                <a:lnTo>
                  <a:pt x="244" y="44"/>
                </a:lnTo>
                <a:lnTo>
                  <a:pt x="241" y="34"/>
                </a:lnTo>
                <a:lnTo>
                  <a:pt x="258" y="27"/>
                </a:lnTo>
                <a:lnTo>
                  <a:pt x="256" y="17"/>
                </a:lnTo>
                <a:lnTo>
                  <a:pt x="253" y="7"/>
                </a:lnTo>
                <a:lnTo>
                  <a:pt x="251" y="4"/>
                </a:lnTo>
                <a:lnTo>
                  <a:pt x="248" y="2"/>
                </a:lnTo>
                <a:lnTo>
                  <a:pt x="244" y="0"/>
                </a:lnTo>
                <a:lnTo>
                  <a:pt x="241" y="0"/>
                </a:lnTo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3" name="Freeform 12"/>
          <p:cNvSpPr>
            <a:spLocks/>
          </p:cNvSpPr>
          <p:nvPr/>
        </p:nvSpPr>
        <p:spPr bwMode="auto">
          <a:xfrm>
            <a:off x="1638300" y="1774825"/>
            <a:ext cx="442913" cy="133350"/>
          </a:xfrm>
          <a:custGeom>
            <a:avLst/>
            <a:gdLst>
              <a:gd name="T0" fmla="*/ 0 w 205"/>
              <a:gd name="T1" fmla="*/ 2147483647 h 39"/>
              <a:gd name="T2" fmla="*/ 2147483647 w 205"/>
              <a:gd name="T3" fmla="*/ 2147483647 h 39"/>
              <a:gd name="T4" fmla="*/ 2147483647 w 205"/>
              <a:gd name="T5" fmla="*/ 2147483647 h 39"/>
              <a:gd name="T6" fmla="*/ 2147483647 w 205"/>
              <a:gd name="T7" fmla="*/ 2147483647 h 39"/>
              <a:gd name="T8" fmla="*/ 2147483647 w 205"/>
              <a:gd name="T9" fmla="*/ 2147483647 h 39"/>
              <a:gd name="T10" fmla="*/ 2147483647 w 205"/>
              <a:gd name="T11" fmla="*/ 2147483647 h 39"/>
              <a:gd name="T12" fmla="*/ 2147483647 w 205"/>
              <a:gd name="T13" fmla="*/ 2147483647 h 39"/>
              <a:gd name="T14" fmla="*/ 2147483647 w 205"/>
              <a:gd name="T15" fmla="*/ 2147483647 h 39"/>
              <a:gd name="T16" fmla="*/ 2147483647 w 205"/>
              <a:gd name="T17" fmla="*/ 2147483647 h 39"/>
              <a:gd name="T18" fmla="*/ 2147483647 w 205"/>
              <a:gd name="T19" fmla="*/ 2147483647 h 39"/>
              <a:gd name="T20" fmla="*/ 2147483647 w 205"/>
              <a:gd name="T21" fmla="*/ 2147483647 h 39"/>
              <a:gd name="T22" fmla="*/ 2147483647 w 205"/>
              <a:gd name="T23" fmla="*/ 2147483647 h 39"/>
              <a:gd name="T24" fmla="*/ 2147483647 w 205"/>
              <a:gd name="T25" fmla="*/ 2147483647 h 39"/>
              <a:gd name="T26" fmla="*/ 2147483647 w 205"/>
              <a:gd name="T27" fmla="*/ 2147483647 h 39"/>
              <a:gd name="T28" fmla="*/ 2147483647 w 205"/>
              <a:gd name="T29" fmla="*/ 2147483647 h 39"/>
              <a:gd name="T30" fmla="*/ 2147483647 w 205"/>
              <a:gd name="T31" fmla="*/ 2147483647 h 39"/>
              <a:gd name="T32" fmla="*/ 2147483647 w 205"/>
              <a:gd name="T33" fmla="*/ 2147483647 h 39"/>
              <a:gd name="T34" fmla="*/ 2147483647 w 205"/>
              <a:gd name="T35" fmla="*/ 2147483647 h 39"/>
              <a:gd name="T36" fmla="*/ 2147483647 w 205"/>
              <a:gd name="T37" fmla="*/ 2147483647 h 39"/>
              <a:gd name="T38" fmla="*/ 2147483647 w 205"/>
              <a:gd name="T39" fmla="*/ 2147483647 h 39"/>
              <a:gd name="T40" fmla="*/ 2147483647 w 205"/>
              <a:gd name="T41" fmla="*/ 2147483647 h 39"/>
              <a:gd name="T42" fmla="*/ 2147483647 w 205"/>
              <a:gd name="T43" fmla="*/ 2147483647 h 39"/>
              <a:gd name="T44" fmla="*/ 2147483647 w 205"/>
              <a:gd name="T45" fmla="*/ 2147483647 h 39"/>
              <a:gd name="T46" fmla="*/ 2147483647 w 205"/>
              <a:gd name="T47" fmla="*/ 2147483647 h 39"/>
              <a:gd name="T48" fmla="*/ 2147483647 w 205"/>
              <a:gd name="T49" fmla="*/ 2147483647 h 39"/>
              <a:gd name="T50" fmla="*/ 2147483647 w 205"/>
              <a:gd name="T51" fmla="*/ 2147483647 h 39"/>
              <a:gd name="T52" fmla="*/ 2147483647 w 205"/>
              <a:gd name="T53" fmla="*/ 2147483647 h 39"/>
              <a:gd name="T54" fmla="*/ 2147483647 w 205"/>
              <a:gd name="T55" fmla="*/ 0 h 39"/>
              <a:gd name="T56" fmla="*/ 2147483647 w 205"/>
              <a:gd name="T57" fmla="*/ 2147483647 h 39"/>
              <a:gd name="T58" fmla="*/ 2147483647 w 205"/>
              <a:gd name="T59" fmla="*/ 2147483647 h 39"/>
              <a:gd name="T60" fmla="*/ 2147483647 w 205"/>
              <a:gd name="T61" fmla="*/ 2147483647 h 39"/>
              <a:gd name="T62" fmla="*/ 2147483647 w 205"/>
              <a:gd name="T63" fmla="*/ 2147483647 h 39"/>
              <a:gd name="T64" fmla="*/ 2147483647 w 205"/>
              <a:gd name="T65" fmla="*/ 2147483647 h 39"/>
              <a:gd name="T66" fmla="*/ 2147483647 w 205"/>
              <a:gd name="T67" fmla="*/ 2147483647 h 39"/>
              <a:gd name="T68" fmla="*/ 2147483647 w 205"/>
              <a:gd name="T69" fmla="*/ 2147483647 h 39"/>
              <a:gd name="T70" fmla="*/ 2147483647 w 205"/>
              <a:gd name="T71" fmla="*/ 2147483647 h 39"/>
              <a:gd name="T72" fmla="*/ 2147483647 w 205"/>
              <a:gd name="T73" fmla="*/ 2147483647 h 39"/>
              <a:gd name="T74" fmla="*/ 2147483647 w 205"/>
              <a:gd name="T75" fmla="*/ 2147483647 h 39"/>
              <a:gd name="T76" fmla="*/ 2147483647 w 205"/>
              <a:gd name="T77" fmla="*/ 2147483647 h 39"/>
              <a:gd name="T78" fmla="*/ 2147483647 w 205"/>
              <a:gd name="T79" fmla="*/ 2147483647 h 39"/>
              <a:gd name="T80" fmla="*/ 2147483647 w 205"/>
              <a:gd name="T81" fmla="*/ 2147483647 h 39"/>
              <a:gd name="T82" fmla="*/ 2147483647 w 205"/>
              <a:gd name="T83" fmla="*/ 2147483647 h 39"/>
              <a:gd name="T84" fmla="*/ 2147483647 w 205"/>
              <a:gd name="T85" fmla="*/ 2147483647 h 39"/>
              <a:gd name="T86" fmla="*/ 2147483647 w 205"/>
              <a:gd name="T87" fmla="*/ 2147483647 h 39"/>
              <a:gd name="T88" fmla="*/ 2147483647 w 205"/>
              <a:gd name="T89" fmla="*/ 2147483647 h 39"/>
              <a:gd name="T90" fmla="*/ 0 w 205"/>
              <a:gd name="T91" fmla="*/ 2147483647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05" h="39">
                <a:moveTo>
                  <a:pt x="0" y="7"/>
                </a:moveTo>
                <a:lnTo>
                  <a:pt x="10" y="10"/>
                </a:lnTo>
                <a:lnTo>
                  <a:pt x="22" y="15"/>
                </a:lnTo>
                <a:lnTo>
                  <a:pt x="32" y="12"/>
                </a:lnTo>
                <a:lnTo>
                  <a:pt x="42" y="32"/>
                </a:lnTo>
                <a:lnTo>
                  <a:pt x="52" y="27"/>
                </a:lnTo>
                <a:lnTo>
                  <a:pt x="62" y="30"/>
                </a:lnTo>
                <a:lnTo>
                  <a:pt x="74" y="35"/>
                </a:lnTo>
                <a:lnTo>
                  <a:pt x="86" y="35"/>
                </a:lnTo>
                <a:lnTo>
                  <a:pt x="89" y="35"/>
                </a:lnTo>
                <a:lnTo>
                  <a:pt x="99" y="30"/>
                </a:lnTo>
                <a:lnTo>
                  <a:pt x="114" y="39"/>
                </a:lnTo>
                <a:lnTo>
                  <a:pt x="123" y="32"/>
                </a:lnTo>
                <a:lnTo>
                  <a:pt x="131" y="32"/>
                </a:lnTo>
                <a:lnTo>
                  <a:pt x="138" y="27"/>
                </a:lnTo>
                <a:lnTo>
                  <a:pt x="158" y="35"/>
                </a:lnTo>
                <a:lnTo>
                  <a:pt x="163" y="30"/>
                </a:lnTo>
                <a:lnTo>
                  <a:pt x="187" y="27"/>
                </a:lnTo>
                <a:lnTo>
                  <a:pt x="197" y="25"/>
                </a:lnTo>
                <a:lnTo>
                  <a:pt x="205" y="22"/>
                </a:lnTo>
                <a:lnTo>
                  <a:pt x="205" y="20"/>
                </a:lnTo>
                <a:lnTo>
                  <a:pt x="202" y="17"/>
                </a:lnTo>
                <a:lnTo>
                  <a:pt x="200" y="15"/>
                </a:lnTo>
                <a:lnTo>
                  <a:pt x="195" y="15"/>
                </a:lnTo>
                <a:lnTo>
                  <a:pt x="185" y="17"/>
                </a:lnTo>
                <a:lnTo>
                  <a:pt x="173" y="0"/>
                </a:lnTo>
                <a:lnTo>
                  <a:pt x="163" y="5"/>
                </a:lnTo>
                <a:lnTo>
                  <a:pt x="155" y="5"/>
                </a:lnTo>
                <a:lnTo>
                  <a:pt x="143" y="2"/>
                </a:lnTo>
                <a:lnTo>
                  <a:pt x="141" y="2"/>
                </a:lnTo>
                <a:lnTo>
                  <a:pt x="131" y="5"/>
                </a:lnTo>
                <a:lnTo>
                  <a:pt x="123" y="5"/>
                </a:lnTo>
                <a:lnTo>
                  <a:pt x="104" y="10"/>
                </a:lnTo>
                <a:lnTo>
                  <a:pt x="94" y="10"/>
                </a:lnTo>
                <a:lnTo>
                  <a:pt x="86" y="10"/>
                </a:lnTo>
                <a:lnTo>
                  <a:pt x="84" y="10"/>
                </a:lnTo>
                <a:lnTo>
                  <a:pt x="81" y="10"/>
                </a:lnTo>
                <a:lnTo>
                  <a:pt x="67" y="7"/>
                </a:lnTo>
                <a:lnTo>
                  <a:pt x="52" y="5"/>
                </a:lnTo>
                <a:lnTo>
                  <a:pt x="35" y="2"/>
                </a:lnTo>
                <a:lnTo>
                  <a:pt x="25" y="2"/>
                </a:lnTo>
                <a:lnTo>
                  <a:pt x="15" y="2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4" name="Freeform 13"/>
          <p:cNvSpPr>
            <a:spLocks/>
          </p:cNvSpPr>
          <p:nvPr/>
        </p:nvSpPr>
        <p:spPr bwMode="auto">
          <a:xfrm>
            <a:off x="265113" y="1668463"/>
            <a:ext cx="476250" cy="280987"/>
          </a:xfrm>
          <a:custGeom>
            <a:avLst/>
            <a:gdLst>
              <a:gd name="T0" fmla="*/ 2147483647 w 258"/>
              <a:gd name="T1" fmla="*/ 2147483647 h 123"/>
              <a:gd name="T2" fmla="*/ 2147483647 w 258"/>
              <a:gd name="T3" fmla="*/ 2147483647 h 123"/>
              <a:gd name="T4" fmla="*/ 2147483647 w 258"/>
              <a:gd name="T5" fmla="*/ 2147483647 h 123"/>
              <a:gd name="T6" fmla="*/ 2147483647 w 258"/>
              <a:gd name="T7" fmla="*/ 2147483647 h 123"/>
              <a:gd name="T8" fmla="*/ 2147483647 w 258"/>
              <a:gd name="T9" fmla="*/ 2147483647 h 123"/>
              <a:gd name="T10" fmla="*/ 2147483647 w 258"/>
              <a:gd name="T11" fmla="*/ 2147483647 h 123"/>
              <a:gd name="T12" fmla="*/ 2147483647 w 258"/>
              <a:gd name="T13" fmla="*/ 2147483647 h 123"/>
              <a:gd name="T14" fmla="*/ 2147483647 w 258"/>
              <a:gd name="T15" fmla="*/ 2147483647 h 123"/>
              <a:gd name="T16" fmla="*/ 2147483647 w 258"/>
              <a:gd name="T17" fmla="*/ 2147483647 h 123"/>
              <a:gd name="T18" fmla="*/ 2147483647 w 258"/>
              <a:gd name="T19" fmla="*/ 2147483647 h 123"/>
              <a:gd name="T20" fmla="*/ 2147483647 w 258"/>
              <a:gd name="T21" fmla="*/ 2147483647 h 123"/>
              <a:gd name="T22" fmla="*/ 2147483647 w 258"/>
              <a:gd name="T23" fmla="*/ 2147483647 h 123"/>
              <a:gd name="T24" fmla="*/ 2147483647 w 258"/>
              <a:gd name="T25" fmla="*/ 2147483647 h 123"/>
              <a:gd name="T26" fmla="*/ 2147483647 w 258"/>
              <a:gd name="T27" fmla="*/ 2147483647 h 123"/>
              <a:gd name="T28" fmla="*/ 2147483647 w 258"/>
              <a:gd name="T29" fmla="*/ 2147483647 h 123"/>
              <a:gd name="T30" fmla="*/ 2147483647 w 258"/>
              <a:gd name="T31" fmla="*/ 2147483647 h 123"/>
              <a:gd name="T32" fmla="*/ 2147483647 w 258"/>
              <a:gd name="T33" fmla="*/ 2147483647 h 123"/>
              <a:gd name="T34" fmla="*/ 2147483647 w 258"/>
              <a:gd name="T35" fmla="*/ 2147483647 h 123"/>
              <a:gd name="T36" fmla="*/ 2147483647 w 258"/>
              <a:gd name="T37" fmla="*/ 2147483647 h 123"/>
              <a:gd name="T38" fmla="*/ 2147483647 w 258"/>
              <a:gd name="T39" fmla="*/ 2147483647 h 123"/>
              <a:gd name="T40" fmla="*/ 2147483647 w 258"/>
              <a:gd name="T41" fmla="*/ 2147483647 h 123"/>
              <a:gd name="T42" fmla="*/ 2147483647 w 258"/>
              <a:gd name="T43" fmla="*/ 2147483647 h 123"/>
              <a:gd name="T44" fmla="*/ 2147483647 w 258"/>
              <a:gd name="T45" fmla="*/ 2147483647 h 123"/>
              <a:gd name="T46" fmla="*/ 2147483647 w 258"/>
              <a:gd name="T47" fmla="*/ 2147483647 h 123"/>
              <a:gd name="T48" fmla="*/ 2147483647 w 258"/>
              <a:gd name="T49" fmla="*/ 2147483647 h 123"/>
              <a:gd name="T50" fmla="*/ 2147483647 w 258"/>
              <a:gd name="T51" fmla="*/ 2147483647 h 123"/>
              <a:gd name="T52" fmla="*/ 2147483647 w 258"/>
              <a:gd name="T53" fmla="*/ 2147483647 h 123"/>
              <a:gd name="T54" fmla="*/ 2147483647 w 258"/>
              <a:gd name="T55" fmla="*/ 2147483647 h 123"/>
              <a:gd name="T56" fmla="*/ 2147483647 w 258"/>
              <a:gd name="T57" fmla="*/ 2147483647 h 123"/>
              <a:gd name="T58" fmla="*/ 2147483647 w 258"/>
              <a:gd name="T59" fmla="*/ 2147483647 h 123"/>
              <a:gd name="T60" fmla="*/ 2147483647 w 258"/>
              <a:gd name="T61" fmla="*/ 2147483647 h 123"/>
              <a:gd name="T62" fmla="*/ 2147483647 w 258"/>
              <a:gd name="T63" fmla="*/ 0 h 1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58" h="123">
                <a:moveTo>
                  <a:pt x="241" y="0"/>
                </a:moveTo>
                <a:lnTo>
                  <a:pt x="234" y="2"/>
                </a:lnTo>
                <a:lnTo>
                  <a:pt x="229" y="7"/>
                </a:lnTo>
                <a:lnTo>
                  <a:pt x="226" y="17"/>
                </a:lnTo>
                <a:lnTo>
                  <a:pt x="207" y="14"/>
                </a:lnTo>
                <a:lnTo>
                  <a:pt x="202" y="27"/>
                </a:lnTo>
                <a:lnTo>
                  <a:pt x="197" y="29"/>
                </a:lnTo>
                <a:lnTo>
                  <a:pt x="177" y="44"/>
                </a:lnTo>
                <a:lnTo>
                  <a:pt x="155" y="51"/>
                </a:lnTo>
                <a:lnTo>
                  <a:pt x="147" y="59"/>
                </a:lnTo>
                <a:lnTo>
                  <a:pt x="130" y="44"/>
                </a:lnTo>
                <a:lnTo>
                  <a:pt x="123" y="51"/>
                </a:lnTo>
                <a:lnTo>
                  <a:pt x="113" y="54"/>
                </a:lnTo>
                <a:lnTo>
                  <a:pt x="110" y="54"/>
                </a:lnTo>
                <a:lnTo>
                  <a:pt x="108" y="54"/>
                </a:lnTo>
                <a:lnTo>
                  <a:pt x="103" y="61"/>
                </a:lnTo>
                <a:lnTo>
                  <a:pt x="83" y="51"/>
                </a:lnTo>
                <a:lnTo>
                  <a:pt x="76" y="59"/>
                </a:lnTo>
                <a:lnTo>
                  <a:pt x="69" y="64"/>
                </a:lnTo>
                <a:lnTo>
                  <a:pt x="56" y="66"/>
                </a:lnTo>
                <a:lnTo>
                  <a:pt x="51" y="73"/>
                </a:lnTo>
                <a:lnTo>
                  <a:pt x="49" y="78"/>
                </a:lnTo>
                <a:lnTo>
                  <a:pt x="39" y="86"/>
                </a:lnTo>
                <a:lnTo>
                  <a:pt x="32" y="88"/>
                </a:lnTo>
                <a:lnTo>
                  <a:pt x="27" y="91"/>
                </a:lnTo>
                <a:lnTo>
                  <a:pt x="22" y="93"/>
                </a:lnTo>
                <a:lnTo>
                  <a:pt x="22" y="103"/>
                </a:lnTo>
                <a:lnTo>
                  <a:pt x="2" y="101"/>
                </a:lnTo>
                <a:lnTo>
                  <a:pt x="0" y="110"/>
                </a:lnTo>
                <a:lnTo>
                  <a:pt x="24" y="120"/>
                </a:lnTo>
                <a:lnTo>
                  <a:pt x="29" y="123"/>
                </a:lnTo>
                <a:lnTo>
                  <a:pt x="32" y="123"/>
                </a:lnTo>
                <a:lnTo>
                  <a:pt x="64" y="123"/>
                </a:lnTo>
                <a:lnTo>
                  <a:pt x="66" y="123"/>
                </a:lnTo>
                <a:lnTo>
                  <a:pt x="69" y="123"/>
                </a:lnTo>
                <a:lnTo>
                  <a:pt x="81" y="118"/>
                </a:lnTo>
                <a:lnTo>
                  <a:pt x="103" y="108"/>
                </a:lnTo>
                <a:lnTo>
                  <a:pt x="123" y="101"/>
                </a:lnTo>
                <a:lnTo>
                  <a:pt x="128" y="98"/>
                </a:lnTo>
                <a:lnTo>
                  <a:pt x="130" y="98"/>
                </a:lnTo>
                <a:lnTo>
                  <a:pt x="138" y="93"/>
                </a:lnTo>
                <a:lnTo>
                  <a:pt x="145" y="93"/>
                </a:lnTo>
                <a:lnTo>
                  <a:pt x="147" y="93"/>
                </a:lnTo>
                <a:lnTo>
                  <a:pt x="162" y="83"/>
                </a:lnTo>
                <a:lnTo>
                  <a:pt x="165" y="73"/>
                </a:lnTo>
                <a:lnTo>
                  <a:pt x="187" y="81"/>
                </a:lnTo>
                <a:lnTo>
                  <a:pt x="192" y="71"/>
                </a:lnTo>
                <a:lnTo>
                  <a:pt x="199" y="69"/>
                </a:lnTo>
                <a:lnTo>
                  <a:pt x="202" y="69"/>
                </a:lnTo>
                <a:lnTo>
                  <a:pt x="204" y="69"/>
                </a:lnTo>
                <a:lnTo>
                  <a:pt x="216" y="64"/>
                </a:lnTo>
                <a:lnTo>
                  <a:pt x="229" y="56"/>
                </a:lnTo>
                <a:lnTo>
                  <a:pt x="234" y="51"/>
                </a:lnTo>
                <a:lnTo>
                  <a:pt x="244" y="44"/>
                </a:lnTo>
                <a:lnTo>
                  <a:pt x="241" y="34"/>
                </a:lnTo>
                <a:lnTo>
                  <a:pt x="258" y="27"/>
                </a:lnTo>
                <a:lnTo>
                  <a:pt x="256" y="17"/>
                </a:lnTo>
                <a:lnTo>
                  <a:pt x="253" y="7"/>
                </a:lnTo>
                <a:lnTo>
                  <a:pt x="251" y="4"/>
                </a:lnTo>
                <a:lnTo>
                  <a:pt x="248" y="2"/>
                </a:lnTo>
                <a:lnTo>
                  <a:pt x="244" y="0"/>
                </a:lnTo>
                <a:lnTo>
                  <a:pt x="241" y="0"/>
                </a:lnTo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5" name="Text Box 14"/>
          <p:cNvSpPr txBox="1">
            <a:spLocks noChangeArrowheads="1"/>
          </p:cNvSpPr>
          <p:nvPr/>
        </p:nvSpPr>
        <p:spPr bwMode="auto">
          <a:xfrm>
            <a:off x="690563" y="1231900"/>
            <a:ext cx="979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>
                <a:latin typeface="News Gothic" pitchFamily="34" charset="0"/>
              </a:rPr>
              <a:t>No worms</a:t>
            </a:r>
          </a:p>
        </p:txBody>
      </p:sp>
      <p:sp>
        <p:nvSpPr>
          <p:cNvPr id="438287" name="Freeform 15"/>
          <p:cNvSpPr>
            <a:spLocks/>
          </p:cNvSpPr>
          <p:nvPr/>
        </p:nvSpPr>
        <p:spPr bwMode="auto">
          <a:xfrm>
            <a:off x="4829175" y="1492250"/>
            <a:ext cx="1860550" cy="666750"/>
          </a:xfrm>
          <a:custGeom>
            <a:avLst/>
            <a:gdLst>
              <a:gd name="T0" fmla="*/ 2147483647 w 1386"/>
              <a:gd name="T1" fmla="*/ 2147483647 h 420"/>
              <a:gd name="T2" fmla="*/ 2147483647 w 1386"/>
              <a:gd name="T3" fmla="*/ 2147483647 h 420"/>
              <a:gd name="T4" fmla="*/ 2147483647 w 1386"/>
              <a:gd name="T5" fmla="*/ 2147483647 h 420"/>
              <a:gd name="T6" fmla="*/ 2147483647 w 1386"/>
              <a:gd name="T7" fmla="*/ 2147483647 h 420"/>
              <a:gd name="T8" fmla="*/ 2147483647 w 1386"/>
              <a:gd name="T9" fmla="*/ 2147483647 h 420"/>
              <a:gd name="T10" fmla="*/ 2147483647 w 1386"/>
              <a:gd name="T11" fmla="*/ 2147483647 h 420"/>
              <a:gd name="T12" fmla="*/ 2147483647 w 1386"/>
              <a:gd name="T13" fmla="*/ 2147483647 h 420"/>
              <a:gd name="T14" fmla="*/ 2147483647 w 1386"/>
              <a:gd name="T15" fmla="*/ 2147483647 h 420"/>
              <a:gd name="T16" fmla="*/ 2147483647 w 1386"/>
              <a:gd name="T17" fmla="*/ 2147483647 h 420"/>
              <a:gd name="T18" fmla="*/ 2147483647 w 1386"/>
              <a:gd name="T19" fmla="*/ 2147483647 h 420"/>
              <a:gd name="T20" fmla="*/ 2147483647 w 1386"/>
              <a:gd name="T21" fmla="*/ 2147483647 h 420"/>
              <a:gd name="T22" fmla="*/ 2147483647 w 1386"/>
              <a:gd name="T23" fmla="*/ 2147483647 h 420"/>
              <a:gd name="T24" fmla="*/ 2147483647 w 1386"/>
              <a:gd name="T25" fmla="*/ 2147483647 h 420"/>
              <a:gd name="T26" fmla="*/ 2147483647 w 1386"/>
              <a:gd name="T27" fmla="*/ 2147483647 h 420"/>
              <a:gd name="T28" fmla="*/ 2147483647 w 1386"/>
              <a:gd name="T29" fmla="*/ 2147483647 h 420"/>
              <a:gd name="T30" fmla="*/ 2147483647 w 1386"/>
              <a:gd name="T31" fmla="*/ 2147483647 h 420"/>
              <a:gd name="T32" fmla="*/ 2147483647 w 1386"/>
              <a:gd name="T33" fmla="*/ 2147483647 h 420"/>
              <a:gd name="T34" fmla="*/ 2147483647 w 1386"/>
              <a:gd name="T35" fmla="*/ 2147483647 h 420"/>
              <a:gd name="T36" fmla="*/ 2147483647 w 1386"/>
              <a:gd name="T37" fmla="*/ 2147483647 h 420"/>
              <a:gd name="T38" fmla="*/ 2147483647 w 1386"/>
              <a:gd name="T39" fmla="*/ 2147483647 h 420"/>
              <a:gd name="T40" fmla="*/ 2147483647 w 1386"/>
              <a:gd name="T41" fmla="*/ 2147483647 h 420"/>
              <a:gd name="T42" fmla="*/ 2147483647 w 1386"/>
              <a:gd name="T43" fmla="*/ 2147483647 h 420"/>
              <a:gd name="T44" fmla="*/ 2147483647 w 1386"/>
              <a:gd name="T45" fmla="*/ 2147483647 h 420"/>
              <a:gd name="T46" fmla="*/ 2147483647 w 1386"/>
              <a:gd name="T47" fmla="*/ 2147483647 h 420"/>
              <a:gd name="T48" fmla="*/ 2147483647 w 1386"/>
              <a:gd name="T49" fmla="*/ 2147483647 h 420"/>
              <a:gd name="T50" fmla="*/ 2147483647 w 1386"/>
              <a:gd name="T51" fmla="*/ 2147483647 h 420"/>
              <a:gd name="T52" fmla="*/ 2147483647 w 1386"/>
              <a:gd name="T53" fmla="*/ 2147483647 h 420"/>
              <a:gd name="T54" fmla="*/ 2147483647 w 1386"/>
              <a:gd name="T55" fmla="*/ 2147483647 h 420"/>
              <a:gd name="T56" fmla="*/ 2147483647 w 1386"/>
              <a:gd name="T57" fmla="*/ 2147483647 h 420"/>
              <a:gd name="T58" fmla="*/ 2147483647 w 1386"/>
              <a:gd name="T59" fmla="*/ 2147483647 h 420"/>
              <a:gd name="T60" fmla="*/ 2147483647 w 1386"/>
              <a:gd name="T61" fmla="*/ 2147483647 h 420"/>
              <a:gd name="T62" fmla="*/ 2147483647 w 1386"/>
              <a:gd name="T63" fmla="*/ 2147483647 h 420"/>
              <a:gd name="T64" fmla="*/ 2147483647 w 1386"/>
              <a:gd name="T65" fmla="*/ 2147483647 h 420"/>
              <a:gd name="T66" fmla="*/ 2147483647 w 1386"/>
              <a:gd name="T67" fmla="*/ 2147483647 h 420"/>
              <a:gd name="T68" fmla="*/ 2147483647 w 1386"/>
              <a:gd name="T69" fmla="*/ 2147483647 h 420"/>
              <a:gd name="T70" fmla="*/ 2147483647 w 1386"/>
              <a:gd name="T71" fmla="*/ 2147483647 h 420"/>
              <a:gd name="T72" fmla="*/ 2147483647 w 1386"/>
              <a:gd name="T73" fmla="*/ 2147483647 h 420"/>
              <a:gd name="T74" fmla="*/ 2147483647 w 1386"/>
              <a:gd name="T75" fmla="*/ 2147483647 h 420"/>
              <a:gd name="T76" fmla="*/ 2147483647 w 1386"/>
              <a:gd name="T77" fmla="*/ 2147483647 h 420"/>
              <a:gd name="T78" fmla="*/ 2147483647 w 1386"/>
              <a:gd name="T79" fmla="*/ 2147483647 h 420"/>
              <a:gd name="T80" fmla="*/ 2147483647 w 1386"/>
              <a:gd name="T81" fmla="*/ 2147483647 h 420"/>
              <a:gd name="T82" fmla="*/ 2147483647 w 1386"/>
              <a:gd name="T83" fmla="*/ 2147483647 h 420"/>
              <a:gd name="T84" fmla="*/ 2147483647 w 1386"/>
              <a:gd name="T85" fmla="*/ 2147483647 h 420"/>
              <a:gd name="T86" fmla="*/ 2147483647 w 1386"/>
              <a:gd name="T87" fmla="*/ 2147483647 h 420"/>
              <a:gd name="T88" fmla="*/ 2147483647 w 1386"/>
              <a:gd name="T89" fmla="*/ 2147483647 h 420"/>
              <a:gd name="T90" fmla="*/ 2147483647 w 1386"/>
              <a:gd name="T91" fmla="*/ 2147483647 h 420"/>
              <a:gd name="T92" fmla="*/ 2147483647 w 1386"/>
              <a:gd name="T93" fmla="*/ 2147483647 h 420"/>
              <a:gd name="T94" fmla="*/ 2147483647 w 1386"/>
              <a:gd name="T95" fmla="*/ 2147483647 h 420"/>
              <a:gd name="T96" fmla="*/ 2147483647 w 1386"/>
              <a:gd name="T97" fmla="*/ 2147483647 h 420"/>
              <a:gd name="T98" fmla="*/ 2147483647 w 1386"/>
              <a:gd name="T99" fmla="*/ 2147483647 h 420"/>
              <a:gd name="T100" fmla="*/ 0 w 1386"/>
              <a:gd name="T101" fmla="*/ 2147483647 h 420"/>
              <a:gd name="T102" fmla="*/ 2147483647 w 1386"/>
              <a:gd name="T103" fmla="*/ 2147483647 h 420"/>
              <a:gd name="T104" fmla="*/ 2147483647 w 1386"/>
              <a:gd name="T105" fmla="*/ 2147483647 h 420"/>
              <a:gd name="T106" fmla="*/ 2147483647 w 1386"/>
              <a:gd name="T107" fmla="*/ 2147483647 h 420"/>
              <a:gd name="T108" fmla="*/ 2147483647 w 1386"/>
              <a:gd name="T109" fmla="*/ 2147483647 h 420"/>
              <a:gd name="T110" fmla="*/ 2147483647 w 1386"/>
              <a:gd name="T111" fmla="*/ 2147483647 h 420"/>
              <a:gd name="T112" fmla="*/ 2147483647 w 1386"/>
              <a:gd name="T113" fmla="*/ 2147483647 h 420"/>
              <a:gd name="T114" fmla="*/ 2147483647 w 1386"/>
              <a:gd name="T115" fmla="*/ 2147483647 h 420"/>
              <a:gd name="T116" fmla="*/ 2147483647 w 1386"/>
              <a:gd name="T117" fmla="*/ 2147483647 h 420"/>
              <a:gd name="T118" fmla="*/ 2147483647 w 1386"/>
              <a:gd name="T119" fmla="*/ 2147483647 h 420"/>
              <a:gd name="T120" fmla="*/ 2147483647 w 1386"/>
              <a:gd name="T121" fmla="*/ 2147483647 h 420"/>
              <a:gd name="T122" fmla="*/ 2147483647 w 1386"/>
              <a:gd name="T123" fmla="*/ 2147483647 h 4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386" h="420">
                <a:moveTo>
                  <a:pt x="34" y="292"/>
                </a:moveTo>
                <a:cubicBezTo>
                  <a:pt x="48" y="287"/>
                  <a:pt x="95" y="276"/>
                  <a:pt x="109" y="259"/>
                </a:cubicBezTo>
                <a:cubicBezTo>
                  <a:pt x="117" y="249"/>
                  <a:pt x="118" y="235"/>
                  <a:pt x="126" y="225"/>
                </a:cubicBezTo>
                <a:cubicBezTo>
                  <a:pt x="144" y="204"/>
                  <a:pt x="183" y="192"/>
                  <a:pt x="209" y="184"/>
                </a:cubicBezTo>
                <a:cubicBezTo>
                  <a:pt x="248" y="187"/>
                  <a:pt x="287" y="185"/>
                  <a:pt x="326" y="192"/>
                </a:cubicBezTo>
                <a:cubicBezTo>
                  <a:pt x="335" y="193"/>
                  <a:pt x="310" y="200"/>
                  <a:pt x="301" y="200"/>
                </a:cubicBezTo>
                <a:cubicBezTo>
                  <a:pt x="256" y="200"/>
                  <a:pt x="212" y="195"/>
                  <a:pt x="167" y="192"/>
                </a:cubicBezTo>
                <a:cubicBezTo>
                  <a:pt x="134" y="181"/>
                  <a:pt x="120" y="176"/>
                  <a:pt x="109" y="142"/>
                </a:cubicBezTo>
                <a:cubicBezTo>
                  <a:pt x="146" y="105"/>
                  <a:pt x="166" y="94"/>
                  <a:pt x="217" y="83"/>
                </a:cubicBezTo>
                <a:cubicBezTo>
                  <a:pt x="273" y="87"/>
                  <a:pt x="357" y="73"/>
                  <a:pt x="393" y="125"/>
                </a:cubicBezTo>
                <a:cubicBezTo>
                  <a:pt x="379" y="176"/>
                  <a:pt x="375" y="163"/>
                  <a:pt x="326" y="175"/>
                </a:cubicBezTo>
                <a:cubicBezTo>
                  <a:pt x="388" y="200"/>
                  <a:pt x="359" y="196"/>
                  <a:pt x="443" y="184"/>
                </a:cubicBezTo>
                <a:cubicBezTo>
                  <a:pt x="457" y="182"/>
                  <a:pt x="471" y="178"/>
                  <a:pt x="485" y="175"/>
                </a:cubicBezTo>
                <a:cubicBezTo>
                  <a:pt x="496" y="172"/>
                  <a:pt x="529" y="167"/>
                  <a:pt x="518" y="167"/>
                </a:cubicBezTo>
                <a:cubicBezTo>
                  <a:pt x="502" y="167"/>
                  <a:pt x="460" y="179"/>
                  <a:pt x="443" y="184"/>
                </a:cubicBezTo>
                <a:cubicBezTo>
                  <a:pt x="371" y="175"/>
                  <a:pt x="315" y="173"/>
                  <a:pt x="251" y="150"/>
                </a:cubicBezTo>
                <a:cubicBezTo>
                  <a:pt x="327" y="100"/>
                  <a:pt x="392" y="100"/>
                  <a:pt x="485" y="92"/>
                </a:cubicBezTo>
                <a:cubicBezTo>
                  <a:pt x="521" y="95"/>
                  <a:pt x="557" y="97"/>
                  <a:pt x="593" y="100"/>
                </a:cubicBezTo>
                <a:cubicBezTo>
                  <a:pt x="666" y="106"/>
                  <a:pt x="730" y="96"/>
                  <a:pt x="643" y="134"/>
                </a:cubicBezTo>
                <a:cubicBezTo>
                  <a:pt x="633" y="139"/>
                  <a:pt x="621" y="139"/>
                  <a:pt x="610" y="142"/>
                </a:cubicBezTo>
                <a:cubicBezTo>
                  <a:pt x="591" y="155"/>
                  <a:pt x="556" y="153"/>
                  <a:pt x="551" y="175"/>
                </a:cubicBezTo>
                <a:cubicBezTo>
                  <a:pt x="545" y="201"/>
                  <a:pt x="601" y="207"/>
                  <a:pt x="643" y="209"/>
                </a:cubicBezTo>
                <a:cubicBezTo>
                  <a:pt x="746" y="214"/>
                  <a:pt x="849" y="214"/>
                  <a:pt x="952" y="217"/>
                </a:cubicBezTo>
                <a:cubicBezTo>
                  <a:pt x="980" y="214"/>
                  <a:pt x="1019" y="232"/>
                  <a:pt x="1036" y="209"/>
                </a:cubicBezTo>
                <a:cubicBezTo>
                  <a:pt x="1095" y="130"/>
                  <a:pt x="1037" y="120"/>
                  <a:pt x="1002" y="109"/>
                </a:cubicBezTo>
                <a:cubicBezTo>
                  <a:pt x="963" y="112"/>
                  <a:pt x="924" y="113"/>
                  <a:pt x="885" y="117"/>
                </a:cubicBezTo>
                <a:cubicBezTo>
                  <a:pt x="876" y="118"/>
                  <a:pt x="844" y="132"/>
                  <a:pt x="835" y="134"/>
                </a:cubicBezTo>
                <a:cubicBezTo>
                  <a:pt x="785" y="147"/>
                  <a:pt x="735" y="163"/>
                  <a:pt x="685" y="175"/>
                </a:cubicBezTo>
                <a:cubicBezTo>
                  <a:pt x="618" y="220"/>
                  <a:pt x="528" y="215"/>
                  <a:pt x="451" y="225"/>
                </a:cubicBezTo>
                <a:cubicBezTo>
                  <a:pt x="548" y="243"/>
                  <a:pt x="646" y="256"/>
                  <a:pt x="743" y="275"/>
                </a:cubicBezTo>
                <a:cubicBezTo>
                  <a:pt x="828" y="270"/>
                  <a:pt x="868" y="277"/>
                  <a:pt x="935" y="242"/>
                </a:cubicBezTo>
                <a:cubicBezTo>
                  <a:pt x="941" y="234"/>
                  <a:pt x="951" y="227"/>
                  <a:pt x="952" y="217"/>
                </a:cubicBezTo>
                <a:cubicBezTo>
                  <a:pt x="960" y="128"/>
                  <a:pt x="914" y="152"/>
                  <a:pt x="969" y="134"/>
                </a:cubicBezTo>
                <a:cubicBezTo>
                  <a:pt x="1082" y="140"/>
                  <a:pt x="1119" y="117"/>
                  <a:pt x="1186" y="184"/>
                </a:cubicBezTo>
                <a:cubicBezTo>
                  <a:pt x="1195" y="171"/>
                  <a:pt x="1235" y="87"/>
                  <a:pt x="1194" y="167"/>
                </a:cubicBezTo>
                <a:cubicBezTo>
                  <a:pt x="1189" y="187"/>
                  <a:pt x="1183" y="233"/>
                  <a:pt x="1169" y="250"/>
                </a:cubicBezTo>
                <a:cubicBezTo>
                  <a:pt x="1133" y="295"/>
                  <a:pt x="1069" y="293"/>
                  <a:pt x="1019" y="309"/>
                </a:cubicBezTo>
                <a:cubicBezTo>
                  <a:pt x="937" y="293"/>
                  <a:pt x="952" y="311"/>
                  <a:pt x="994" y="159"/>
                </a:cubicBezTo>
                <a:cubicBezTo>
                  <a:pt x="996" y="150"/>
                  <a:pt x="1010" y="152"/>
                  <a:pt x="1019" y="150"/>
                </a:cubicBezTo>
                <a:cubicBezTo>
                  <a:pt x="1065" y="138"/>
                  <a:pt x="1114" y="131"/>
                  <a:pt x="1161" y="125"/>
                </a:cubicBezTo>
                <a:cubicBezTo>
                  <a:pt x="1197" y="128"/>
                  <a:pt x="1234" y="126"/>
                  <a:pt x="1269" y="134"/>
                </a:cubicBezTo>
                <a:cubicBezTo>
                  <a:pt x="1292" y="140"/>
                  <a:pt x="1305" y="168"/>
                  <a:pt x="1328" y="175"/>
                </a:cubicBezTo>
                <a:cubicBezTo>
                  <a:pt x="1347" y="181"/>
                  <a:pt x="1367" y="181"/>
                  <a:pt x="1386" y="184"/>
                </a:cubicBezTo>
                <a:cubicBezTo>
                  <a:pt x="1314" y="193"/>
                  <a:pt x="1255" y="218"/>
                  <a:pt x="1186" y="234"/>
                </a:cubicBezTo>
                <a:cubicBezTo>
                  <a:pt x="1158" y="240"/>
                  <a:pt x="1102" y="250"/>
                  <a:pt x="1102" y="250"/>
                </a:cubicBezTo>
                <a:cubicBezTo>
                  <a:pt x="1067" y="248"/>
                  <a:pt x="910" y="278"/>
                  <a:pt x="885" y="209"/>
                </a:cubicBezTo>
                <a:cubicBezTo>
                  <a:pt x="949" y="162"/>
                  <a:pt x="900" y="208"/>
                  <a:pt x="927" y="159"/>
                </a:cubicBezTo>
                <a:cubicBezTo>
                  <a:pt x="1014" y="0"/>
                  <a:pt x="1097" y="110"/>
                  <a:pt x="568" y="125"/>
                </a:cubicBezTo>
                <a:cubicBezTo>
                  <a:pt x="460" y="128"/>
                  <a:pt x="351" y="131"/>
                  <a:pt x="243" y="134"/>
                </a:cubicBezTo>
                <a:cubicBezTo>
                  <a:pt x="225" y="184"/>
                  <a:pt x="250" y="218"/>
                  <a:pt x="201" y="250"/>
                </a:cubicBezTo>
                <a:cubicBezTo>
                  <a:pt x="51" y="242"/>
                  <a:pt x="27" y="207"/>
                  <a:pt x="0" y="334"/>
                </a:cubicBezTo>
                <a:cubicBezTo>
                  <a:pt x="58" y="420"/>
                  <a:pt x="278" y="360"/>
                  <a:pt x="318" y="359"/>
                </a:cubicBezTo>
                <a:cubicBezTo>
                  <a:pt x="319" y="359"/>
                  <a:pt x="368" y="343"/>
                  <a:pt x="368" y="342"/>
                </a:cubicBezTo>
                <a:cubicBezTo>
                  <a:pt x="408" y="220"/>
                  <a:pt x="340" y="273"/>
                  <a:pt x="401" y="234"/>
                </a:cubicBezTo>
                <a:cubicBezTo>
                  <a:pt x="541" y="240"/>
                  <a:pt x="563" y="242"/>
                  <a:pt x="668" y="267"/>
                </a:cubicBezTo>
                <a:cubicBezTo>
                  <a:pt x="696" y="295"/>
                  <a:pt x="725" y="315"/>
                  <a:pt x="752" y="342"/>
                </a:cubicBezTo>
                <a:cubicBezTo>
                  <a:pt x="838" y="330"/>
                  <a:pt x="829" y="331"/>
                  <a:pt x="902" y="267"/>
                </a:cubicBezTo>
                <a:cubicBezTo>
                  <a:pt x="896" y="259"/>
                  <a:pt x="893" y="248"/>
                  <a:pt x="885" y="242"/>
                </a:cubicBezTo>
                <a:cubicBezTo>
                  <a:pt x="878" y="237"/>
                  <a:pt x="860" y="243"/>
                  <a:pt x="860" y="234"/>
                </a:cubicBezTo>
                <a:cubicBezTo>
                  <a:pt x="860" y="225"/>
                  <a:pt x="876" y="227"/>
                  <a:pt x="885" y="225"/>
                </a:cubicBezTo>
                <a:cubicBezTo>
                  <a:pt x="943" y="210"/>
                  <a:pt x="1002" y="200"/>
                  <a:pt x="1061" y="192"/>
                </a:cubicBezTo>
                <a:cubicBezTo>
                  <a:pt x="1089" y="183"/>
                  <a:pt x="1077" y="184"/>
                  <a:pt x="1094" y="184"/>
                </a:cubicBezTo>
              </a:path>
            </a:pathLst>
          </a:custGeom>
          <a:solidFill>
            <a:srgbClr val="996600"/>
          </a:solidFill>
          <a:ln w="57150" cap="flat" cmpd="sng">
            <a:solidFill>
              <a:srgbClr val="9966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GB"/>
          </a:p>
        </p:txBody>
      </p:sp>
      <p:grpSp>
        <p:nvGrpSpPr>
          <p:cNvPr id="41997" name="Group 16"/>
          <p:cNvGrpSpPr>
            <a:grpSpLocks/>
          </p:cNvGrpSpPr>
          <p:nvPr/>
        </p:nvGrpSpPr>
        <p:grpSpPr bwMode="auto">
          <a:xfrm>
            <a:off x="557213" y="3476625"/>
            <a:ext cx="936625" cy="388938"/>
            <a:chOff x="351" y="2190"/>
            <a:chExt cx="590" cy="245"/>
          </a:xfrm>
        </p:grpSpPr>
        <p:sp>
          <p:nvSpPr>
            <p:cNvPr id="42104" name="Freeform 17"/>
            <p:cNvSpPr>
              <a:spLocks/>
            </p:cNvSpPr>
            <p:nvPr/>
          </p:nvSpPr>
          <p:spPr bwMode="auto">
            <a:xfrm>
              <a:off x="351" y="2272"/>
              <a:ext cx="135" cy="163"/>
            </a:xfrm>
            <a:custGeom>
              <a:avLst/>
              <a:gdLst>
                <a:gd name="T0" fmla="*/ 0 w 199"/>
                <a:gd name="T1" fmla="*/ 1211 h 56"/>
                <a:gd name="T2" fmla="*/ 2 w 199"/>
                <a:gd name="T3" fmla="*/ 1356 h 56"/>
                <a:gd name="T4" fmla="*/ 3 w 199"/>
                <a:gd name="T5" fmla="*/ 1575 h 56"/>
                <a:gd name="T6" fmla="*/ 5 w 199"/>
                <a:gd name="T7" fmla="*/ 1575 h 56"/>
                <a:gd name="T8" fmla="*/ 7 w 199"/>
                <a:gd name="T9" fmla="*/ 1575 h 56"/>
                <a:gd name="T10" fmla="*/ 8 w 199"/>
                <a:gd name="T11" fmla="*/ 1729 h 56"/>
                <a:gd name="T12" fmla="*/ 10 w 199"/>
                <a:gd name="T13" fmla="*/ 1729 h 56"/>
                <a:gd name="T14" fmla="*/ 12 w 199"/>
                <a:gd name="T15" fmla="*/ 1729 h 56"/>
                <a:gd name="T16" fmla="*/ 14 w 199"/>
                <a:gd name="T17" fmla="*/ 1729 h 56"/>
                <a:gd name="T18" fmla="*/ 16 w 199"/>
                <a:gd name="T19" fmla="*/ 1575 h 56"/>
                <a:gd name="T20" fmla="*/ 18 w 199"/>
                <a:gd name="T21" fmla="*/ 1086 h 56"/>
                <a:gd name="T22" fmla="*/ 22 w 199"/>
                <a:gd name="T23" fmla="*/ 1575 h 56"/>
                <a:gd name="T24" fmla="*/ 23 w 199"/>
                <a:gd name="T25" fmla="*/ 1211 h 56"/>
                <a:gd name="T26" fmla="*/ 24 w 199"/>
                <a:gd name="T27" fmla="*/ 1086 h 56"/>
                <a:gd name="T28" fmla="*/ 25 w 199"/>
                <a:gd name="T29" fmla="*/ 1086 h 56"/>
                <a:gd name="T30" fmla="*/ 25 w 199"/>
                <a:gd name="T31" fmla="*/ 1086 h 56"/>
                <a:gd name="T32" fmla="*/ 26 w 199"/>
                <a:gd name="T33" fmla="*/ 864 h 56"/>
                <a:gd name="T34" fmla="*/ 28 w 199"/>
                <a:gd name="T35" fmla="*/ 713 h 56"/>
                <a:gd name="T36" fmla="*/ 31 w 199"/>
                <a:gd name="T37" fmla="*/ 373 h 56"/>
                <a:gd name="T38" fmla="*/ 34 w 199"/>
                <a:gd name="T39" fmla="*/ 143 h 56"/>
                <a:gd name="T40" fmla="*/ 37 w 199"/>
                <a:gd name="T41" fmla="*/ 0 h 56"/>
                <a:gd name="T42" fmla="*/ 37 w 199"/>
                <a:gd name="T43" fmla="*/ 143 h 56"/>
                <a:gd name="T44" fmla="*/ 38 w 199"/>
                <a:gd name="T45" fmla="*/ 143 h 56"/>
                <a:gd name="T46" fmla="*/ 39 w 199"/>
                <a:gd name="T47" fmla="*/ 143 h 56"/>
                <a:gd name="T48" fmla="*/ 42 w 199"/>
                <a:gd name="T49" fmla="*/ 143 h 56"/>
                <a:gd name="T50" fmla="*/ 40 w 199"/>
                <a:gd name="T51" fmla="*/ 1356 h 56"/>
                <a:gd name="T52" fmla="*/ 42 w 199"/>
                <a:gd name="T53" fmla="*/ 1356 h 56"/>
                <a:gd name="T54" fmla="*/ 38 w 199"/>
                <a:gd name="T55" fmla="*/ 1729 h 56"/>
                <a:gd name="T56" fmla="*/ 37 w 199"/>
                <a:gd name="T57" fmla="*/ 1947 h 56"/>
                <a:gd name="T58" fmla="*/ 35 w 199"/>
                <a:gd name="T59" fmla="*/ 1947 h 56"/>
                <a:gd name="T60" fmla="*/ 35 w 199"/>
                <a:gd name="T61" fmla="*/ 2439 h 56"/>
                <a:gd name="T62" fmla="*/ 31 w 199"/>
                <a:gd name="T63" fmla="*/ 1947 h 56"/>
                <a:gd name="T64" fmla="*/ 28 w 199"/>
                <a:gd name="T65" fmla="*/ 2439 h 56"/>
                <a:gd name="T66" fmla="*/ 28 w 199"/>
                <a:gd name="T67" fmla="*/ 2439 h 56"/>
                <a:gd name="T68" fmla="*/ 28 w 199"/>
                <a:gd name="T69" fmla="*/ 2439 h 56"/>
                <a:gd name="T70" fmla="*/ 26 w 199"/>
                <a:gd name="T71" fmla="*/ 2439 h 56"/>
                <a:gd name="T72" fmla="*/ 25 w 199"/>
                <a:gd name="T73" fmla="*/ 2660 h 56"/>
                <a:gd name="T74" fmla="*/ 25 w 199"/>
                <a:gd name="T75" fmla="*/ 2660 h 56"/>
                <a:gd name="T76" fmla="*/ 24 w 199"/>
                <a:gd name="T77" fmla="*/ 2812 h 56"/>
                <a:gd name="T78" fmla="*/ 22 w 199"/>
                <a:gd name="T79" fmla="*/ 3161 h 56"/>
                <a:gd name="T80" fmla="*/ 20 w 199"/>
                <a:gd name="T81" fmla="*/ 3729 h 56"/>
                <a:gd name="T82" fmla="*/ 18 w 199"/>
                <a:gd name="T83" fmla="*/ 3871 h 56"/>
                <a:gd name="T84" fmla="*/ 15 w 199"/>
                <a:gd name="T85" fmla="*/ 4017 h 56"/>
                <a:gd name="T86" fmla="*/ 12 w 199"/>
                <a:gd name="T87" fmla="*/ 4017 h 56"/>
                <a:gd name="T88" fmla="*/ 11 w 199"/>
                <a:gd name="T89" fmla="*/ 4017 h 56"/>
                <a:gd name="T90" fmla="*/ 9 w 199"/>
                <a:gd name="T91" fmla="*/ 3871 h 56"/>
                <a:gd name="T92" fmla="*/ 9 w 199"/>
                <a:gd name="T93" fmla="*/ 3729 h 56"/>
                <a:gd name="T94" fmla="*/ 7 w 199"/>
                <a:gd name="T95" fmla="*/ 3871 h 56"/>
                <a:gd name="T96" fmla="*/ 5 w 199"/>
                <a:gd name="T97" fmla="*/ 2439 h 56"/>
                <a:gd name="T98" fmla="*/ 3 w 199"/>
                <a:gd name="T99" fmla="*/ 2439 h 56"/>
                <a:gd name="T100" fmla="*/ 1 w 199"/>
                <a:gd name="T101" fmla="*/ 1729 h 56"/>
                <a:gd name="T102" fmla="*/ 1 w 199"/>
                <a:gd name="T103" fmla="*/ 1575 h 56"/>
                <a:gd name="T104" fmla="*/ 0 w 199"/>
                <a:gd name="T105" fmla="*/ 1211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Freeform 18"/>
            <p:cNvSpPr>
              <a:spLocks/>
            </p:cNvSpPr>
            <p:nvPr/>
          </p:nvSpPr>
          <p:spPr bwMode="auto">
            <a:xfrm rot="-10560767">
              <a:off x="456" y="2190"/>
              <a:ext cx="316" cy="106"/>
            </a:xfrm>
            <a:custGeom>
              <a:avLst/>
              <a:gdLst>
                <a:gd name="T0" fmla="*/ 0 w 199"/>
                <a:gd name="T1" fmla="*/ 218 h 56"/>
                <a:gd name="T2" fmla="*/ 64 w 199"/>
                <a:gd name="T3" fmla="*/ 244 h 56"/>
                <a:gd name="T4" fmla="*/ 108 w 199"/>
                <a:gd name="T5" fmla="*/ 286 h 56"/>
                <a:gd name="T6" fmla="*/ 151 w 199"/>
                <a:gd name="T7" fmla="*/ 286 h 56"/>
                <a:gd name="T8" fmla="*/ 205 w 199"/>
                <a:gd name="T9" fmla="*/ 286 h 56"/>
                <a:gd name="T10" fmla="*/ 248 w 199"/>
                <a:gd name="T11" fmla="*/ 305 h 56"/>
                <a:gd name="T12" fmla="*/ 300 w 199"/>
                <a:gd name="T13" fmla="*/ 305 h 56"/>
                <a:gd name="T14" fmla="*/ 346 w 199"/>
                <a:gd name="T15" fmla="*/ 305 h 56"/>
                <a:gd name="T16" fmla="*/ 421 w 199"/>
                <a:gd name="T17" fmla="*/ 305 h 56"/>
                <a:gd name="T18" fmla="*/ 484 w 199"/>
                <a:gd name="T19" fmla="*/ 286 h 56"/>
                <a:gd name="T20" fmla="*/ 529 w 199"/>
                <a:gd name="T21" fmla="*/ 189 h 56"/>
                <a:gd name="T22" fmla="*/ 640 w 199"/>
                <a:gd name="T23" fmla="*/ 286 h 56"/>
                <a:gd name="T24" fmla="*/ 686 w 199"/>
                <a:gd name="T25" fmla="*/ 218 h 56"/>
                <a:gd name="T26" fmla="*/ 716 w 199"/>
                <a:gd name="T27" fmla="*/ 189 h 56"/>
                <a:gd name="T28" fmla="*/ 737 w 199"/>
                <a:gd name="T29" fmla="*/ 189 h 56"/>
                <a:gd name="T30" fmla="*/ 737 w 199"/>
                <a:gd name="T31" fmla="*/ 189 h 56"/>
                <a:gd name="T32" fmla="*/ 792 w 199"/>
                <a:gd name="T33" fmla="*/ 157 h 56"/>
                <a:gd name="T34" fmla="*/ 857 w 199"/>
                <a:gd name="T35" fmla="*/ 129 h 56"/>
                <a:gd name="T36" fmla="*/ 940 w 199"/>
                <a:gd name="T37" fmla="*/ 61 h 56"/>
                <a:gd name="T38" fmla="*/ 1016 w 199"/>
                <a:gd name="T39" fmla="*/ 28 h 56"/>
                <a:gd name="T40" fmla="*/ 1094 w 199"/>
                <a:gd name="T41" fmla="*/ 0 h 56"/>
                <a:gd name="T42" fmla="*/ 1124 w 199"/>
                <a:gd name="T43" fmla="*/ 28 h 56"/>
                <a:gd name="T44" fmla="*/ 1158 w 199"/>
                <a:gd name="T45" fmla="*/ 28 h 56"/>
                <a:gd name="T46" fmla="*/ 1191 w 199"/>
                <a:gd name="T47" fmla="*/ 28 h 56"/>
                <a:gd name="T48" fmla="*/ 1253 w 199"/>
                <a:gd name="T49" fmla="*/ 28 h 56"/>
                <a:gd name="T50" fmla="*/ 1200 w 199"/>
                <a:gd name="T51" fmla="*/ 244 h 56"/>
                <a:gd name="T52" fmla="*/ 1266 w 199"/>
                <a:gd name="T53" fmla="*/ 244 h 56"/>
                <a:gd name="T54" fmla="*/ 1145 w 199"/>
                <a:gd name="T55" fmla="*/ 305 h 56"/>
                <a:gd name="T56" fmla="*/ 1124 w 199"/>
                <a:gd name="T57" fmla="*/ 348 h 56"/>
                <a:gd name="T58" fmla="*/ 1062 w 199"/>
                <a:gd name="T59" fmla="*/ 348 h 56"/>
                <a:gd name="T60" fmla="*/ 1029 w 199"/>
                <a:gd name="T61" fmla="*/ 433 h 56"/>
                <a:gd name="T62" fmla="*/ 908 w 199"/>
                <a:gd name="T63" fmla="*/ 348 h 56"/>
                <a:gd name="T64" fmla="*/ 857 w 199"/>
                <a:gd name="T65" fmla="*/ 433 h 56"/>
                <a:gd name="T66" fmla="*/ 845 w 199"/>
                <a:gd name="T67" fmla="*/ 433 h 56"/>
                <a:gd name="T68" fmla="*/ 824 w 199"/>
                <a:gd name="T69" fmla="*/ 433 h 56"/>
                <a:gd name="T70" fmla="*/ 792 w 199"/>
                <a:gd name="T71" fmla="*/ 433 h 56"/>
                <a:gd name="T72" fmla="*/ 764 w 199"/>
                <a:gd name="T73" fmla="*/ 477 h 56"/>
                <a:gd name="T74" fmla="*/ 737 w 199"/>
                <a:gd name="T75" fmla="*/ 477 h 56"/>
                <a:gd name="T76" fmla="*/ 703 w 199"/>
                <a:gd name="T77" fmla="*/ 502 h 56"/>
                <a:gd name="T78" fmla="*/ 656 w 199"/>
                <a:gd name="T79" fmla="*/ 562 h 56"/>
                <a:gd name="T80" fmla="*/ 592 w 199"/>
                <a:gd name="T81" fmla="*/ 666 h 56"/>
                <a:gd name="T82" fmla="*/ 529 w 199"/>
                <a:gd name="T83" fmla="*/ 691 h 56"/>
                <a:gd name="T84" fmla="*/ 451 w 199"/>
                <a:gd name="T85" fmla="*/ 719 h 56"/>
                <a:gd name="T86" fmla="*/ 376 w 199"/>
                <a:gd name="T87" fmla="*/ 719 h 56"/>
                <a:gd name="T88" fmla="*/ 326 w 199"/>
                <a:gd name="T89" fmla="*/ 719 h 56"/>
                <a:gd name="T90" fmla="*/ 279 w 199"/>
                <a:gd name="T91" fmla="*/ 691 h 56"/>
                <a:gd name="T92" fmla="*/ 267 w 199"/>
                <a:gd name="T93" fmla="*/ 666 h 56"/>
                <a:gd name="T94" fmla="*/ 205 w 199"/>
                <a:gd name="T95" fmla="*/ 691 h 56"/>
                <a:gd name="T96" fmla="*/ 151 w 199"/>
                <a:gd name="T97" fmla="*/ 433 h 56"/>
                <a:gd name="T98" fmla="*/ 89 w 199"/>
                <a:gd name="T99" fmla="*/ 433 h 56"/>
                <a:gd name="T100" fmla="*/ 33 w 199"/>
                <a:gd name="T101" fmla="*/ 305 h 56"/>
                <a:gd name="T102" fmla="*/ 13 w 199"/>
                <a:gd name="T103" fmla="*/ 286 h 56"/>
                <a:gd name="T104" fmla="*/ 0 w 199"/>
                <a:gd name="T105" fmla="*/ 218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6" name="Freeform 19"/>
            <p:cNvSpPr>
              <a:spLocks/>
            </p:cNvSpPr>
            <p:nvPr/>
          </p:nvSpPr>
          <p:spPr bwMode="auto">
            <a:xfrm rot="-10560767">
              <a:off x="659" y="2298"/>
              <a:ext cx="282" cy="77"/>
            </a:xfrm>
            <a:custGeom>
              <a:avLst/>
              <a:gdLst>
                <a:gd name="T0" fmla="*/ 0 w 199"/>
                <a:gd name="T1" fmla="*/ 61 h 56"/>
                <a:gd name="T2" fmla="*/ 40 w 199"/>
                <a:gd name="T3" fmla="*/ 69 h 56"/>
                <a:gd name="T4" fmla="*/ 68 w 199"/>
                <a:gd name="T5" fmla="*/ 77 h 56"/>
                <a:gd name="T6" fmla="*/ 96 w 199"/>
                <a:gd name="T7" fmla="*/ 77 h 56"/>
                <a:gd name="T8" fmla="*/ 129 w 199"/>
                <a:gd name="T9" fmla="*/ 77 h 56"/>
                <a:gd name="T10" fmla="*/ 157 w 199"/>
                <a:gd name="T11" fmla="*/ 85 h 56"/>
                <a:gd name="T12" fmla="*/ 191 w 199"/>
                <a:gd name="T13" fmla="*/ 85 h 56"/>
                <a:gd name="T14" fmla="*/ 218 w 199"/>
                <a:gd name="T15" fmla="*/ 85 h 56"/>
                <a:gd name="T16" fmla="*/ 266 w 199"/>
                <a:gd name="T17" fmla="*/ 85 h 56"/>
                <a:gd name="T18" fmla="*/ 308 w 199"/>
                <a:gd name="T19" fmla="*/ 77 h 56"/>
                <a:gd name="T20" fmla="*/ 336 w 199"/>
                <a:gd name="T21" fmla="*/ 55 h 56"/>
                <a:gd name="T22" fmla="*/ 408 w 199"/>
                <a:gd name="T23" fmla="*/ 77 h 56"/>
                <a:gd name="T24" fmla="*/ 436 w 199"/>
                <a:gd name="T25" fmla="*/ 61 h 56"/>
                <a:gd name="T26" fmla="*/ 456 w 199"/>
                <a:gd name="T27" fmla="*/ 55 h 56"/>
                <a:gd name="T28" fmla="*/ 466 w 199"/>
                <a:gd name="T29" fmla="*/ 55 h 56"/>
                <a:gd name="T30" fmla="*/ 466 w 199"/>
                <a:gd name="T31" fmla="*/ 55 h 56"/>
                <a:gd name="T32" fmla="*/ 504 w 199"/>
                <a:gd name="T33" fmla="*/ 44 h 56"/>
                <a:gd name="T34" fmla="*/ 544 w 199"/>
                <a:gd name="T35" fmla="*/ 36 h 56"/>
                <a:gd name="T36" fmla="*/ 598 w 199"/>
                <a:gd name="T37" fmla="*/ 19 h 56"/>
                <a:gd name="T38" fmla="*/ 646 w 199"/>
                <a:gd name="T39" fmla="*/ 8 h 56"/>
                <a:gd name="T40" fmla="*/ 694 w 199"/>
                <a:gd name="T41" fmla="*/ 0 h 56"/>
                <a:gd name="T42" fmla="*/ 714 w 199"/>
                <a:gd name="T43" fmla="*/ 8 h 56"/>
                <a:gd name="T44" fmla="*/ 735 w 199"/>
                <a:gd name="T45" fmla="*/ 8 h 56"/>
                <a:gd name="T46" fmla="*/ 755 w 199"/>
                <a:gd name="T47" fmla="*/ 8 h 56"/>
                <a:gd name="T48" fmla="*/ 794 w 199"/>
                <a:gd name="T49" fmla="*/ 8 h 56"/>
                <a:gd name="T50" fmla="*/ 762 w 199"/>
                <a:gd name="T51" fmla="*/ 69 h 56"/>
                <a:gd name="T52" fmla="*/ 803 w 199"/>
                <a:gd name="T53" fmla="*/ 69 h 56"/>
                <a:gd name="T54" fmla="*/ 726 w 199"/>
                <a:gd name="T55" fmla="*/ 85 h 56"/>
                <a:gd name="T56" fmla="*/ 714 w 199"/>
                <a:gd name="T57" fmla="*/ 96 h 56"/>
                <a:gd name="T58" fmla="*/ 675 w 199"/>
                <a:gd name="T59" fmla="*/ 96 h 56"/>
                <a:gd name="T60" fmla="*/ 655 w 199"/>
                <a:gd name="T61" fmla="*/ 122 h 56"/>
                <a:gd name="T62" fmla="*/ 578 w 199"/>
                <a:gd name="T63" fmla="*/ 96 h 56"/>
                <a:gd name="T64" fmla="*/ 544 w 199"/>
                <a:gd name="T65" fmla="*/ 122 h 56"/>
                <a:gd name="T66" fmla="*/ 534 w 199"/>
                <a:gd name="T67" fmla="*/ 122 h 56"/>
                <a:gd name="T68" fmla="*/ 524 w 199"/>
                <a:gd name="T69" fmla="*/ 122 h 56"/>
                <a:gd name="T70" fmla="*/ 504 w 199"/>
                <a:gd name="T71" fmla="*/ 122 h 56"/>
                <a:gd name="T72" fmla="*/ 485 w 199"/>
                <a:gd name="T73" fmla="*/ 132 h 56"/>
                <a:gd name="T74" fmla="*/ 466 w 199"/>
                <a:gd name="T75" fmla="*/ 132 h 56"/>
                <a:gd name="T76" fmla="*/ 446 w 199"/>
                <a:gd name="T77" fmla="*/ 140 h 56"/>
                <a:gd name="T78" fmla="*/ 415 w 199"/>
                <a:gd name="T79" fmla="*/ 160 h 56"/>
                <a:gd name="T80" fmla="*/ 376 w 199"/>
                <a:gd name="T81" fmla="*/ 187 h 56"/>
                <a:gd name="T82" fmla="*/ 336 w 199"/>
                <a:gd name="T83" fmla="*/ 193 h 56"/>
                <a:gd name="T84" fmla="*/ 288 w 199"/>
                <a:gd name="T85" fmla="*/ 201 h 56"/>
                <a:gd name="T86" fmla="*/ 239 w 199"/>
                <a:gd name="T87" fmla="*/ 201 h 56"/>
                <a:gd name="T88" fmla="*/ 205 w 199"/>
                <a:gd name="T89" fmla="*/ 201 h 56"/>
                <a:gd name="T90" fmla="*/ 177 w 199"/>
                <a:gd name="T91" fmla="*/ 193 h 56"/>
                <a:gd name="T92" fmla="*/ 170 w 199"/>
                <a:gd name="T93" fmla="*/ 187 h 56"/>
                <a:gd name="T94" fmla="*/ 129 w 199"/>
                <a:gd name="T95" fmla="*/ 193 h 56"/>
                <a:gd name="T96" fmla="*/ 96 w 199"/>
                <a:gd name="T97" fmla="*/ 122 h 56"/>
                <a:gd name="T98" fmla="*/ 57 w 199"/>
                <a:gd name="T99" fmla="*/ 122 h 56"/>
                <a:gd name="T100" fmla="*/ 20 w 199"/>
                <a:gd name="T101" fmla="*/ 85 h 56"/>
                <a:gd name="T102" fmla="*/ 9 w 199"/>
                <a:gd name="T103" fmla="*/ 77 h 56"/>
                <a:gd name="T104" fmla="*/ 0 w 199"/>
                <a:gd name="T105" fmla="*/ 61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7" name="Freeform 20"/>
            <p:cNvSpPr>
              <a:spLocks/>
            </p:cNvSpPr>
            <p:nvPr/>
          </p:nvSpPr>
          <p:spPr bwMode="auto">
            <a:xfrm rot="-10560767">
              <a:off x="521" y="2254"/>
              <a:ext cx="320" cy="114"/>
            </a:xfrm>
            <a:custGeom>
              <a:avLst/>
              <a:gdLst>
                <a:gd name="T0" fmla="*/ 0 w 199"/>
                <a:gd name="T1" fmla="*/ 295 h 56"/>
                <a:gd name="T2" fmla="*/ 68 w 199"/>
                <a:gd name="T3" fmla="*/ 328 h 56"/>
                <a:gd name="T4" fmla="*/ 111 w 199"/>
                <a:gd name="T5" fmla="*/ 381 h 56"/>
                <a:gd name="T6" fmla="*/ 162 w 199"/>
                <a:gd name="T7" fmla="*/ 381 h 56"/>
                <a:gd name="T8" fmla="*/ 212 w 199"/>
                <a:gd name="T9" fmla="*/ 381 h 56"/>
                <a:gd name="T10" fmla="*/ 261 w 199"/>
                <a:gd name="T11" fmla="*/ 415 h 56"/>
                <a:gd name="T12" fmla="*/ 315 w 199"/>
                <a:gd name="T13" fmla="*/ 415 h 56"/>
                <a:gd name="T14" fmla="*/ 362 w 199"/>
                <a:gd name="T15" fmla="*/ 415 h 56"/>
                <a:gd name="T16" fmla="*/ 439 w 199"/>
                <a:gd name="T17" fmla="*/ 415 h 56"/>
                <a:gd name="T18" fmla="*/ 507 w 199"/>
                <a:gd name="T19" fmla="*/ 381 h 56"/>
                <a:gd name="T20" fmla="*/ 553 w 199"/>
                <a:gd name="T21" fmla="*/ 261 h 56"/>
                <a:gd name="T22" fmla="*/ 675 w 199"/>
                <a:gd name="T23" fmla="*/ 381 h 56"/>
                <a:gd name="T24" fmla="*/ 724 w 199"/>
                <a:gd name="T25" fmla="*/ 295 h 56"/>
                <a:gd name="T26" fmla="*/ 757 w 199"/>
                <a:gd name="T27" fmla="*/ 261 h 56"/>
                <a:gd name="T28" fmla="*/ 778 w 199"/>
                <a:gd name="T29" fmla="*/ 261 h 56"/>
                <a:gd name="T30" fmla="*/ 778 w 199"/>
                <a:gd name="T31" fmla="*/ 261 h 56"/>
                <a:gd name="T32" fmla="*/ 835 w 199"/>
                <a:gd name="T33" fmla="*/ 204 h 56"/>
                <a:gd name="T34" fmla="*/ 902 w 199"/>
                <a:gd name="T35" fmla="*/ 169 h 56"/>
                <a:gd name="T36" fmla="*/ 991 w 199"/>
                <a:gd name="T37" fmla="*/ 83 h 56"/>
                <a:gd name="T38" fmla="*/ 1068 w 199"/>
                <a:gd name="T39" fmla="*/ 33 h 56"/>
                <a:gd name="T40" fmla="*/ 1151 w 199"/>
                <a:gd name="T41" fmla="*/ 0 h 56"/>
                <a:gd name="T42" fmla="*/ 1184 w 199"/>
                <a:gd name="T43" fmla="*/ 33 h 56"/>
                <a:gd name="T44" fmla="*/ 1217 w 199"/>
                <a:gd name="T45" fmla="*/ 33 h 56"/>
                <a:gd name="T46" fmla="*/ 1251 w 199"/>
                <a:gd name="T47" fmla="*/ 33 h 56"/>
                <a:gd name="T48" fmla="*/ 1319 w 199"/>
                <a:gd name="T49" fmla="*/ 33 h 56"/>
                <a:gd name="T50" fmla="*/ 1264 w 199"/>
                <a:gd name="T51" fmla="*/ 328 h 56"/>
                <a:gd name="T52" fmla="*/ 1331 w 199"/>
                <a:gd name="T53" fmla="*/ 328 h 56"/>
                <a:gd name="T54" fmla="*/ 1203 w 199"/>
                <a:gd name="T55" fmla="*/ 415 h 56"/>
                <a:gd name="T56" fmla="*/ 1184 w 199"/>
                <a:gd name="T57" fmla="*/ 464 h 56"/>
                <a:gd name="T58" fmla="*/ 1119 w 199"/>
                <a:gd name="T59" fmla="*/ 464 h 56"/>
                <a:gd name="T60" fmla="*/ 1085 w 199"/>
                <a:gd name="T61" fmla="*/ 580 h 56"/>
                <a:gd name="T62" fmla="*/ 957 w 199"/>
                <a:gd name="T63" fmla="*/ 464 h 56"/>
                <a:gd name="T64" fmla="*/ 902 w 199"/>
                <a:gd name="T65" fmla="*/ 580 h 56"/>
                <a:gd name="T66" fmla="*/ 889 w 199"/>
                <a:gd name="T67" fmla="*/ 580 h 56"/>
                <a:gd name="T68" fmla="*/ 868 w 199"/>
                <a:gd name="T69" fmla="*/ 580 h 56"/>
                <a:gd name="T70" fmla="*/ 835 w 199"/>
                <a:gd name="T71" fmla="*/ 580 h 56"/>
                <a:gd name="T72" fmla="*/ 801 w 199"/>
                <a:gd name="T73" fmla="*/ 633 h 56"/>
                <a:gd name="T74" fmla="*/ 778 w 199"/>
                <a:gd name="T75" fmla="*/ 633 h 56"/>
                <a:gd name="T76" fmla="*/ 740 w 199"/>
                <a:gd name="T77" fmla="*/ 668 h 56"/>
                <a:gd name="T78" fmla="*/ 690 w 199"/>
                <a:gd name="T79" fmla="*/ 759 h 56"/>
                <a:gd name="T80" fmla="*/ 624 w 199"/>
                <a:gd name="T81" fmla="*/ 896 h 56"/>
                <a:gd name="T82" fmla="*/ 553 w 199"/>
                <a:gd name="T83" fmla="*/ 928 h 56"/>
                <a:gd name="T84" fmla="*/ 473 w 199"/>
                <a:gd name="T85" fmla="*/ 961 h 56"/>
                <a:gd name="T86" fmla="*/ 396 w 199"/>
                <a:gd name="T87" fmla="*/ 961 h 56"/>
                <a:gd name="T88" fmla="*/ 341 w 199"/>
                <a:gd name="T89" fmla="*/ 961 h 56"/>
                <a:gd name="T90" fmla="*/ 294 w 199"/>
                <a:gd name="T91" fmla="*/ 928 h 56"/>
                <a:gd name="T92" fmla="*/ 281 w 199"/>
                <a:gd name="T93" fmla="*/ 896 h 56"/>
                <a:gd name="T94" fmla="*/ 212 w 199"/>
                <a:gd name="T95" fmla="*/ 928 h 56"/>
                <a:gd name="T96" fmla="*/ 162 w 199"/>
                <a:gd name="T97" fmla="*/ 580 h 56"/>
                <a:gd name="T98" fmla="*/ 95 w 199"/>
                <a:gd name="T99" fmla="*/ 580 h 56"/>
                <a:gd name="T100" fmla="*/ 34 w 199"/>
                <a:gd name="T101" fmla="*/ 415 h 56"/>
                <a:gd name="T102" fmla="*/ 13 w 199"/>
                <a:gd name="T103" fmla="*/ 381 h 56"/>
                <a:gd name="T104" fmla="*/ 0 w 199"/>
                <a:gd name="T105" fmla="*/ 295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998" name="Group 21"/>
          <p:cNvGrpSpPr>
            <a:grpSpLocks/>
          </p:cNvGrpSpPr>
          <p:nvPr/>
        </p:nvGrpSpPr>
        <p:grpSpPr bwMode="auto">
          <a:xfrm>
            <a:off x="608013" y="4283075"/>
            <a:ext cx="835025" cy="363538"/>
            <a:chOff x="383" y="2698"/>
            <a:chExt cx="526" cy="229"/>
          </a:xfrm>
        </p:grpSpPr>
        <p:sp>
          <p:nvSpPr>
            <p:cNvPr id="42101" name="Freeform 22"/>
            <p:cNvSpPr>
              <a:spLocks/>
            </p:cNvSpPr>
            <p:nvPr/>
          </p:nvSpPr>
          <p:spPr bwMode="auto">
            <a:xfrm rot="1559354">
              <a:off x="383" y="2698"/>
              <a:ext cx="300" cy="177"/>
            </a:xfrm>
            <a:custGeom>
              <a:avLst/>
              <a:gdLst>
                <a:gd name="T0" fmla="*/ 427 w 258"/>
                <a:gd name="T1" fmla="*/ 9 h 123"/>
                <a:gd name="T2" fmla="*/ 414 w 258"/>
                <a:gd name="T3" fmla="*/ 72 h 123"/>
                <a:gd name="T4" fmla="*/ 369 w 258"/>
                <a:gd name="T5" fmla="*/ 117 h 123"/>
                <a:gd name="T6" fmla="*/ 324 w 258"/>
                <a:gd name="T7" fmla="*/ 189 h 123"/>
                <a:gd name="T8" fmla="*/ 269 w 258"/>
                <a:gd name="T9" fmla="*/ 253 h 123"/>
                <a:gd name="T10" fmla="*/ 224 w 258"/>
                <a:gd name="T11" fmla="*/ 217 h 123"/>
                <a:gd name="T12" fmla="*/ 201 w 258"/>
                <a:gd name="T13" fmla="*/ 232 h 123"/>
                <a:gd name="T14" fmla="*/ 190 w 258"/>
                <a:gd name="T15" fmla="*/ 263 h 123"/>
                <a:gd name="T16" fmla="*/ 138 w 258"/>
                <a:gd name="T17" fmla="*/ 253 h 123"/>
                <a:gd name="T18" fmla="*/ 102 w 258"/>
                <a:gd name="T19" fmla="*/ 283 h 123"/>
                <a:gd name="T20" fmla="*/ 90 w 258"/>
                <a:gd name="T21" fmla="*/ 334 h 123"/>
                <a:gd name="T22" fmla="*/ 58 w 258"/>
                <a:gd name="T23" fmla="*/ 378 h 123"/>
                <a:gd name="T24" fmla="*/ 41 w 258"/>
                <a:gd name="T25" fmla="*/ 400 h 123"/>
                <a:gd name="T26" fmla="*/ 2 w 258"/>
                <a:gd name="T27" fmla="*/ 433 h 123"/>
                <a:gd name="T28" fmla="*/ 44 w 258"/>
                <a:gd name="T29" fmla="*/ 515 h 123"/>
                <a:gd name="T30" fmla="*/ 58 w 258"/>
                <a:gd name="T31" fmla="*/ 528 h 123"/>
                <a:gd name="T32" fmla="*/ 122 w 258"/>
                <a:gd name="T33" fmla="*/ 528 h 123"/>
                <a:gd name="T34" fmla="*/ 148 w 258"/>
                <a:gd name="T35" fmla="*/ 508 h 123"/>
                <a:gd name="T36" fmla="*/ 190 w 258"/>
                <a:gd name="T37" fmla="*/ 462 h 123"/>
                <a:gd name="T38" fmla="*/ 234 w 258"/>
                <a:gd name="T39" fmla="*/ 420 h 123"/>
                <a:gd name="T40" fmla="*/ 251 w 258"/>
                <a:gd name="T41" fmla="*/ 400 h 123"/>
                <a:gd name="T42" fmla="*/ 266 w 258"/>
                <a:gd name="T43" fmla="*/ 400 h 123"/>
                <a:gd name="T44" fmla="*/ 297 w 258"/>
                <a:gd name="T45" fmla="*/ 354 h 123"/>
                <a:gd name="T46" fmla="*/ 341 w 258"/>
                <a:gd name="T47" fmla="*/ 348 h 123"/>
                <a:gd name="T48" fmla="*/ 364 w 258"/>
                <a:gd name="T49" fmla="*/ 294 h 123"/>
                <a:gd name="T50" fmla="*/ 373 w 258"/>
                <a:gd name="T51" fmla="*/ 294 h 123"/>
                <a:gd name="T52" fmla="*/ 417 w 258"/>
                <a:gd name="T53" fmla="*/ 242 h 123"/>
                <a:gd name="T54" fmla="*/ 447 w 258"/>
                <a:gd name="T55" fmla="*/ 189 h 123"/>
                <a:gd name="T56" fmla="*/ 472 w 258"/>
                <a:gd name="T57" fmla="*/ 117 h 123"/>
                <a:gd name="T58" fmla="*/ 463 w 258"/>
                <a:gd name="T59" fmla="*/ 29 h 123"/>
                <a:gd name="T60" fmla="*/ 453 w 258"/>
                <a:gd name="T61" fmla="*/ 9 h 123"/>
                <a:gd name="T62" fmla="*/ 441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rgbClr val="996600"/>
            </a:solidFill>
            <a:ln w="952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2" name="Freeform 23"/>
            <p:cNvSpPr>
              <a:spLocks/>
            </p:cNvSpPr>
            <p:nvPr/>
          </p:nvSpPr>
          <p:spPr bwMode="auto">
            <a:xfrm rot="1921530">
              <a:off x="609" y="2750"/>
              <a:ext cx="300" cy="177"/>
            </a:xfrm>
            <a:custGeom>
              <a:avLst/>
              <a:gdLst>
                <a:gd name="T0" fmla="*/ 427 w 258"/>
                <a:gd name="T1" fmla="*/ 9 h 123"/>
                <a:gd name="T2" fmla="*/ 414 w 258"/>
                <a:gd name="T3" fmla="*/ 72 h 123"/>
                <a:gd name="T4" fmla="*/ 369 w 258"/>
                <a:gd name="T5" fmla="*/ 117 h 123"/>
                <a:gd name="T6" fmla="*/ 324 w 258"/>
                <a:gd name="T7" fmla="*/ 189 h 123"/>
                <a:gd name="T8" fmla="*/ 269 w 258"/>
                <a:gd name="T9" fmla="*/ 253 h 123"/>
                <a:gd name="T10" fmla="*/ 224 w 258"/>
                <a:gd name="T11" fmla="*/ 217 h 123"/>
                <a:gd name="T12" fmla="*/ 201 w 258"/>
                <a:gd name="T13" fmla="*/ 232 h 123"/>
                <a:gd name="T14" fmla="*/ 190 w 258"/>
                <a:gd name="T15" fmla="*/ 263 h 123"/>
                <a:gd name="T16" fmla="*/ 138 w 258"/>
                <a:gd name="T17" fmla="*/ 253 h 123"/>
                <a:gd name="T18" fmla="*/ 102 w 258"/>
                <a:gd name="T19" fmla="*/ 283 h 123"/>
                <a:gd name="T20" fmla="*/ 90 w 258"/>
                <a:gd name="T21" fmla="*/ 334 h 123"/>
                <a:gd name="T22" fmla="*/ 58 w 258"/>
                <a:gd name="T23" fmla="*/ 378 h 123"/>
                <a:gd name="T24" fmla="*/ 41 w 258"/>
                <a:gd name="T25" fmla="*/ 400 h 123"/>
                <a:gd name="T26" fmla="*/ 2 w 258"/>
                <a:gd name="T27" fmla="*/ 433 h 123"/>
                <a:gd name="T28" fmla="*/ 44 w 258"/>
                <a:gd name="T29" fmla="*/ 515 h 123"/>
                <a:gd name="T30" fmla="*/ 58 w 258"/>
                <a:gd name="T31" fmla="*/ 528 h 123"/>
                <a:gd name="T32" fmla="*/ 122 w 258"/>
                <a:gd name="T33" fmla="*/ 528 h 123"/>
                <a:gd name="T34" fmla="*/ 148 w 258"/>
                <a:gd name="T35" fmla="*/ 508 h 123"/>
                <a:gd name="T36" fmla="*/ 190 w 258"/>
                <a:gd name="T37" fmla="*/ 462 h 123"/>
                <a:gd name="T38" fmla="*/ 234 w 258"/>
                <a:gd name="T39" fmla="*/ 420 h 123"/>
                <a:gd name="T40" fmla="*/ 251 w 258"/>
                <a:gd name="T41" fmla="*/ 400 h 123"/>
                <a:gd name="T42" fmla="*/ 266 w 258"/>
                <a:gd name="T43" fmla="*/ 400 h 123"/>
                <a:gd name="T44" fmla="*/ 297 w 258"/>
                <a:gd name="T45" fmla="*/ 354 h 123"/>
                <a:gd name="T46" fmla="*/ 341 w 258"/>
                <a:gd name="T47" fmla="*/ 348 h 123"/>
                <a:gd name="T48" fmla="*/ 364 w 258"/>
                <a:gd name="T49" fmla="*/ 294 h 123"/>
                <a:gd name="T50" fmla="*/ 373 w 258"/>
                <a:gd name="T51" fmla="*/ 294 h 123"/>
                <a:gd name="T52" fmla="*/ 417 w 258"/>
                <a:gd name="T53" fmla="*/ 242 h 123"/>
                <a:gd name="T54" fmla="*/ 447 w 258"/>
                <a:gd name="T55" fmla="*/ 189 h 123"/>
                <a:gd name="T56" fmla="*/ 472 w 258"/>
                <a:gd name="T57" fmla="*/ 117 h 123"/>
                <a:gd name="T58" fmla="*/ 463 w 258"/>
                <a:gd name="T59" fmla="*/ 29 h 123"/>
                <a:gd name="T60" fmla="*/ 453 w 258"/>
                <a:gd name="T61" fmla="*/ 9 h 123"/>
                <a:gd name="T62" fmla="*/ 441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rgbClr val="996600"/>
            </a:solidFill>
            <a:ln w="952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Freeform 24"/>
            <p:cNvSpPr>
              <a:spLocks/>
            </p:cNvSpPr>
            <p:nvPr/>
          </p:nvSpPr>
          <p:spPr bwMode="auto">
            <a:xfrm rot="817809">
              <a:off x="552" y="2756"/>
              <a:ext cx="300" cy="73"/>
            </a:xfrm>
            <a:custGeom>
              <a:avLst/>
              <a:gdLst>
                <a:gd name="T0" fmla="*/ 427 w 258"/>
                <a:gd name="T1" fmla="*/ 1 h 123"/>
                <a:gd name="T2" fmla="*/ 414 w 258"/>
                <a:gd name="T3" fmla="*/ 2 h 123"/>
                <a:gd name="T4" fmla="*/ 369 w 258"/>
                <a:gd name="T5" fmla="*/ 3 h 123"/>
                <a:gd name="T6" fmla="*/ 324 w 258"/>
                <a:gd name="T7" fmla="*/ 5 h 123"/>
                <a:gd name="T8" fmla="*/ 269 w 258"/>
                <a:gd name="T9" fmla="*/ 7 h 123"/>
                <a:gd name="T10" fmla="*/ 224 w 258"/>
                <a:gd name="T11" fmla="*/ 7 h 123"/>
                <a:gd name="T12" fmla="*/ 201 w 258"/>
                <a:gd name="T13" fmla="*/ 7 h 123"/>
                <a:gd name="T14" fmla="*/ 190 w 258"/>
                <a:gd name="T15" fmla="*/ 7 h 123"/>
                <a:gd name="T16" fmla="*/ 138 w 258"/>
                <a:gd name="T17" fmla="*/ 7 h 123"/>
                <a:gd name="T18" fmla="*/ 102 w 258"/>
                <a:gd name="T19" fmla="*/ 8 h 123"/>
                <a:gd name="T20" fmla="*/ 90 w 258"/>
                <a:gd name="T21" fmla="*/ 9 h 123"/>
                <a:gd name="T22" fmla="*/ 58 w 258"/>
                <a:gd name="T23" fmla="*/ 11 h 123"/>
                <a:gd name="T24" fmla="*/ 41 w 258"/>
                <a:gd name="T25" fmla="*/ 12 h 123"/>
                <a:gd name="T26" fmla="*/ 2 w 258"/>
                <a:gd name="T27" fmla="*/ 12 h 123"/>
                <a:gd name="T28" fmla="*/ 44 w 258"/>
                <a:gd name="T29" fmla="*/ 15 h 123"/>
                <a:gd name="T30" fmla="*/ 58 w 258"/>
                <a:gd name="T31" fmla="*/ 15 h 123"/>
                <a:gd name="T32" fmla="*/ 122 w 258"/>
                <a:gd name="T33" fmla="*/ 15 h 123"/>
                <a:gd name="T34" fmla="*/ 148 w 258"/>
                <a:gd name="T35" fmla="*/ 15 h 123"/>
                <a:gd name="T36" fmla="*/ 190 w 258"/>
                <a:gd name="T37" fmla="*/ 14 h 123"/>
                <a:gd name="T38" fmla="*/ 234 w 258"/>
                <a:gd name="T39" fmla="*/ 12 h 123"/>
                <a:gd name="T40" fmla="*/ 251 w 258"/>
                <a:gd name="T41" fmla="*/ 12 h 123"/>
                <a:gd name="T42" fmla="*/ 266 w 258"/>
                <a:gd name="T43" fmla="*/ 12 h 123"/>
                <a:gd name="T44" fmla="*/ 297 w 258"/>
                <a:gd name="T45" fmla="*/ 10 h 123"/>
                <a:gd name="T46" fmla="*/ 341 w 258"/>
                <a:gd name="T47" fmla="*/ 10 h 123"/>
                <a:gd name="T48" fmla="*/ 364 w 258"/>
                <a:gd name="T49" fmla="*/ 8 h 123"/>
                <a:gd name="T50" fmla="*/ 373 w 258"/>
                <a:gd name="T51" fmla="*/ 8 h 123"/>
                <a:gd name="T52" fmla="*/ 417 w 258"/>
                <a:gd name="T53" fmla="*/ 7 h 123"/>
                <a:gd name="T54" fmla="*/ 447 w 258"/>
                <a:gd name="T55" fmla="*/ 5 h 123"/>
                <a:gd name="T56" fmla="*/ 472 w 258"/>
                <a:gd name="T57" fmla="*/ 3 h 123"/>
                <a:gd name="T58" fmla="*/ 463 w 258"/>
                <a:gd name="T59" fmla="*/ 1 h 123"/>
                <a:gd name="T60" fmla="*/ 453 w 258"/>
                <a:gd name="T61" fmla="*/ 1 h 123"/>
                <a:gd name="T62" fmla="*/ 441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rgbClr val="996600"/>
            </a:solidFill>
            <a:ln w="0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999" name="Group 25"/>
          <p:cNvGrpSpPr>
            <a:grpSpLocks/>
          </p:cNvGrpSpPr>
          <p:nvPr/>
        </p:nvGrpSpPr>
        <p:grpSpPr bwMode="auto">
          <a:xfrm>
            <a:off x="498475" y="2516188"/>
            <a:ext cx="744538" cy="266700"/>
            <a:chOff x="314" y="1585"/>
            <a:chExt cx="469" cy="168"/>
          </a:xfrm>
        </p:grpSpPr>
        <p:sp>
          <p:nvSpPr>
            <p:cNvPr id="42098" name="Freeform 26"/>
            <p:cNvSpPr>
              <a:spLocks/>
            </p:cNvSpPr>
            <p:nvPr/>
          </p:nvSpPr>
          <p:spPr bwMode="auto">
            <a:xfrm>
              <a:off x="314" y="1586"/>
              <a:ext cx="278" cy="84"/>
            </a:xfrm>
            <a:custGeom>
              <a:avLst/>
              <a:gdLst>
                <a:gd name="T0" fmla="*/ 0 w 205"/>
                <a:gd name="T1" fmla="*/ 149 h 39"/>
                <a:gd name="T2" fmla="*/ 35 w 205"/>
                <a:gd name="T3" fmla="*/ 218 h 39"/>
                <a:gd name="T4" fmla="*/ 76 w 205"/>
                <a:gd name="T5" fmla="*/ 321 h 39"/>
                <a:gd name="T6" fmla="*/ 107 w 205"/>
                <a:gd name="T7" fmla="*/ 261 h 39"/>
                <a:gd name="T8" fmla="*/ 141 w 205"/>
                <a:gd name="T9" fmla="*/ 691 h 39"/>
                <a:gd name="T10" fmla="*/ 176 w 205"/>
                <a:gd name="T11" fmla="*/ 579 h 39"/>
                <a:gd name="T12" fmla="*/ 210 w 205"/>
                <a:gd name="T13" fmla="*/ 650 h 39"/>
                <a:gd name="T14" fmla="*/ 250 w 205"/>
                <a:gd name="T15" fmla="*/ 752 h 39"/>
                <a:gd name="T16" fmla="*/ 293 w 205"/>
                <a:gd name="T17" fmla="*/ 752 h 39"/>
                <a:gd name="T18" fmla="*/ 293 w 205"/>
                <a:gd name="T19" fmla="*/ 752 h 39"/>
                <a:gd name="T20" fmla="*/ 301 w 205"/>
                <a:gd name="T21" fmla="*/ 752 h 39"/>
                <a:gd name="T22" fmla="*/ 301 w 205"/>
                <a:gd name="T23" fmla="*/ 752 h 39"/>
                <a:gd name="T24" fmla="*/ 335 w 205"/>
                <a:gd name="T25" fmla="*/ 650 h 39"/>
                <a:gd name="T26" fmla="*/ 386 w 205"/>
                <a:gd name="T27" fmla="*/ 840 h 39"/>
                <a:gd name="T28" fmla="*/ 415 w 205"/>
                <a:gd name="T29" fmla="*/ 691 h 39"/>
                <a:gd name="T30" fmla="*/ 443 w 205"/>
                <a:gd name="T31" fmla="*/ 691 h 39"/>
                <a:gd name="T32" fmla="*/ 466 w 205"/>
                <a:gd name="T33" fmla="*/ 579 h 39"/>
                <a:gd name="T34" fmla="*/ 533 w 205"/>
                <a:gd name="T35" fmla="*/ 752 h 39"/>
                <a:gd name="T36" fmla="*/ 552 w 205"/>
                <a:gd name="T37" fmla="*/ 650 h 39"/>
                <a:gd name="T38" fmla="*/ 632 w 205"/>
                <a:gd name="T39" fmla="*/ 579 h 39"/>
                <a:gd name="T40" fmla="*/ 666 w 205"/>
                <a:gd name="T41" fmla="*/ 538 h 39"/>
                <a:gd name="T42" fmla="*/ 693 w 205"/>
                <a:gd name="T43" fmla="*/ 470 h 39"/>
                <a:gd name="T44" fmla="*/ 693 w 205"/>
                <a:gd name="T45" fmla="*/ 431 h 39"/>
                <a:gd name="T46" fmla="*/ 683 w 205"/>
                <a:gd name="T47" fmla="*/ 370 h 39"/>
                <a:gd name="T48" fmla="*/ 677 w 205"/>
                <a:gd name="T49" fmla="*/ 321 h 39"/>
                <a:gd name="T50" fmla="*/ 658 w 205"/>
                <a:gd name="T51" fmla="*/ 321 h 39"/>
                <a:gd name="T52" fmla="*/ 625 w 205"/>
                <a:gd name="T53" fmla="*/ 370 h 39"/>
                <a:gd name="T54" fmla="*/ 587 w 205"/>
                <a:gd name="T55" fmla="*/ 0 h 39"/>
                <a:gd name="T56" fmla="*/ 552 w 205"/>
                <a:gd name="T57" fmla="*/ 112 h 39"/>
                <a:gd name="T58" fmla="*/ 523 w 205"/>
                <a:gd name="T59" fmla="*/ 112 h 39"/>
                <a:gd name="T60" fmla="*/ 484 w 205"/>
                <a:gd name="T61" fmla="*/ 41 h 39"/>
                <a:gd name="T62" fmla="*/ 476 w 205"/>
                <a:gd name="T63" fmla="*/ 41 h 39"/>
                <a:gd name="T64" fmla="*/ 443 w 205"/>
                <a:gd name="T65" fmla="*/ 112 h 39"/>
                <a:gd name="T66" fmla="*/ 415 w 205"/>
                <a:gd name="T67" fmla="*/ 112 h 39"/>
                <a:gd name="T68" fmla="*/ 351 w 205"/>
                <a:gd name="T69" fmla="*/ 218 h 39"/>
                <a:gd name="T70" fmla="*/ 316 w 205"/>
                <a:gd name="T71" fmla="*/ 218 h 39"/>
                <a:gd name="T72" fmla="*/ 293 w 205"/>
                <a:gd name="T73" fmla="*/ 218 h 39"/>
                <a:gd name="T74" fmla="*/ 285 w 205"/>
                <a:gd name="T75" fmla="*/ 218 h 39"/>
                <a:gd name="T76" fmla="*/ 274 w 205"/>
                <a:gd name="T77" fmla="*/ 218 h 39"/>
                <a:gd name="T78" fmla="*/ 226 w 205"/>
                <a:gd name="T79" fmla="*/ 149 h 39"/>
                <a:gd name="T80" fmla="*/ 176 w 205"/>
                <a:gd name="T81" fmla="*/ 112 h 39"/>
                <a:gd name="T82" fmla="*/ 118 w 205"/>
                <a:gd name="T83" fmla="*/ 41 h 39"/>
                <a:gd name="T84" fmla="*/ 84 w 205"/>
                <a:gd name="T85" fmla="*/ 41 h 39"/>
                <a:gd name="T86" fmla="*/ 50 w 205"/>
                <a:gd name="T87" fmla="*/ 41 h 39"/>
                <a:gd name="T88" fmla="*/ 27 w 205"/>
                <a:gd name="T89" fmla="*/ 112 h 39"/>
                <a:gd name="T90" fmla="*/ 0 w 205"/>
                <a:gd name="T91" fmla="*/ 149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rgbClr val="CC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Freeform 27"/>
            <p:cNvSpPr>
              <a:spLocks/>
            </p:cNvSpPr>
            <p:nvPr/>
          </p:nvSpPr>
          <p:spPr bwMode="auto">
            <a:xfrm rot="322143">
              <a:off x="328" y="1641"/>
              <a:ext cx="293" cy="112"/>
            </a:xfrm>
            <a:custGeom>
              <a:avLst/>
              <a:gdLst>
                <a:gd name="T0" fmla="*/ 0 w 205"/>
                <a:gd name="T1" fmla="*/ 471 h 39"/>
                <a:gd name="T2" fmla="*/ 41 w 205"/>
                <a:gd name="T3" fmla="*/ 683 h 39"/>
                <a:gd name="T4" fmla="*/ 90 w 205"/>
                <a:gd name="T5" fmla="*/ 1014 h 39"/>
                <a:gd name="T6" fmla="*/ 134 w 205"/>
                <a:gd name="T7" fmla="*/ 807 h 39"/>
                <a:gd name="T8" fmla="*/ 176 w 205"/>
                <a:gd name="T9" fmla="*/ 2177 h 39"/>
                <a:gd name="T10" fmla="*/ 217 w 205"/>
                <a:gd name="T11" fmla="*/ 1847 h 39"/>
                <a:gd name="T12" fmla="*/ 260 w 205"/>
                <a:gd name="T13" fmla="*/ 2036 h 39"/>
                <a:gd name="T14" fmla="*/ 310 w 205"/>
                <a:gd name="T15" fmla="*/ 2392 h 39"/>
                <a:gd name="T16" fmla="*/ 360 w 205"/>
                <a:gd name="T17" fmla="*/ 2392 h 39"/>
                <a:gd name="T18" fmla="*/ 360 w 205"/>
                <a:gd name="T19" fmla="*/ 2392 h 39"/>
                <a:gd name="T20" fmla="*/ 372 w 205"/>
                <a:gd name="T21" fmla="*/ 2392 h 39"/>
                <a:gd name="T22" fmla="*/ 372 w 205"/>
                <a:gd name="T23" fmla="*/ 2392 h 39"/>
                <a:gd name="T24" fmla="*/ 413 w 205"/>
                <a:gd name="T25" fmla="*/ 2036 h 39"/>
                <a:gd name="T26" fmla="*/ 476 w 205"/>
                <a:gd name="T27" fmla="*/ 2656 h 39"/>
                <a:gd name="T28" fmla="*/ 515 w 205"/>
                <a:gd name="T29" fmla="*/ 2177 h 39"/>
                <a:gd name="T30" fmla="*/ 546 w 205"/>
                <a:gd name="T31" fmla="*/ 2177 h 39"/>
                <a:gd name="T32" fmla="*/ 576 w 205"/>
                <a:gd name="T33" fmla="*/ 1847 h 39"/>
                <a:gd name="T34" fmla="*/ 660 w 205"/>
                <a:gd name="T35" fmla="*/ 2392 h 39"/>
                <a:gd name="T36" fmla="*/ 680 w 205"/>
                <a:gd name="T37" fmla="*/ 2036 h 39"/>
                <a:gd name="T38" fmla="*/ 780 w 205"/>
                <a:gd name="T39" fmla="*/ 1847 h 39"/>
                <a:gd name="T40" fmla="*/ 823 w 205"/>
                <a:gd name="T41" fmla="*/ 1706 h 39"/>
                <a:gd name="T42" fmla="*/ 856 w 205"/>
                <a:gd name="T43" fmla="*/ 1493 h 39"/>
                <a:gd name="T44" fmla="*/ 856 w 205"/>
                <a:gd name="T45" fmla="*/ 1353 h 39"/>
                <a:gd name="T46" fmla="*/ 843 w 205"/>
                <a:gd name="T47" fmla="*/ 1163 h 39"/>
                <a:gd name="T48" fmla="*/ 836 w 205"/>
                <a:gd name="T49" fmla="*/ 1014 h 39"/>
                <a:gd name="T50" fmla="*/ 815 w 205"/>
                <a:gd name="T51" fmla="*/ 1014 h 39"/>
                <a:gd name="T52" fmla="*/ 770 w 205"/>
                <a:gd name="T53" fmla="*/ 1163 h 39"/>
                <a:gd name="T54" fmla="*/ 722 w 205"/>
                <a:gd name="T55" fmla="*/ 0 h 39"/>
                <a:gd name="T56" fmla="*/ 680 w 205"/>
                <a:gd name="T57" fmla="*/ 330 h 39"/>
                <a:gd name="T58" fmla="*/ 647 w 205"/>
                <a:gd name="T59" fmla="*/ 330 h 39"/>
                <a:gd name="T60" fmla="*/ 596 w 205"/>
                <a:gd name="T61" fmla="*/ 141 h 39"/>
                <a:gd name="T62" fmla="*/ 590 w 205"/>
                <a:gd name="T63" fmla="*/ 141 h 39"/>
                <a:gd name="T64" fmla="*/ 546 w 205"/>
                <a:gd name="T65" fmla="*/ 330 h 39"/>
                <a:gd name="T66" fmla="*/ 515 w 205"/>
                <a:gd name="T67" fmla="*/ 330 h 39"/>
                <a:gd name="T68" fmla="*/ 434 w 205"/>
                <a:gd name="T69" fmla="*/ 683 h 39"/>
                <a:gd name="T70" fmla="*/ 392 w 205"/>
                <a:gd name="T71" fmla="*/ 683 h 39"/>
                <a:gd name="T72" fmla="*/ 360 w 205"/>
                <a:gd name="T73" fmla="*/ 683 h 39"/>
                <a:gd name="T74" fmla="*/ 352 w 205"/>
                <a:gd name="T75" fmla="*/ 683 h 39"/>
                <a:gd name="T76" fmla="*/ 339 w 205"/>
                <a:gd name="T77" fmla="*/ 683 h 39"/>
                <a:gd name="T78" fmla="*/ 280 w 205"/>
                <a:gd name="T79" fmla="*/ 471 h 39"/>
                <a:gd name="T80" fmla="*/ 217 w 205"/>
                <a:gd name="T81" fmla="*/ 330 h 39"/>
                <a:gd name="T82" fmla="*/ 144 w 205"/>
                <a:gd name="T83" fmla="*/ 141 h 39"/>
                <a:gd name="T84" fmla="*/ 104 w 205"/>
                <a:gd name="T85" fmla="*/ 141 h 39"/>
                <a:gd name="T86" fmla="*/ 61 w 205"/>
                <a:gd name="T87" fmla="*/ 141 h 39"/>
                <a:gd name="T88" fmla="*/ 33 w 205"/>
                <a:gd name="T89" fmla="*/ 330 h 39"/>
                <a:gd name="T90" fmla="*/ 0 w 205"/>
                <a:gd name="T91" fmla="*/ 471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rgbClr val="CC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0" name="Freeform 28"/>
            <p:cNvSpPr>
              <a:spLocks/>
            </p:cNvSpPr>
            <p:nvPr/>
          </p:nvSpPr>
          <p:spPr bwMode="auto">
            <a:xfrm rot="8108116">
              <a:off x="562" y="1585"/>
              <a:ext cx="221" cy="119"/>
            </a:xfrm>
            <a:custGeom>
              <a:avLst/>
              <a:gdLst>
                <a:gd name="T0" fmla="*/ 0 w 205"/>
                <a:gd name="T1" fmla="*/ 595 h 39"/>
                <a:gd name="T2" fmla="*/ 14 w 205"/>
                <a:gd name="T3" fmla="*/ 885 h 39"/>
                <a:gd name="T4" fmla="*/ 30 w 205"/>
                <a:gd name="T5" fmla="*/ 1303 h 39"/>
                <a:gd name="T6" fmla="*/ 43 w 205"/>
                <a:gd name="T7" fmla="*/ 1053 h 39"/>
                <a:gd name="T8" fmla="*/ 57 w 205"/>
                <a:gd name="T9" fmla="*/ 2783 h 39"/>
                <a:gd name="T10" fmla="*/ 70 w 205"/>
                <a:gd name="T11" fmla="*/ 2328 h 39"/>
                <a:gd name="T12" fmla="*/ 84 w 205"/>
                <a:gd name="T13" fmla="*/ 2615 h 39"/>
                <a:gd name="T14" fmla="*/ 100 w 205"/>
                <a:gd name="T15" fmla="*/ 3036 h 39"/>
                <a:gd name="T16" fmla="*/ 116 w 205"/>
                <a:gd name="T17" fmla="*/ 3036 h 39"/>
                <a:gd name="T18" fmla="*/ 116 w 205"/>
                <a:gd name="T19" fmla="*/ 3036 h 39"/>
                <a:gd name="T20" fmla="*/ 120 w 205"/>
                <a:gd name="T21" fmla="*/ 3036 h 39"/>
                <a:gd name="T22" fmla="*/ 120 w 205"/>
                <a:gd name="T23" fmla="*/ 3036 h 39"/>
                <a:gd name="T24" fmla="*/ 134 w 205"/>
                <a:gd name="T25" fmla="*/ 2615 h 39"/>
                <a:gd name="T26" fmla="*/ 154 w 205"/>
                <a:gd name="T27" fmla="*/ 3381 h 39"/>
                <a:gd name="T28" fmla="*/ 166 w 205"/>
                <a:gd name="T29" fmla="*/ 2783 h 39"/>
                <a:gd name="T30" fmla="*/ 177 w 205"/>
                <a:gd name="T31" fmla="*/ 2783 h 39"/>
                <a:gd name="T32" fmla="*/ 188 w 205"/>
                <a:gd name="T33" fmla="*/ 2328 h 39"/>
                <a:gd name="T34" fmla="*/ 212 w 205"/>
                <a:gd name="T35" fmla="*/ 3036 h 39"/>
                <a:gd name="T36" fmla="*/ 221 w 205"/>
                <a:gd name="T37" fmla="*/ 2615 h 39"/>
                <a:gd name="T38" fmla="*/ 253 w 205"/>
                <a:gd name="T39" fmla="*/ 2328 h 39"/>
                <a:gd name="T40" fmla="*/ 266 w 205"/>
                <a:gd name="T41" fmla="*/ 2160 h 39"/>
                <a:gd name="T42" fmla="*/ 277 w 205"/>
                <a:gd name="T43" fmla="*/ 1898 h 39"/>
                <a:gd name="T44" fmla="*/ 277 w 205"/>
                <a:gd name="T45" fmla="*/ 1733 h 39"/>
                <a:gd name="T46" fmla="*/ 273 w 205"/>
                <a:gd name="T47" fmla="*/ 1480 h 39"/>
                <a:gd name="T48" fmla="*/ 271 w 205"/>
                <a:gd name="T49" fmla="*/ 1303 h 39"/>
                <a:gd name="T50" fmla="*/ 263 w 205"/>
                <a:gd name="T51" fmla="*/ 1303 h 39"/>
                <a:gd name="T52" fmla="*/ 250 w 205"/>
                <a:gd name="T53" fmla="*/ 1480 h 39"/>
                <a:gd name="T54" fmla="*/ 235 w 205"/>
                <a:gd name="T55" fmla="*/ 0 h 39"/>
                <a:gd name="T56" fmla="*/ 221 w 205"/>
                <a:gd name="T57" fmla="*/ 427 h 39"/>
                <a:gd name="T58" fmla="*/ 209 w 205"/>
                <a:gd name="T59" fmla="*/ 427 h 39"/>
                <a:gd name="T60" fmla="*/ 193 w 205"/>
                <a:gd name="T61" fmla="*/ 168 h 39"/>
                <a:gd name="T62" fmla="*/ 191 w 205"/>
                <a:gd name="T63" fmla="*/ 168 h 39"/>
                <a:gd name="T64" fmla="*/ 177 w 205"/>
                <a:gd name="T65" fmla="*/ 427 h 39"/>
                <a:gd name="T66" fmla="*/ 166 w 205"/>
                <a:gd name="T67" fmla="*/ 427 h 39"/>
                <a:gd name="T68" fmla="*/ 140 w 205"/>
                <a:gd name="T69" fmla="*/ 885 h 39"/>
                <a:gd name="T70" fmla="*/ 127 w 205"/>
                <a:gd name="T71" fmla="*/ 885 h 39"/>
                <a:gd name="T72" fmla="*/ 116 w 205"/>
                <a:gd name="T73" fmla="*/ 885 h 39"/>
                <a:gd name="T74" fmla="*/ 114 w 205"/>
                <a:gd name="T75" fmla="*/ 885 h 39"/>
                <a:gd name="T76" fmla="*/ 109 w 205"/>
                <a:gd name="T77" fmla="*/ 885 h 39"/>
                <a:gd name="T78" fmla="*/ 91 w 205"/>
                <a:gd name="T79" fmla="*/ 595 h 39"/>
                <a:gd name="T80" fmla="*/ 70 w 205"/>
                <a:gd name="T81" fmla="*/ 427 h 39"/>
                <a:gd name="T82" fmla="*/ 47 w 205"/>
                <a:gd name="T83" fmla="*/ 168 h 39"/>
                <a:gd name="T84" fmla="*/ 33 w 205"/>
                <a:gd name="T85" fmla="*/ 168 h 39"/>
                <a:gd name="T86" fmla="*/ 19 w 205"/>
                <a:gd name="T87" fmla="*/ 168 h 39"/>
                <a:gd name="T88" fmla="*/ 12 w 205"/>
                <a:gd name="T89" fmla="*/ 427 h 39"/>
                <a:gd name="T90" fmla="*/ 0 w 205"/>
                <a:gd name="T91" fmla="*/ 595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rgbClr val="CC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8301" name="Group 29"/>
          <p:cNvGrpSpPr>
            <a:grpSpLocks/>
          </p:cNvGrpSpPr>
          <p:nvPr/>
        </p:nvGrpSpPr>
        <p:grpSpPr bwMode="auto">
          <a:xfrm>
            <a:off x="2524125" y="1190625"/>
            <a:ext cx="1865313" cy="4386263"/>
            <a:chOff x="1590" y="750"/>
            <a:chExt cx="1175" cy="2763"/>
          </a:xfrm>
        </p:grpSpPr>
        <p:sp>
          <p:nvSpPr>
            <p:cNvPr id="42070" name="Text Box 30"/>
            <p:cNvSpPr txBox="1">
              <a:spLocks noChangeArrowheads="1"/>
            </p:cNvSpPr>
            <p:nvPr/>
          </p:nvSpPr>
          <p:spPr bwMode="auto">
            <a:xfrm>
              <a:off x="1911" y="750"/>
              <a:ext cx="4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800">
                  <a:latin typeface="News Gothic" pitchFamily="34" charset="0"/>
                </a:rPr>
                <a:t>Anecic</a:t>
              </a:r>
            </a:p>
          </p:txBody>
        </p:sp>
        <p:sp>
          <p:nvSpPr>
            <p:cNvPr id="42071" name="Rectangle 31"/>
            <p:cNvSpPr>
              <a:spLocks noChangeArrowheads="1"/>
            </p:cNvSpPr>
            <p:nvPr/>
          </p:nvSpPr>
          <p:spPr bwMode="auto">
            <a:xfrm>
              <a:off x="1590" y="1212"/>
              <a:ext cx="1175" cy="2301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72" name="Freeform 32"/>
            <p:cNvSpPr>
              <a:spLocks/>
            </p:cNvSpPr>
            <p:nvPr/>
          </p:nvSpPr>
          <p:spPr bwMode="auto">
            <a:xfrm>
              <a:off x="1740" y="1146"/>
              <a:ext cx="204" cy="84"/>
            </a:xfrm>
            <a:custGeom>
              <a:avLst/>
              <a:gdLst>
                <a:gd name="T0" fmla="*/ 12 w 240"/>
                <a:gd name="T1" fmla="*/ 84 h 84"/>
                <a:gd name="T2" fmla="*/ 86 w 240"/>
                <a:gd name="T3" fmla="*/ 58 h 84"/>
                <a:gd name="T4" fmla="*/ 55 w 240"/>
                <a:gd name="T5" fmla="*/ 8 h 84"/>
                <a:gd name="T6" fmla="*/ 8 w 240"/>
                <a:gd name="T7" fmla="*/ 17 h 84"/>
                <a:gd name="T8" fmla="*/ 34 w 240"/>
                <a:gd name="T9" fmla="*/ 33 h 84"/>
                <a:gd name="T10" fmla="*/ 65 w 240"/>
                <a:gd name="T11" fmla="*/ 42 h 84"/>
                <a:gd name="T12" fmla="*/ 82 w 240"/>
                <a:gd name="T13" fmla="*/ 50 h 84"/>
                <a:gd name="T14" fmla="*/ 39 w 240"/>
                <a:gd name="T15" fmla="*/ 42 h 84"/>
                <a:gd name="T16" fmla="*/ 125 w 240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0" h="84">
                  <a:moveTo>
                    <a:pt x="23" y="84"/>
                  </a:moveTo>
                  <a:cubicBezTo>
                    <a:pt x="77" y="78"/>
                    <a:pt x="116" y="76"/>
                    <a:pt x="165" y="58"/>
                  </a:cubicBezTo>
                  <a:cubicBezTo>
                    <a:pt x="154" y="24"/>
                    <a:pt x="139" y="20"/>
                    <a:pt x="107" y="8"/>
                  </a:cubicBezTo>
                  <a:cubicBezTo>
                    <a:pt x="76" y="11"/>
                    <a:pt x="41" y="1"/>
                    <a:pt x="15" y="17"/>
                  </a:cubicBezTo>
                  <a:cubicBezTo>
                    <a:pt x="0" y="26"/>
                    <a:pt x="48" y="28"/>
                    <a:pt x="65" y="33"/>
                  </a:cubicBezTo>
                  <a:cubicBezTo>
                    <a:pt x="84" y="39"/>
                    <a:pt x="104" y="38"/>
                    <a:pt x="124" y="42"/>
                  </a:cubicBezTo>
                  <a:cubicBezTo>
                    <a:pt x="135" y="44"/>
                    <a:pt x="168" y="50"/>
                    <a:pt x="157" y="50"/>
                  </a:cubicBezTo>
                  <a:cubicBezTo>
                    <a:pt x="129" y="50"/>
                    <a:pt x="102" y="45"/>
                    <a:pt x="74" y="42"/>
                  </a:cubicBezTo>
                  <a:cubicBezTo>
                    <a:pt x="127" y="23"/>
                    <a:pt x="190" y="25"/>
                    <a:pt x="240" y="0"/>
                  </a:cubicBezTo>
                </a:path>
              </a:pathLst>
            </a:custGeom>
            <a:noFill/>
            <a:ln w="76200" cap="flat" cmpd="sng">
              <a:solidFill>
                <a:srgbClr val="99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2073" name="Freeform 33"/>
            <p:cNvSpPr>
              <a:spLocks/>
            </p:cNvSpPr>
            <p:nvPr/>
          </p:nvSpPr>
          <p:spPr bwMode="auto">
            <a:xfrm>
              <a:off x="1703" y="1139"/>
              <a:ext cx="297" cy="94"/>
            </a:xfrm>
            <a:custGeom>
              <a:avLst/>
              <a:gdLst>
                <a:gd name="T0" fmla="*/ 0 w 349"/>
                <a:gd name="T1" fmla="*/ 74 h 94"/>
                <a:gd name="T2" fmla="*/ 83 w 349"/>
                <a:gd name="T3" fmla="*/ 74 h 94"/>
                <a:gd name="T4" fmla="*/ 56 w 349"/>
                <a:gd name="T5" fmla="*/ 65 h 94"/>
                <a:gd name="T6" fmla="*/ 9 w 349"/>
                <a:gd name="T7" fmla="*/ 49 h 94"/>
                <a:gd name="T8" fmla="*/ 118 w 349"/>
                <a:gd name="T9" fmla="*/ 40 h 94"/>
                <a:gd name="T10" fmla="*/ 135 w 349"/>
                <a:gd name="T11" fmla="*/ 49 h 94"/>
                <a:gd name="T12" fmla="*/ 122 w 349"/>
                <a:gd name="T13" fmla="*/ 57 h 94"/>
                <a:gd name="T14" fmla="*/ 144 w 349"/>
                <a:gd name="T15" fmla="*/ 65 h 94"/>
                <a:gd name="T16" fmla="*/ 153 w 349"/>
                <a:gd name="T17" fmla="*/ 7 h 94"/>
                <a:gd name="T18" fmla="*/ 140 w 349"/>
                <a:gd name="T19" fmla="*/ 32 h 94"/>
                <a:gd name="T20" fmla="*/ 127 w 349"/>
                <a:gd name="T21" fmla="*/ 40 h 94"/>
                <a:gd name="T22" fmla="*/ 13 w 349"/>
                <a:gd name="T23" fmla="*/ 24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9" h="94">
                  <a:moveTo>
                    <a:pt x="0" y="74"/>
                  </a:moveTo>
                  <a:cubicBezTo>
                    <a:pt x="61" y="89"/>
                    <a:pt x="69" y="94"/>
                    <a:pt x="158" y="74"/>
                  </a:cubicBezTo>
                  <a:cubicBezTo>
                    <a:pt x="175" y="70"/>
                    <a:pt x="125" y="68"/>
                    <a:pt x="108" y="65"/>
                  </a:cubicBezTo>
                  <a:cubicBezTo>
                    <a:pt x="27" y="48"/>
                    <a:pt x="136" y="65"/>
                    <a:pt x="16" y="49"/>
                  </a:cubicBezTo>
                  <a:cubicBezTo>
                    <a:pt x="98" y="20"/>
                    <a:pt x="98" y="34"/>
                    <a:pt x="225" y="40"/>
                  </a:cubicBezTo>
                  <a:cubicBezTo>
                    <a:pt x="236" y="43"/>
                    <a:pt x="253" y="39"/>
                    <a:pt x="258" y="49"/>
                  </a:cubicBezTo>
                  <a:cubicBezTo>
                    <a:pt x="262" y="57"/>
                    <a:pt x="227" y="51"/>
                    <a:pt x="233" y="57"/>
                  </a:cubicBezTo>
                  <a:cubicBezTo>
                    <a:pt x="243" y="67"/>
                    <a:pt x="261" y="62"/>
                    <a:pt x="275" y="65"/>
                  </a:cubicBezTo>
                  <a:cubicBezTo>
                    <a:pt x="291" y="60"/>
                    <a:pt x="349" y="50"/>
                    <a:pt x="292" y="7"/>
                  </a:cubicBezTo>
                  <a:cubicBezTo>
                    <a:pt x="283" y="0"/>
                    <a:pt x="277" y="26"/>
                    <a:pt x="267" y="32"/>
                  </a:cubicBezTo>
                  <a:cubicBezTo>
                    <a:pt x="260" y="37"/>
                    <a:pt x="250" y="37"/>
                    <a:pt x="242" y="40"/>
                  </a:cubicBezTo>
                  <a:cubicBezTo>
                    <a:pt x="168" y="33"/>
                    <a:pt x="99" y="24"/>
                    <a:pt x="25" y="24"/>
                  </a:cubicBezTo>
                </a:path>
              </a:pathLst>
            </a:custGeom>
            <a:noFill/>
            <a:ln w="57150" cap="flat" cmpd="sng">
              <a:solidFill>
                <a:srgbClr val="99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2074" name="Freeform 34"/>
            <p:cNvSpPr>
              <a:spLocks/>
            </p:cNvSpPr>
            <p:nvPr/>
          </p:nvSpPr>
          <p:spPr bwMode="auto">
            <a:xfrm rot="-3543495">
              <a:off x="1836" y="1639"/>
              <a:ext cx="331" cy="71"/>
            </a:xfrm>
            <a:custGeom>
              <a:avLst/>
              <a:gdLst>
                <a:gd name="T0" fmla="*/ 0 w 205"/>
                <a:gd name="T1" fmla="*/ 80 h 39"/>
                <a:gd name="T2" fmla="*/ 68 w 205"/>
                <a:gd name="T3" fmla="*/ 109 h 39"/>
                <a:gd name="T4" fmla="*/ 152 w 205"/>
                <a:gd name="T5" fmla="*/ 162 h 39"/>
                <a:gd name="T6" fmla="*/ 220 w 205"/>
                <a:gd name="T7" fmla="*/ 133 h 39"/>
                <a:gd name="T8" fmla="*/ 287 w 205"/>
                <a:gd name="T9" fmla="*/ 351 h 39"/>
                <a:gd name="T10" fmla="*/ 355 w 205"/>
                <a:gd name="T11" fmla="*/ 295 h 39"/>
                <a:gd name="T12" fmla="*/ 420 w 205"/>
                <a:gd name="T13" fmla="*/ 331 h 39"/>
                <a:gd name="T14" fmla="*/ 501 w 205"/>
                <a:gd name="T15" fmla="*/ 388 h 39"/>
                <a:gd name="T16" fmla="*/ 584 w 205"/>
                <a:gd name="T17" fmla="*/ 388 h 39"/>
                <a:gd name="T18" fmla="*/ 584 w 205"/>
                <a:gd name="T19" fmla="*/ 388 h 39"/>
                <a:gd name="T20" fmla="*/ 607 w 205"/>
                <a:gd name="T21" fmla="*/ 388 h 39"/>
                <a:gd name="T22" fmla="*/ 607 w 205"/>
                <a:gd name="T23" fmla="*/ 388 h 39"/>
                <a:gd name="T24" fmla="*/ 673 w 205"/>
                <a:gd name="T25" fmla="*/ 331 h 39"/>
                <a:gd name="T26" fmla="*/ 775 w 205"/>
                <a:gd name="T27" fmla="*/ 428 h 39"/>
                <a:gd name="T28" fmla="*/ 836 w 205"/>
                <a:gd name="T29" fmla="*/ 351 h 39"/>
                <a:gd name="T30" fmla="*/ 891 w 205"/>
                <a:gd name="T31" fmla="*/ 351 h 39"/>
                <a:gd name="T32" fmla="*/ 938 w 205"/>
                <a:gd name="T33" fmla="*/ 295 h 39"/>
                <a:gd name="T34" fmla="*/ 1074 w 205"/>
                <a:gd name="T35" fmla="*/ 388 h 39"/>
                <a:gd name="T36" fmla="*/ 1108 w 205"/>
                <a:gd name="T37" fmla="*/ 331 h 39"/>
                <a:gd name="T38" fmla="*/ 1272 w 205"/>
                <a:gd name="T39" fmla="*/ 295 h 39"/>
                <a:gd name="T40" fmla="*/ 1337 w 205"/>
                <a:gd name="T41" fmla="*/ 279 h 39"/>
                <a:gd name="T42" fmla="*/ 1392 w 205"/>
                <a:gd name="T43" fmla="*/ 242 h 39"/>
                <a:gd name="T44" fmla="*/ 1392 w 205"/>
                <a:gd name="T45" fmla="*/ 218 h 39"/>
                <a:gd name="T46" fmla="*/ 1371 w 205"/>
                <a:gd name="T47" fmla="*/ 186 h 39"/>
                <a:gd name="T48" fmla="*/ 1361 w 205"/>
                <a:gd name="T49" fmla="*/ 162 h 39"/>
                <a:gd name="T50" fmla="*/ 1327 w 205"/>
                <a:gd name="T51" fmla="*/ 162 h 39"/>
                <a:gd name="T52" fmla="*/ 1259 w 205"/>
                <a:gd name="T53" fmla="*/ 186 h 39"/>
                <a:gd name="T54" fmla="*/ 1174 w 205"/>
                <a:gd name="T55" fmla="*/ 0 h 39"/>
                <a:gd name="T56" fmla="*/ 1108 w 205"/>
                <a:gd name="T57" fmla="*/ 53 h 39"/>
                <a:gd name="T58" fmla="*/ 1053 w 205"/>
                <a:gd name="T59" fmla="*/ 53 h 39"/>
                <a:gd name="T60" fmla="*/ 972 w 205"/>
                <a:gd name="T61" fmla="*/ 24 h 39"/>
                <a:gd name="T62" fmla="*/ 959 w 205"/>
                <a:gd name="T63" fmla="*/ 24 h 39"/>
                <a:gd name="T64" fmla="*/ 891 w 205"/>
                <a:gd name="T65" fmla="*/ 53 h 39"/>
                <a:gd name="T66" fmla="*/ 836 w 205"/>
                <a:gd name="T67" fmla="*/ 53 h 39"/>
                <a:gd name="T68" fmla="*/ 707 w 205"/>
                <a:gd name="T69" fmla="*/ 109 h 39"/>
                <a:gd name="T70" fmla="*/ 639 w 205"/>
                <a:gd name="T71" fmla="*/ 109 h 39"/>
                <a:gd name="T72" fmla="*/ 584 w 205"/>
                <a:gd name="T73" fmla="*/ 109 h 39"/>
                <a:gd name="T74" fmla="*/ 573 w 205"/>
                <a:gd name="T75" fmla="*/ 109 h 39"/>
                <a:gd name="T76" fmla="*/ 552 w 205"/>
                <a:gd name="T77" fmla="*/ 109 h 39"/>
                <a:gd name="T78" fmla="*/ 454 w 205"/>
                <a:gd name="T79" fmla="*/ 80 h 39"/>
                <a:gd name="T80" fmla="*/ 355 w 205"/>
                <a:gd name="T81" fmla="*/ 53 h 39"/>
                <a:gd name="T82" fmla="*/ 241 w 205"/>
                <a:gd name="T83" fmla="*/ 24 h 39"/>
                <a:gd name="T84" fmla="*/ 170 w 205"/>
                <a:gd name="T85" fmla="*/ 24 h 39"/>
                <a:gd name="T86" fmla="*/ 102 w 205"/>
                <a:gd name="T87" fmla="*/ 24 h 39"/>
                <a:gd name="T88" fmla="*/ 55 w 205"/>
                <a:gd name="T89" fmla="*/ 53 h 39"/>
                <a:gd name="T90" fmla="*/ 0 w 205"/>
                <a:gd name="T91" fmla="*/ 80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5" name="Freeform 35"/>
            <p:cNvSpPr>
              <a:spLocks/>
            </p:cNvSpPr>
            <p:nvPr/>
          </p:nvSpPr>
          <p:spPr bwMode="auto">
            <a:xfrm rot="3092423">
              <a:off x="2120" y="1853"/>
              <a:ext cx="331" cy="36"/>
            </a:xfrm>
            <a:custGeom>
              <a:avLst/>
              <a:gdLst>
                <a:gd name="T0" fmla="*/ 0 w 205"/>
                <a:gd name="T1" fmla="*/ 6 h 39"/>
                <a:gd name="T2" fmla="*/ 68 w 205"/>
                <a:gd name="T3" fmla="*/ 6 h 39"/>
                <a:gd name="T4" fmla="*/ 152 w 205"/>
                <a:gd name="T5" fmla="*/ 11 h 39"/>
                <a:gd name="T6" fmla="*/ 220 w 205"/>
                <a:gd name="T7" fmla="*/ 8 h 39"/>
                <a:gd name="T8" fmla="*/ 287 w 205"/>
                <a:gd name="T9" fmla="*/ 24 h 39"/>
                <a:gd name="T10" fmla="*/ 355 w 205"/>
                <a:gd name="T11" fmla="*/ 19 h 39"/>
                <a:gd name="T12" fmla="*/ 420 w 205"/>
                <a:gd name="T13" fmla="*/ 22 h 39"/>
                <a:gd name="T14" fmla="*/ 501 w 205"/>
                <a:gd name="T15" fmla="*/ 26 h 39"/>
                <a:gd name="T16" fmla="*/ 584 w 205"/>
                <a:gd name="T17" fmla="*/ 26 h 39"/>
                <a:gd name="T18" fmla="*/ 584 w 205"/>
                <a:gd name="T19" fmla="*/ 26 h 39"/>
                <a:gd name="T20" fmla="*/ 607 w 205"/>
                <a:gd name="T21" fmla="*/ 26 h 39"/>
                <a:gd name="T22" fmla="*/ 607 w 205"/>
                <a:gd name="T23" fmla="*/ 26 h 39"/>
                <a:gd name="T24" fmla="*/ 673 w 205"/>
                <a:gd name="T25" fmla="*/ 22 h 39"/>
                <a:gd name="T26" fmla="*/ 775 w 205"/>
                <a:gd name="T27" fmla="*/ 28 h 39"/>
                <a:gd name="T28" fmla="*/ 836 w 205"/>
                <a:gd name="T29" fmla="*/ 24 h 39"/>
                <a:gd name="T30" fmla="*/ 891 w 205"/>
                <a:gd name="T31" fmla="*/ 24 h 39"/>
                <a:gd name="T32" fmla="*/ 938 w 205"/>
                <a:gd name="T33" fmla="*/ 19 h 39"/>
                <a:gd name="T34" fmla="*/ 1074 w 205"/>
                <a:gd name="T35" fmla="*/ 26 h 39"/>
                <a:gd name="T36" fmla="*/ 1108 w 205"/>
                <a:gd name="T37" fmla="*/ 22 h 39"/>
                <a:gd name="T38" fmla="*/ 1272 w 205"/>
                <a:gd name="T39" fmla="*/ 19 h 39"/>
                <a:gd name="T40" fmla="*/ 1337 w 205"/>
                <a:gd name="T41" fmla="*/ 18 h 39"/>
                <a:gd name="T42" fmla="*/ 1392 w 205"/>
                <a:gd name="T43" fmla="*/ 16 h 39"/>
                <a:gd name="T44" fmla="*/ 1392 w 205"/>
                <a:gd name="T45" fmla="*/ 15 h 39"/>
                <a:gd name="T46" fmla="*/ 1371 w 205"/>
                <a:gd name="T47" fmla="*/ 13 h 39"/>
                <a:gd name="T48" fmla="*/ 1361 w 205"/>
                <a:gd name="T49" fmla="*/ 11 h 39"/>
                <a:gd name="T50" fmla="*/ 1327 w 205"/>
                <a:gd name="T51" fmla="*/ 11 h 39"/>
                <a:gd name="T52" fmla="*/ 1259 w 205"/>
                <a:gd name="T53" fmla="*/ 13 h 39"/>
                <a:gd name="T54" fmla="*/ 1174 w 205"/>
                <a:gd name="T55" fmla="*/ 0 h 39"/>
                <a:gd name="T56" fmla="*/ 1108 w 205"/>
                <a:gd name="T57" fmla="*/ 5 h 39"/>
                <a:gd name="T58" fmla="*/ 1053 w 205"/>
                <a:gd name="T59" fmla="*/ 5 h 39"/>
                <a:gd name="T60" fmla="*/ 972 w 205"/>
                <a:gd name="T61" fmla="*/ 2 h 39"/>
                <a:gd name="T62" fmla="*/ 959 w 205"/>
                <a:gd name="T63" fmla="*/ 2 h 39"/>
                <a:gd name="T64" fmla="*/ 891 w 205"/>
                <a:gd name="T65" fmla="*/ 5 h 39"/>
                <a:gd name="T66" fmla="*/ 836 w 205"/>
                <a:gd name="T67" fmla="*/ 5 h 39"/>
                <a:gd name="T68" fmla="*/ 707 w 205"/>
                <a:gd name="T69" fmla="*/ 6 h 39"/>
                <a:gd name="T70" fmla="*/ 639 w 205"/>
                <a:gd name="T71" fmla="*/ 6 h 39"/>
                <a:gd name="T72" fmla="*/ 584 w 205"/>
                <a:gd name="T73" fmla="*/ 6 h 39"/>
                <a:gd name="T74" fmla="*/ 573 w 205"/>
                <a:gd name="T75" fmla="*/ 6 h 39"/>
                <a:gd name="T76" fmla="*/ 552 w 205"/>
                <a:gd name="T77" fmla="*/ 6 h 39"/>
                <a:gd name="T78" fmla="*/ 454 w 205"/>
                <a:gd name="T79" fmla="*/ 6 h 39"/>
                <a:gd name="T80" fmla="*/ 355 w 205"/>
                <a:gd name="T81" fmla="*/ 5 h 39"/>
                <a:gd name="T82" fmla="*/ 241 w 205"/>
                <a:gd name="T83" fmla="*/ 2 h 39"/>
                <a:gd name="T84" fmla="*/ 170 w 205"/>
                <a:gd name="T85" fmla="*/ 2 h 39"/>
                <a:gd name="T86" fmla="*/ 102 w 205"/>
                <a:gd name="T87" fmla="*/ 2 h 39"/>
                <a:gd name="T88" fmla="*/ 55 w 205"/>
                <a:gd name="T89" fmla="*/ 5 h 39"/>
                <a:gd name="T90" fmla="*/ 0 w 205"/>
                <a:gd name="T91" fmla="*/ 6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Freeform 36"/>
            <p:cNvSpPr>
              <a:spLocks/>
            </p:cNvSpPr>
            <p:nvPr/>
          </p:nvSpPr>
          <p:spPr bwMode="auto">
            <a:xfrm>
              <a:off x="2062" y="1055"/>
              <a:ext cx="322" cy="166"/>
            </a:xfrm>
            <a:custGeom>
              <a:avLst/>
              <a:gdLst>
                <a:gd name="T0" fmla="*/ 23 w 379"/>
                <a:gd name="T1" fmla="*/ 133 h 166"/>
                <a:gd name="T2" fmla="*/ 198 w 379"/>
                <a:gd name="T3" fmla="*/ 141 h 166"/>
                <a:gd name="T4" fmla="*/ 36 w 379"/>
                <a:gd name="T5" fmla="*/ 133 h 166"/>
                <a:gd name="T6" fmla="*/ 14 w 379"/>
                <a:gd name="T7" fmla="*/ 141 h 166"/>
                <a:gd name="T8" fmla="*/ 3 w 379"/>
                <a:gd name="T9" fmla="*/ 150 h 166"/>
                <a:gd name="T10" fmla="*/ 19 w 379"/>
                <a:gd name="T11" fmla="*/ 166 h 166"/>
                <a:gd name="T12" fmla="*/ 141 w 379"/>
                <a:gd name="T13" fmla="*/ 125 h 166"/>
                <a:gd name="T14" fmla="*/ 63 w 379"/>
                <a:gd name="T15" fmla="*/ 91 h 166"/>
                <a:gd name="T16" fmla="*/ 145 w 379"/>
                <a:gd name="T17" fmla="*/ 50 h 166"/>
                <a:gd name="T18" fmla="*/ 127 w 379"/>
                <a:gd name="T19" fmla="*/ 58 h 166"/>
                <a:gd name="T20" fmla="*/ 115 w 379"/>
                <a:gd name="T21" fmla="*/ 66 h 166"/>
                <a:gd name="T22" fmla="*/ 46 w 379"/>
                <a:gd name="T23" fmla="*/ 100 h 166"/>
                <a:gd name="T24" fmla="*/ 167 w 379"/>
                <a:gd name="T25" fmla="*/ 108 h 166"/>
                <a:gd name="T26" fmla="*/ 76 w 379"/>
                <a:gd name="T27" fmla="*/ 75 h 166"/>
                <a:gd name="T28" fmla="*/ 59 w 379"/>
                <a:gd name="T29" fmla="*/ 66 h 166"/>
                <a:gd name="T30" fmla="*/ 98 w 379"/>
                <a:gd name="T31" fmla="*/ 41 h 166"/>
                <a:gd name="T32" fmla="*/ 110 w 379"/>
                <a:gd name="T33" fmla="*/ 33 h 166"/>
                <a:gd name="T34" fmla="*/ 71 w 379"/>
                <a:gd name="T35" fmla="*/ 41 h 166"/>
                <a:gd name="T36" fmla="*/ 59 w 379"/>
                <a:gd name="T37" fmla="*/ 50 h 166"/>
                <a:gd name="T38" fmla="*/ 46 w 379"/>
                <a:gd name="T39" fmla="*/ 58 h 166"/>
                <a:gd name="T40" fmla="*/ 115 w 379"/>
                <a:gd name="T41" fmla="*/ 41 h 166"/>
                <a:gd name="T42" fmla="*/ 137 w 379"/>
                <a:gd name="T43" fmla="*/ 33 h 166"/>
                <a:gd name="T44" fmla="*/ 150 w 379"/>
                <a:gd name="T45" fmla="*/ 25 h 166"/>
                <a:gd name="T46" fmla="*/ 137 w 379"/>
                <a:gd name="T47" fmla="*/ 16 h 166"/>
                <a:gd name="T48" fmla="*/ 110 w 379"/>
                <a:gd name="T49" fmla="*/ 0 h 166"/>
                <a:gd name="T50" fmla="*/ 80 w 379"/>
                <a:gd name="T51" fmla="*/ 25 h 1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79" h="166">
                  <a:moveTo>
                    <a:pt x="45" y="133"/>
                  </a:moveTo>
                  <a:cubicBezTo>
                    <a:pt x="176" y="147"/>
                    <a:pt x="223" y="147"/>
                    <a:pt x="379" y="141"/>
                  </a:cubicBezTo>
                  <a:cubicBezTo>
                    <a:pt x="274" y="115"/>
                    <a:pt x="182" y="129"/>
                    <a:pt x="70" y="133"/>
                  </a:cubicBezTo>
                  <a:cubicBezTo>
                    <a:pt x="56" y="136"/>
                    <a:pt x="42" y="137"/>
                    <a:pt x="28" y="141"/>
                  </a:cubicBezTo>
                  <a:cubicBezTo>
                    <a:pt x="19" y="143"/>
                    <a:pt x="0" y="142"/>
                    <a:pt x="3" y="150"/>
                  </a:cubicBezTo>
                  <a:cubicBezTo>
                    <a:pt x="7" y="162"/>
                    <a:pt x="26" y="161"/>
                    <a:pt x="37" y="166"/>
                  </a:cubicBezTo>
                  <a:cubicBezTo>
                    <a:pt x="121" y="139"/>
                    <a:pt x="178" y="131"/>
                    <a:pt x="271" y="125"/>
                  </a:cubicBezTo>
                  <a:cubicBezTo>
                    <a:pt x="221" y="116"/>
                    <a:pt x="168" y="108"/>
                    <a:pt x="120" y="91"/>
                  </a:cubicBezTo>
                  <a:cubicBezTo>
                    <a:pt x="164" y="63"/>
                    <a:pt x="227" y="50"/>
                    <a:pt x="279" y="50"/>
                  </a:cubicBezTo>
                  <a:cubicBezTo>
                    <a:pt x="291" y="50"/>
                    <a:pt x="256" y="55"/>
                    <a:pt x="245" y="58"/>
                  </a:cubicBezTo>
                  <a:cubicBezTo>
                    <a:pt x="237" y="60"/>
                    <a:pt x="228" y="64"/>
                    <a:pt x="220" y="66"/>
                  </a:cubicBezTo>
                  <a:cubicBezTo>
                    <a:pt x="176" y="79"/>
                    <a:pt x="130" y="84"/>
                    <a:pt x="87" y="100"/>
                  </a:cubicBezTo>
                  <a:cubicBezTo>
                    <a:pt x="171" y="108"/>
                    <a:pt x="236" y="115"/>
                    <a:pt x="321" y="108"/>
                  </a:cubicBezTo>
                  <a:cubicBezTo>
                    <a:pt x="261" y="100"/>
                    <a:pt x="205" y="83"/>
                    <a:pt x="145" y="75"/>
                  </a:cubicBezTo>
                  <a:cubicBezTo>
                    <a:pt x="134" y="72"/>
                    <a:pt x="106" y="75"/>
                    <a:pt x="112" y="66"/>
                  </a:cubicBezTo>
                  <a:cubicBezTo>
                    <a:pt x="127" y="44"/>
                    <a:pt x="162" y="49"/>
                    <a:pt x="187" y="41"/>
                  </a:cubicBezTo>
                  <a:cubicBezTo>
                    <a:pt x="195" y="38"/>
                    <a:pt x="221" y="33"/>
                    <a:pt x="212" y="33"/>
                  </a:cubicBezTo>
                  <a:cubicBezTo>
                    <a:pt x="187" y="33"/>
                    <a:pt x="162" y="38"/>
                    <a:pt x="137" y="41"/>
                  </a:cubicBezTo>
                  <a:cubicBezTo>
                    <a:pt x="129" y="44"/>
                    <a:pt x="120" y="47"/>
                    <a:pt x="112" y="50"/>
                  </a:cubicBezTo>
                  <a:cubicBezTo>
                    <a:pt x="104" y="53"/>
                    <a:pt x="78" y="58"/>
                    <a:pt x="87" y="58"/>
                  </a:cubicBezTo>
                  <a:cubicBezTo>
                    <a:pt x="132" y="58"/>
                    <a:pt x="175" y="45"/>
                    <a:pt x="220" y="41"/>
                  </a:cubicBezTo>
                  <a:cubicBezTo>
                    <a:pt x="234" y="38"/>
                    <a:pt x="248" y="36"/>
                    <a:pt x="262" y="33"/>
                  </a:cubicBezTo>
                  <a:cubicBezTo>
                    <a:pt x="271" y="31"/>
                    <a:pt x="287" y="34"/>
                    <a:pt x="287" y="25"/>
                  </a:cubicBezTo>
                  <a:cubicBezTo>
                    <a:pt x="287" y="16"/>
                    <a:pt x="270" y="19"/>
                    <a:pt x="262" y="16"/>
                  </a:cubicBezTo>
                  <a:cubicBezTo>
                    <a:pt x="245" y="10"/>
                    <a:pt x="212" y="0"/>
                    <a:pt x="212" y="0"/>
                  </a:cubicBezTo>
                  <a:cubicBezTo>
                    <a:pt x="194" y="6"/>
                    <a:pt x="172" y="25"/>
                    <a:pt x="154" y="25"/>
                  </a:cubicBezTo>
                </a:path>
              </a:pathLst>
            </a:custGeom>
            <a:noFill/>
            <a:ln w="76200" cap="flat" cmpd="sng">
              <a:solidFill>
                <a:srgbClr val="99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2077" name="Freeform 37"/>
            <p:cNvSpPr>
              <a:spLocks/>
            </p:cNvSpPr>
            <p:nvPr/>
          </p:nvSpPr>
          <p:spPr bwMode="auto">
            <a:xfrm rot="-6238376">
              <a:off x="2404" y="2830"/>
              <a:ext cx="331" cy="36"/>
            </a:xfrm>
            <a:custGeom>
              <a:avLst/>
              <a:gdLst>
                <a:gd name="T0" fmla="*/ 0 w 205"/>
                <a:gd name="T1" fmla="*/ 6 h 39"/>
                <a:gd name="T2" fmla="*/ 68 w 205"/>
                <a:gd name="T3" fmla="*/ 6 h 39"/>
                <a:gd name="T4" fmla="*/ 152 w 205"/>
                <a:gd name="T5" fmla="*/ 11 h 39"/>
                <a:gd name="T6" fmla="*/ 220 w 205"/>
                <a:gd name="T7" fmla="*/ 8 h 39"/>
                <a:gd name="T8" fmla="*/ 287 w 205"/>
                <a:gd name="T9" fmla="*/ 24 h 39"/>
                <a:gd name="T10" fmla="*/ 355 w 205"/>
                <a:gd name="T11" fmla="*/ 19 h 39"/>
                <a:gd name="T12" fmla="*/ 420 w 205"/>
                <a:gd name="T13" fmla="*/ 22 h 39"/>
                <a:gd name="T14" fmla="*/ 501 w 205"/>
                <a:gd name="T15" fmla="*/ 26 h 39"/>
                <a:gd name="T16" fmla="*/ 584 w 205"/>
                <a:gd name="T17" fmla="*/ 26 h 39"/>
                <a:gd name="T18" fmla="*/ 584 w 205"/>
                <a:gd name="T19" fmla="*/ 26 h 39"/>
                <a:gd name="T20" fmla="*/ 607 w 205"/>
                <a:gd name="T21" fmla="*/ 26 h 39"/>
                <a:gd name="T22" fmla="*/ 607 w 205"/>
                <a:gd name="T23" fmla="*/ 26 h 39"/>
                <a:gd name="T24" fmla="*/ 673 w 205"/>
                <a:gd name="T25" fmla="*/ 22 h 39"/>
                <a:gd name="T26" fmla="*/ 775 w 205"/>
                <a:gd name="T27" fmla="*/ 28 h 39"/>
                <a:gd name="T28" fmla="*/ 836 w 205"/>
                <a:gd name="T29" fmla="*/ 24 h 39"/>
                <a:gd name="T30" fmla="*/ 891 w 205"/>
                <a:gd name="T31" fmla="*/ 24 h 39"/>
                <a:gd name="T32" fmla="*/ 938 w 205"/>
                <a:gd name="T33" fmla="*/ 19 h 39"/>
                <a:gd name="T34" fmla="*/ 1074 w 205"/>
                <a:gd name="T35" fmla="*/ 26 h 39"/>
                <a:gd name="T36" fmla="*/ 1108 w 205"/>
                <a:gd name="T37" fmla="*/ 22 h 39"/>
                <a:gd name="T38" fmla="*/ 1272 w 205"/>
                <a:gd name="T39" fmla="*/ 19 h 39"/>
                <a:gd name="T40" fmla="*/ 1337 w 205"/>
                <a:gd name="T41" fmla="*/ 18 h 39"/>
                <a:gd name="T42" fmla="*/ 1392 w 205"/>
                <a:gd name="T43" fmla="*/ 16 h 39"/>
                <a:gd name="T44" fmla="*/ 1392 w 205"/>
                <a:gd name="T45" fmla="*/ 15 h 39"/>
                <a:gd name="T46" fmla="*/ 1371 w 205"/>
                <a:gd name="T47" fmla="*/ 13 h 39"/>
                <a:gd name="T48" fmla="*/ 1361 w 205"/>
                <a:gd name="T49" fmla="*/ 11 h 39"/>
                <a:gd name="T50" fmla="*/ 1327 w 205"/>
                <a:gd name="T51" fmla="*/ 11 h 39"/>
                <a:gd name="T52" fmla="*/ 1259 w 205"/>
                <a:gd name="T53" fmla="*/ 13 h 39"/>
                <a:gd name="T54" fmla="*/ 1174 w 205"/>
                <a:gd name="T55" fmla="*/ 0 h 39"/>
                <a:gd name="T56" fmla="*/ 1108 w 205"/>
                <a:gd name="T57" fmla="*/ 5 h 39"/>
                <a:gd name="T58" fmla="*/ 1053 w 205"/>
                <a:gd name="T59" fmla="*/ 5 h 39"/>
                <a:gd name="T60" fmla="*/ 972 w 205"/>
                <a:gd name="T61" fmla="*/ 2 h 39"/>
                <a:gd name="T62" fmla="*/ 959 w 205"/>
                <a:gd name="T63" fmla="*/ 2 h 39"/>
                <a:gd name="T64" fmla="*/ 891 w 205"/>
                <a:gd name="T65" fmla="*/ 5 h 39"/>
                <a:gd name="T66" fmla="*/ 836 w 205"/>
                <a:gd name="T67" fmla="*/ 5 h 39"/>
                <a:gd name="T68" fmla="*/ 707 w 205"/>
                <a:gd name="T69" fmla="*/ 6 h 39"/>
                <a:gd name="T70" fmla="*/ 639 w 205"/>
                <a:gd name="T71" fmla="*/ 6 h 39"/>
                <a:gd name="T72" fmla="*/ 584 w 205"/>
                <a:gd name="T73" fmla="*/ 6 h 39"/>
                <a:gd name="T74" fmla="*/ 573 w 205"/>
                <a:gd name="T75" fmla="*/ 6 h 39"/>
                <a:gd name="T76" fmla="*/ 552 w 205"/>
                <a:gd name="T77" fmla="*/ 6 h 39"/>
                <a:gd name="T78" fmla="*/ 454 w 205"/>
                <a:gd name="T79" fmla="*/ 6 h 39"/>
                <a:gd name="T80" fmla="*/ 355 w 205"/>
                <a:gd name="T81" fmla="*/ 5 h 39"/>
                <a:gd name="T82" fmla="*/ 241 w 205"/>
                <a:gd name="T83" fmla="*/ 2 h 39"/>
                <a:gd name="T84" fmla="*/ 170 w 205"/>
                <a:gd name="T85" fmla="*/ 2 h 39"/>
                <a:gd name="T86" fmla="*/ 102 w 205"/>
                <a:gd name="T87" fmla="*/ 2 h 39"/>
                <a:gd name="T88" fmla="*/ 55 w 205"/>
                <a:gd name="T89" fmla="*/ 5 h 39"/>
                <a:gd name="T90" fmla="*/ 0 w 205"/>
                <a:gd name="T91" fmla="*/ 6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Freeform 38"/>
            <p:cNvSpPr>
              <a:spLocks/>
            </p:cNvSpPr>
            <p:nvPr/>
          </p:nvSpPr>
          <p:spPr bwMode="auto">
            <a:xfrm rot="-6398415">
              <a:off x="1970" y="2480"/>
              <a:ext cx="331" cy="72"/>
            </a:xfrm>
            <a:custGeom>
              <a:avLst/>
              <a:gdLst>
                <a:gd name="T0" fmla="*/ 0 w 205"/>
                <a:gd name="T1" fmla="*/ 81 h 39"/>
                <a:gd name="T2" fmla="*/ 68 w 205"/>
                <a:gd name="T3" fmla="*/ 113 h 39"/>
                <a:gd name="T4" fmla="*/ 152 w 205"/>
                <a:gd name="T5" fmla="*/ 177 h 39"/>
                <a:gd name="T6" fmla="*/ 220 w 205"/>
                <a:gd name="T7" fmla="*/ 140 h 39"/>
                <a:gd name="T8" fmla="*/ 287 w 205"/>
                <a:gd name="T9" fmla="*/ 371 h 39"/>
                <a:gd name="T10" fmla="*/ 355 w 205"/>
                <a:gd name="T11" fmla="*/ 314 h 39"/>
                <a:gd name="T12" fmla="*/ 420 w 205"/>
                <a:gd name="T13" fmla="*/ 347 h 39"/>
                <a:gd name="T14" fmla="*/ 501 w 205"/>
                <a:gd name="T15" fmla="*/ 410 h 39"/>
                <a:gd name="T16" fmla="*/ 584 w 205"/>
                <a:gd name="T17" fmla="*/ 410 h 39"/>
                <a:gd name="T18" fmla="*/ 584 w 205"/>
                <a:gd name="T19" fmla="*/ 410 h 39"/>
                <a:gd name="T20" fmla="*/ 607 w 205"/>
                <a:gd name="T21" fmla="*/ 410 h 39"/>
                <a:gd name="T22" fmla="*/ 607 w 205"/>
                <a:gd name="T23" fmla="*/ 410 h 39"/>
                <a:gd name="T24" fmla="*/ 673 w 205"/>
                <a:gd name="T25" fmla="*/ 347 h 39"/>
                <a:gd name="T26" fmla="*/ 775 w 205"/>
                <a:gd name="T27" fmla="*/ 454 h 39"/>
                <a:gd name="T28" fmla="*/ 836 w 205"/>
                <a:gd name="T29" fmla="*/ 371 h 39"/>
                <a:gd name="T30" fmla="*/ 891 w 205"/>
                <a:gd name="T31" fmla="*/ 371 h 39"/>
                <a:gd name="T32" fmla="*/ 938 w 205"/>
                <a:gd name="T33" fmla="*/ 314 h 39"/>
                <a:gd name="T34" fmla="*/ 1074 w 205"/>
                <a:gd name="T35" fmla="*/ 410 h 39"/>
                <a:gd name="T36" fmla="*/ 1108 w 205"/>
                <a:gd name="T37" fmla="*/ 347 h 39"/>
                <a:gd name="T38" fmla="*/ 1272 w 205"/>
                <a:gd name="T39" fmla="*/ 314 h 39"/>
                <a:gd name="T40" fmla="*/ 1337 w 205"/>
                <a:gd name="T41" fmla="*/ 290 h 39"/>
                <a:gd name="T42" fmla="*/ 1392 w 205"/>
                <a:gd name="T43" fmla="*/ 258 h 39"/>
                <a:gd name="T44" fmla="*/ 1392 w 205"/>
                <a:gd name="T45" fmla="*/ 233 h 39"/>
                <a:gd name="T46" fmla="*/ 1371 w 205"/>
                <a:gd name="T47" fmla="*/ 194 h 39"/>
                <a:gd name="T48" fmla="*/ 1361 w 205"/>
                <a:gd name="T49" fmla="*/ 177 h 39"/>
                <a:gd name="T50" fmla="*/ 1327 w 205"/>
                <a:gd name="T51" fmla="*/ 177 h 39"/>
                <a:gd name="T52" fmla="*/ 1259 w 205"/>
                <a:gd name="T53" fmla="*/ 194 h 39"/>
                <a:gd name="T54" fmla="*/ 1174 w 205"/>
                <a:gd name="T55" fmla="*/ 0 h 39"/>
                <a:gd name="T56" fmla="*/ 1108 w 205"/>
                <a:gd name="T57" fmla="*/ 57 h 39"/>
                <a:gd name="T58" fmla="*/ 1053 w 205"/>
                <a:gd name="T59" fmla="*/ 57 h 39"/>
                <a:gd name="T60" fmla="*/ 972 w 205"/>
                <a:gd name="T61" fmla="*/ 24 h 39"/>
                <a:gd name="T62" fmla="*/ 959 w 205"/>
                <a:gd name="T63" fmla="*/ 24 h 39"/>
                <a:gd name="T64" fmla="*/ 891 w 205"/>
                <a:gd name="T65" fmla="*/ 57 h 39"/>
                <a:gd name="T66" fmla="*/ 836 w 205"/>
                <a:gd name="T67" fmla="*/ 57 h 39"/>
                <a:gd name="T68" fmla="*/ 707 w 205"/>
                <a:gd name="T69" fmla="*/ 113 h 39"/>
                <a:gd name="T70" fmla="*/ 639 w 205"/>
                <a:gd name="T71" fmla="*/ 113 h 39"/>
                <a:gd name="T72" fmla="*/ 584 w 205"/>
                <a:gd name="T73" fmla="*/ 113 h 39"/>
                <a:gd name="T74" fmla="*/ 573 w 205"/>
                <a:gd name="T75" fmla="*/ 113 h 39"/>
                <a:gd name="T76" fmla="*/ 552 w 205"/>
                <a:gd name="T77" fmla="*/ 113 h 39"/>
                <a:gd name="T78" fmla="*/ 454 w 205"/>
                <a:gd name="T79" fmla="*/ 81 h 39"/>
                <a:gd name="T80" fmla="*/ 355 w 205"/>
                <a:gd name="T81" fmla="*/ 57 h 39"/>
                <a:gd name="T82" fmla="*/ 241 w 205"/>
                <a:gd name="T83" fmla="*/ 24 h 39"/>
                <a:gd name="T84" fmla="*/ 170 w 205"/>
                <a:gd name="T85" fmla="*/ 24 h 39"/>
                <a:gd name="T86" fmla="*/ 102 w 205"/>
                <a:gd name="T87" fmla="*/ 24 h 39"/>
                <a:gd name="T88" fmla="*/ 55 w 205"/>
                <a:gd name="T89" fmla="*/ 57 h 39"/>
                <a:gd name="T90" fmla="*/ 0 w 205"/>
                <a:gd name="T91" fmla="*/ 81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9" name="Freeform 39"/>
            <p:cNvSpPr>
              <a:spLocks/>
            </p:cNvSpPr>
            <p:nvPr/>
          </p:nvSpPr>
          <p:spPr bwMode="auto">
            <a:xfrm rot="3010680">
              <a:off x="1685" y="2094"/>
              <a:ext cx="331" cy="72"/>
            </a:xfrm>
            <a:custGeom>
              <a:avLst/>
              <a:gdLst>
                <a:gd name="T0" fmla="*/ 0 w 205"/>
                <a:gd name="T1" fmla="*/ 81 h 39"/>
                <a:gd name="T2" fmla="*/ 68 w 205"/>
                <a:gd name="T3" fmla="*/ 113 h 39"/>
                <a:gd name="T4" fmla="*/ 152 w 205"/>
                <a:gd name="T5" fmla="*/ 177 h 39"/>
                <a:gd name="T6" fmla="*/ 220 w 205"/>
                <a:gd name="T7" fmla="*/ 140 h 39"/>
                <a:gd name="T8" fmla="*/ 287 w 205"/>
                <a:gd name="T9" fmla="*/ 371 h 39"/>
                <a:gd name="T10" fmla="*/ 355 w 205"/>
                <a:gd name="T11" fmla="*/ 314 h 39"/>
                <a:gd name="T12" fmla="*/ 420 w 205"/>
                <a:gd name="T13" fmla="*/ 347 h 39"/>
                <a:gd name="T14" fmla="*/ 501 w 205"/>
                <a:gd name="T15" fmla="*/ 410 h 39"/>
                <a:gd name="T16" fmla="*/ 584 w 205"/>
                <a:gd name="T17" fmla="*/ 410 h 39"/>
                <a:gd name="T18" fmla="*/ 584 w 205"/>
                <a:gd name="T19" fmla="*/ 410 h 39"/>
                <a:gd name="T20" fmla="*/ 607 w 205"/>
                <a:gd name="T21" fmla="*/ 410 h 39"/>
                <a:gd name="T22" fmla="*/ 607 w 205"/>
                <a:gd name="T23" fmla="*/ 410 h 39"/>
                <a:gd name="T24" fmla="*/ 673 w 205"/>
                <a:gd name="T25" fmla="*/ 347 h 39"/>
                <a:gd name="T26" fmla="*/ 775 w 205"/>
                <a:gd name="T27" fmla="*/ 454 h 39"/>
                <a:gd name="T28" fmla="*/ 836 w 205"/>
                <a:gd name="T29" fmla="*/ 371 h 39"/>
                <a:gd name="T30" fmla="*/ 891 w 205"/>
                <a:gd name="T31" fmla="*/ 371 h 39"/>
                <a:gd name="T32" fmla="*/ 938 w 205"/>
                <a:gd name="T33" fmla="*/ 314 h 39"/>
                <a:gd name="T34" fmla="*/ 1074 w 205"/>
                <a:gd name="T35" fmla="*/ 410 h 39"/>
                <a:gd name="T36" fmla="*/ 1108 w 205"/>
                <a:gd name="T37" fmla="*/ 347 h 39"/>
                <a:gd name="T38" fmla="*/ 1272 w 205"/>
                <a:gd name="T39" fmla="*/ 314 h 39"/>
                <a:gd name="T40" fmla="*/ 1337 w 205"/>
                <a:gd name="T41" fmla="*/ 290 h 39"/>
                <a:gd name="T42" fmla="*/ 1392 w 205"/>
                <a:gd name="T43" fmla="*/ 258 h 39"/>
                <a:gd name="T44" fmla="*/ 1392 w 205"/>
                <a:gd name="T45" fmla="*/ 233 h 39"/>
                <a:gd name="T46" fmla="*/ 1371 w 205"/>
                <a:gd name="T47" fmla="*/ 194 h 39"/>
                <a:gd name="T48" fmla="*/ 1361 w 205"/>
                <a:gd name="T49" fmla="*/ 177 h 39"/>
                <a:gd name="T50" fmla="*/ 1327 w 205"/>
                <a:gd name="T51" fmla="*/ 177 h 39"/>
                <a:gd name="T52" fmla="*/ 1259 w 205"/>
                <a:gd name="T53" fmla="*/ 194 h 39"/>
                <a:gd name="T54" fmla="*/ 1174 w 205"/>
                <a:gd name="T55" fmla="*/ 0 h 39"/>
                <a:gd name="T56" fmla="*/ 1108 w 205"/>
                <a:gd name="T57" fmla="*/ 57 h 39"/>
                <a:gd name="T58" fmla="*/ 1053 w 205"/>
                <a:gd name="T59" fmla="*/ 57 h 39"/>
                <a:gd name="T60" fmla="*/ 972 w 205"/>
                <a:gd name="T61" fmla="*/ 24 h 39"/>
                <a:gd name="T62" fmla="*/ 959 w 205"/>
                <a:gd name="T63" fmla="*/ 24 h 39"/>
                <a:gd name="T64" fmla="*/ 891 w 205"/>
                <a:gd name="T65" fmla="*/ 57 h 39"/>
                <a:gd name="T66" fmla="*/ 836 w 205"/>
                <a:gd name="T67" fmla="*/ 57 h 39"/>
                <a:gd name="T68" fmla="*/ 707 w 205"/>
                <a:gd name="T69" fmla="*/ 113 h 39"/>
                <a:gd name="T70" fmla="*/ 639 w 205"/>
                <a:gd name="T71" fmla="*/ 113 h 39"/>
                <a:gd name="T72" fmla="*/ 584 w 205"/>
                <a:gd name="T73" fmla="*/ 113 h 39"/>
                <a:gd name="T74" fmla="*/ 573 w 205"/>
                <a:gd name="T75" fmla="*/ 113 h 39"/>
                <a:gd name="T76" fmla="*/ 552 w 205"/>
                <a:gd name="T77" fmla="*/ 113 h 39"/>
                <a:gd name="T78" fmla="*/ 454 w 205"/>
                <a:gd name="T79" fmla="*/ 81 h 39"/>
                <a:gd name="T80" fmla="*/ 355 w 205"/>
                <a:gd name="T81" fmla="*/ 57 h 39"/>
                <a:gd name="T82" fmla="*/ 241 w 205"/>
                <a:gd name="T83" fmla="*/ 24 h 39"/>
                <a:gd name="T84" fmla="*/ 170 w 205"/>
                <a:gd name="T85" fmla="*/ 24 h 39"/>
                <a:gd name="T86" fmla="*/ 102 w 205"/>
                <a:gd name="T87" fmla="*/ 24 h 39"/>
                <a:gd name="T88" fmla="*/ 55 w 205"/>
                <a:gd name="T89" fmla="*/ 57 h 39"/>
                <a:gd name="T90" fmla="*/ 0 w 205"/>
                <a:gd name="T91" fmla="*/ 81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40"/>
            <p:cNvSpPr>
              <a:spLocks/>
            </p:cNvSpPr>
            <p:nvPr/>
          </p:nvSpPr>
          <p:spPr bwMode="auto">
            <a:xfrm rot="-3543495">
              <a:off x="1958" y="1373"/>
              <a:ext cx="331" cy="72"/>
            </a:xfrm>
            <a:custGeom>
              <a:avLst/>
              <a:gdLst>
                <a:gd name="T0" fmla="*/ 0 w 205"/>
                <a:gd name="T1" fmla="*/ 81 h 39"/>
                <a:gd name="T2" fmla="*/ 68 w 205"/>
                <a:gd name="T3" fmla="*/ 113 h 39"/>
                <a:gd name="T4" fmla="*/ 152 w 205"/>
                <a:gd name="T5" fmla="*/ 177 h 39"/>
                <a:gd name="T6" fmla="*/ 220 w 205"/>
                <a:gd name="T7" fmla="*/ 140 h 39"/>
                <a:gd name="T8" fmla="*/ 287 w 205"/>
                <a:gd name="T9" fmla="*/ 371 h 39"/>
                <a:gd name="T10" fmla="*/ 355 w 205"/>
                <a:gd name="T11" fmla="*/ 314 h 39"/>
                <a:gd name="T12" fmla="*/ 420 w 205"/>
                <a:gd name="T13" fmla="*/ 347 h 39"/>
                <a:gd name="T14" fmla="*/ 501 w 205"/>
                <a:gd name="T15" fmla="*/ 410 h 39"/>
                <a:gd name="T16" fmla="*/ 584 w 205"/>
                <a:gd name="T17" fmla="*/ 410 h 39"/>
                <a:gd name="T18" fmla="*/ 584 w 205"/>
                <a:gd name="T19" fmla="*/ 410 h 39"/>
                <a:gd name="T20" fmla="*/ 607 w 205"/>
                <a:gd name="T21" fmla="*/ 410 h 39"/>
                <a:gd name="T22" fmla="*/ 607 w 205"/>
                <a:gd name="T23" fmla="*/ 410 h 39"/>
                <a:gd name="T24" fmla="*/ 673 w 205"/>
                <a:gd name="T25" fmla="*/ 347 h 39"/>
                <a:gd name="T26" fmla="*/ 775 w 205"/>
                <a:gd name="T27" fmla="*/ 454 h 39"/>
                <a:gd name="T28" fmla="*/ 836 w 205"/>
                <a:gd name="T29" fmla="*/ 371 h 39"/>
                <a:gd name="T30" fmla="*/ 891 w 205"/>
                <a:gd name="T31" fmla="*/ 371 h 39"/>
                <a:gd name="T32" fmla="*/ 938 w 205"/>
                <a:gd name="T33" fmla="*/ 314 h 39"/>
                <a:gd name="T34" fmla="*/ 1074 w 205"/>
                <a:gd name="T35" fmla="*/ 410 h 39"/>
                <a:gd name="T36" fmla="*/ 1108 w 205"/>
                <a:gd name="T37" fmla="*/ 347 h 39"/>
                <a:gd name="T38" fmla="*/ 1272 w 205"/>
                <a:gd name="T39" fmla="*/ 314 h 39"/>
                <a:gd name="T40" fmla="*/ 1337 w 205"/>
                <a:gd name="T41" fmla="*/ 290 h 39"/>
                <a:gd name="T42" fmla="*/ 1392 w 205"/>
                <a:gd name="T43" fmla="*/ 258 h 39"/>
                <a:gd name="T44" fmla="*/ 1392 w 205"/>
                <a:gd name="T45" fmla="*/ 233 h 39"/>
                <a:gd name="T46" fmla="*/ 1371 w 205"/>
                <a:gd name="T47" fmla="*/ 194 h 39"/>
                <a:gd name="T48" fmla="*/ 1361 w 205"/>
                <a:gd name="T49" fmla="*/ 177 h 39"/>
                <a:gd name="T50" fmla="*/ 1327 w 205"/>
                <a:gd name="T51" fmla="*/ 177 h 39"/>
                <a:gd name="T52" fmla="*/ 1259 w 205"/>
                <a:gd name="T53" fmla="*/ 194 h 39"/>
                <a:gd name="T54" fmla="*/ 1174 w 205"/>
                <a:gd name="T55" fmla="*/ 0 h 39"/>
                <a:gd name="T56" fmla="*/ 1108 w 205"/>
                <a:gd name="T57" fmla="*/ 57 h 39"/>
                <a:gd name="T58" fmla="*/ 1053 w 205"/>
                <a:gd name="T59" fmla="*/ 57 h 39"/>
                <a:gd name="T60" fmla="*/ 972 w 205"/>
                <a:gd name="T61" fmla="*/ 24 h 39"/>
                <a:gd name="T62" fmla="*/ 959 w 205"/>
                <a:gd name="T63" fmla="*/ 24 h 39"/>
                <a:gd name="T64" fmla="*/ 891 w 205"/>
                <a:gd name="T65" fmla="*/ 57 h 39"/>
                <a:gd name="T66" fmla="*/ 836 w 205"/>
                <a:gd name="T67" fmla="*/ 57 h 39"/>
                <a:gd name="T68" fmla="*/ 707 w 205"/>
                <a:gd name="T69" fmla="*/ 113 h 39"/>
                <a:gd name="T70" fmla="*/ 639 w 205"/>
                <a:gd name="T71" fmla="*/ 113 h 39"/>
                <a:gd name="T72" fmla="*/ 584 w 205"/>
                <a:gd name="T73" fmla="*/ 113 h 39"/>
                <a:gd name="T74" fmla="*/ 573 w 205"/>
                <a:gd name="T75" fmla="*/ 113 h 39"/>
                <a:gd name="T76" fmla="*/ 552 w 205"/>
                <a:gd name="T77" fmla="*/ 113 h 39"/>
                <a:gd name="T78" fmla="*/ 454 w 205"/>
                <a:gd name="T79" fmla="*/ 81 h 39"/>
                <a:gd name="T80" fmla="*/ 355 w 205"/>
                <a:gd name="T81" fmla="*/ 57 h 39"/>
                <a:gd name="T82" fmla="*/ 241 w 205"/>
                <a:gd name="T83" fmla="*/ 24 h 39"/>
                <a:gd name="T84" fmla="*/ 170 w 205"/>
                <a:gd name="T85" fmla="*/ 24 h 39"/>
                <a:gd name="T86" fmla="*/ 102 w 205"/>
                <a:gd name="T87" fmla="*/ 24 h 39"/>
                <a:gd name="T88" fmla="*/ 55 w 205"/>
                <a:gd name="T89" fmla="*/ 57 h 39"/>
                <a:gd name="T90" fmla="*/ 0 w 205"/>
                <a:gd name="T91" fmla="*/ 81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1" name="Freeform 41"/>
            <p:cNvSpPr>
              <a:spLocks/>
            </p:cNvSpPr>
            <p:nvPr/>
          </p:nvSpPr>
          <p:spPr bwMode="auto">
            <a:xfrm>
              <a:off x="1970" y="1568"/>
              <a:ext cx="261" cy="182"/>
            </a:xfrm>
            <a:custGeom>
              <a:avLst/>
              <a:gdLst>
                <a:gd name="T0" fmla="*/ 0 w 199"/>
                <a:gd name="T1" fmla="*/ 1892 h 56"/>
                <a:gd name="T2" fmla="*/ 29 w 199"/>
                <a:gd name="T3" fmla="*/ 2135 h 56"/>
                <a:gd name="T4" fmla="*/ 50 w 199"/>
                <a:gd name="T5" fmla="*/ 2473 h 56"/>
                <a:gd name="T6" fmla="*/ 71 w 199"/>
                <a:gd name="T7" fmla="*/ 2473 h 56"/>
                <a:gd name="T8" fmla="*/ 94 w 199"/>
                <a:gd name="T9" fmla="*/ 2473 h 56"/>
                <a:gd name="T10" fmla="*/ 115 w 199"/>
                <a:gd name="T11" fmla="*/ 2685 h 56"/>
                <a:gd name="T12" fmla="*/ 139 w 199"/>
                <a:gd name="T13" fmla="*/ 2685 h 56"/>
                <a:gd name="T14" fmla="*/ 160 w 199"/>
                <a:gd name="T15" fmla="*/ 2685 h 56"/>
                <a:gd name="T16" fmla="*/ 197 w 199"/>
                <a:gd name="T17" fmla="*/ 2685 h 56"/>
                <a:gd name="T18" fmla="*/ 226 w 199"/>
                <a:gd name="T19" fmla="*/ 2473 h 56"/>
                <a:gd name="T20" fmla="*/ 247 w 199"/>
                <a:gd name="T21" fmla="*/ 1680 h 56"/>
                <a:gd name="T22" fmla="*/ 298 w 199"/>
                <a:gd name="T23" fmla="*/ 2473 h 56"/>
                <a:gd name="T24" fmla="*/ 320 w 199"/>
                <a:gd name="T25" fmla="*/ 1892 h 56"/>
                <a:gd name="T26" fmla="*/ 333 w 199"/>
                <a:gd name="T27" fmla="*/ 1680 h 56"/>
                <a:gd name="T28" fmla="*/ 342 w 199"/>
                <a:gd name="T29" fmla="*/ 1680 h 56"/>
                <a:gd name="T30" fmla="*/ 342 w 199"/>
                <a:gd name="T31" fmla="*/ 1680 h 56"/>
                <a:gd name="T32" fmla="*/ 370 w 199"/>
                <a:gd name="T33" fmla="*/ 1342 h 56"/>
                <a:gd name="T34" fmla="*/ 399 w 199"/>
                <a:gd name="T35" fmla="*/ 1131 h 56"/>
                <a:gd name="T36" fmla="*/ 437 w 199"/>
                <a:gd name="T37" fmla="*/ 549 h 56"/>
                <a:gd name="T38" fmla="*/ 473 w 199"/>
                <a:gd name="T39" fmla="*/ 244 h 56"/>
                <a:gd name="T40" fmla="*/ 509 w 199"/>
                <a:gd name="T41" fmla="*/ 0 h 56"/>
                <a:gd name="T42" fmla="*/ 523 w 199"/>
                <a:gd name="T43" fmla="*/ 244 h 56"/>
                <a:gd name="T44" fmla="*/ 539 w 199"/>
                <a:gd name="T45" fmla="*/ 244 h 56"/>
                <a:gd name="T46" fmla="*/ 552 w 199"/>
                <a:gd name="T47" fmla="*/ 244 h 56"/>
                <a:gd name="T48" fmla="*/ 581 w 199"/>
                <a:gd name="T49" fmla="*/ 244 h 56"/>
                <a:gd name="T50" fmla="*/ 559 w 199"/>
                <a:gd name="T51" fmla="*/ 2135 h 56"/>
                <a:gd name="T52" fmla="*/ 589 w 199"/>
                <a:gd name="T53" fmla="*/ 2135 h 56"/>
                <a:gd name="T54" fmla="*/ 534 w 199"/>
                <a:gd name="T55" fmla="*/ 2685 h 56"/>
                <a:gd name="T56" fmla="*/ 523 w 199"/>
                <a:gd name="T57" fmla="*/ 3023 h 56"/>
                <a:gd name="T58" fmla="*/ 493 w 199"/>
                <a:gd name="T59" fmla="*/ 3023 h 56"/>
                <a:gd name="T60" fmla="*/ 479 w 199"/>
                <a:gd name="T61" fmla="*/ 3812 h 56"/>
                <a:gd name="T62" fmla="*/ 425 w 199"/>
                <a:gd name="T63" fmla="*/ 3023 h 56"/>
                <a:gd name="T64" fmla="*/ 399 w 199"/>
                <a:gd name="T65" fmla="*/ 3812 h 56"/>
                <a:gd name="T66" fmla="*/ 392 w 199"/>
                <a:gd name="T67" fmla="*/ 3812 h 56"/>
                <a:gd name="T68" fmla="*/ 386 w 199"/>
                <a:gd name="T69" fmla="*/ 3812 h 56"/>
                <a:gd name="T70" fmla="*/ 370 w 199"/>
                <a:gd name="T71" fmla="*/ 3812 h 56"/>
                <a:gd name="T72" fmla="*/ 354 w 199"/>
                <a:gd name="T73" fmla="*/ 4121 h 56"/>
                <a:gd name="T74" fmla="*/ 342 w 199"/>
                <a:gd name="T75" fmla="*/ 4121 h 56"/>
                <a:gd name="T76" fmla="*/ 329 w 199"/>
                <a:gd name="T77" fmla="*/ 4362 h 56"/>
                <a:gd name="T78" fmla="*/ 304 w 199"/>
                <a:gd name="T79" fmla="*/ 4911 h 56"/>
                <a:gd name="T80" fmla="*/ 275 w 199"/>
                <a:gd name="T81" fmla="*/ 5798 h 56"/>
                <a:gd name="T82" fmla="*/ 247 w 199"/>
                <a:gd name="T83" fmla="*/ 6042 h 56"/>
                <a:gd name="T84" fmla="*/ 210 w 199"/>
                <a:gd name="T85" fmla="*/ 6253 h 56"/>
                <a:gd name="T86" fmla="*/ 173 w 199"/>
                <a:gd name="T87" fmla="*/ 6253 h 56"/>
                <a:gd name="T88" fmla="*/ 151 w 199"/>
                <a:gd name="T89" fmla="*/ 6253 h 56"/>
                <a:gd name="T90" fmla="*/ 131 w 199"/>
                <a:gd name="T91" fmla="*/ 6042 h 56"/>
                <a:gd name="T92" fmla="*/ 123 w 199"/>
                <a:gd name="T93" fmla="*/ 5798 h 56"/>
                <a:gd name="T94" fmla="*/ 94 w 199"/>
                <a:gd name="T95" fmla="*/ 6042 h 56"/>
                <a:gd name="T96" fmla="*/ 71 w 199"/>
                <a:gd name="T97" fmla="*/ 3812 h 56"/>
                <a:gd name="T98" fmla="*/ 41 w 199"/>
                <a:gd name="T99" fmla="*/ 3812 h 56"/>
                <a:gd name="T100" fmla="*/ 16 w 199"/>
                <a:gd name="T101" fmla="*/ 2685 h 56"/>
                <a:gd name="T102" fmla="*/ 7 w 199"/>
                <a:gd name="T103" fmla="*/ 2473 h 56"/>
                <a:gd name="T104" fmla="*/ 0 w 199"/>
                <a:gd name="T105" fmla="*/ 1892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2" name="Freeform 42"/>
            <p:cNvSpPr>
              <a:spLocks/>
            </p:cNvSpPr>
            <p:nvPr/>
          </p:nvSpPr>
          <p:spPr bwMode="auto">
            <a:xfrm>
              <a:off x="2051" y="1605"/>
              <a:ext cx="539" cy="1411"/>
            </a:xfrm>
            <a:custGeom>
              <a:avLst/>
              <a:gdLst>
                <a:gd name="T0" fmla="*/ 0 w 634"/>
                <a:gd name="T1" fmla="*/ 0 h 1411"/>
                <a:gd name="T2" fmla="*/ 65 w 634"/>
                <a:gd name="T3" fmla="*/ 84 h 1411"/>
                <a:gd name="T4" fmla="*/ 122 w 634"/>
                <a:gd name="T5" fmla="*/ 192 h 1411"/>
                <a:gd name="T6" fmla="*/ 148 w 634"/>
                <a:gd name="T7" fmla="*/ 267 h 1411"/>
                <a:gd name="T8" fmla="*/ 183 w 634"/>
                <a:gd name="T9" fmla="*/ 401 h 1411"/>
                <a:gd name="T10" fmla="*/ 214 w 634"/>
                <a:gd name="T11" fmla="*/ 610 h 1411"/>
                <a:gd name="T12" fmla="*/ 227 w 634"/>
                <a:gd name="T13" fmla="*/ 768 h 1411"/>
                <a:gd name="T14" fmla="*/ 248 w 634"/>
                <a:gd name="T15" fmla="*/ 994 h 1411"/>
                <a:gd name="T16" fmla="*/ 270 w 634"/>
                <a:gd name="T17" fmla="*/ 1044 h 1411"/>
                <a:gd name="T18" fmla="*/ 309 w 634"/>
                <a:gd name="T19" fmla="*/ 1144 h 1411"/>
                <a:gd name="T20" fmla="*/ 318 w 634"/>
                <a:gd name="T21" fmla="*/ 1169 h 1411"/>
                <a:gd name="T22" fmla="*/ 326 w 634"/>
                <a:gd name="T23" fmla="*/ 1411 h 14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4" h="1411">
                  <a:moveTo>
                    <a:pt x="0" y="0"/>
                  </a:moveTo>
                  <a:cubicBezTo>
                    <a:pt x="88" y="19"/>
                    <a:pt x="42" y="31"/>
                    <a:pt x="125" y="84"/>
                  </a:cubicBezTo>
                  <a:cubicBezTo>
                    <a:pt x="169" y="112"/>
                    <a:pt x="202" y="151"/>
                    <a:pt x="233" y="192"/>
                  </a:cubicBezTo>
                  <a:cubicBezTo>
                    <a:pt x="244" y="223"/>
                    <a:pt x="266" y="240"/>
                    <a:pt x="284" y="267"/>
                  </a:cubicBezTo>
                  <a:cubicBezTo>
                    <a:pt x="298" y="311"/>
                    <a:pt x="325" y="361"/>
                    <a:pt x="350" y="401"/>
                  </a:cubicBezTo>
                  <a:cubicBezTo>
                    <a:pt x="369" y="471"/>
                    <a:pt x="394" y="539"/>
                    <a:pt x="409" y="610"/>
                  </a:cubicBezTo>
                  <a:cubicBezTo>
                    <a:pt x="415" y="664"/>
                    <a:pt x="420" y="716"/>
                    <a:pt x="434" y="768"/>
                  </a:cubicBezTo>
                  <a:cubicBezTo>
                    <a:pt x="442" y="841"/>
                    <a:pt x="447" y="925"/>
                    <a:pt x="476" y="994"/>
                  </a:cubicBezTo>
                  <a:cubicBezTo>
                    <a:pt x="487" y="1021"/>
                    <a:pt x="498" y="1021"/>
                    <a:pt x="517" y="1044"/>
                  </a:cubicBezTo>
                  <a:cubicBezTo>
                    <a:pt x="544" y="1076"/>
                    <a:pt x="568" y="1109"/>
                    <a:pt x="592" y="1144"/>
                  </a:cubicBezTo>
                  <a:cubicBezTo>
                    <a:pt x="598" y="1152"/>
                    <a:pt x="609" y="1169"/>
                    <a:pt x="609" y="1169"/>
                  </a:cubicBezTo>
                  <a:cubicBezTo>
                    <a:pt x="634" y="1247"/>
                    <a:pt x="626" y="1329"/>
                    <a:pt x="626" y="1411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2083" name="Freeform 43"/>
            <p:cNvSpPr>
              <a:spLocks/>
            </p:cNvSpPr>
            <p:nvPr/>
          </p:nvSpPr>
          <p:spPr bwMode="auto">
            <a:xfrm rot="-3600759">
              <a:off x="1996" y="2864"/>
              <a:ext cx="307" cy="155"/>
            </a:xfrm>
            <a:custGeom>
              <a:avLst/>
              <a:gdLst>
                <a:gd name="T0" fmla="*/ 0 w 199"/>
                <a:gd name="T1" fmla="*/ 996 h 56"/>
                <a:gd name="T2" fmla="*/ 54 w 199"/>
                <a:gd name="T3" fmla="*/ 1127 h 56"/>
                <a:gd name="T4" fmla="*/ 96 w 199"/>
                <a:gd name="T5" fmla="*/ 1295 h 56"/>
                <a:gd name="T6" fmla="*/ 136 w 199"/>
                <a:gd name="T7" fmla="*/ 1295 h 56"/>
                <a:gd name="T8" fmla="*/ 180 w 199"/>
                <a:gd name="T9" fmla="*/ 1295 h 56"/>
                <a:gd name="T10" fmla="*/ 221 w 199"/>
                <a:gd name="T11" fmla="*/ 1403 h 56"/>
                <a:gd name="T12" fmla="*/ 268 w 199"/>
                <a:gd name="T13" fmla="*/ 1403 h 56"/>
                <a:gd name="T14" fmla="*/ 304 w 199"/>
                <a:gd name="T15" fmla="*/ 1403 h 56"/>
                <a:gd name="T16" fmla="*/ 373 w 199"/>
                <a:gd name="T17" fmla="*/ 1403 h 56"/>
                <a:gd name="T18" fmla="*/ 429 w 199"/>
                <a:gd name="T19" fmla="*/ 1295 h 56"/>
                <a:gd name="T20" fmla="*/ 469 w 199"/>
                <a:gd name="T21" fmla="*/ 888 h 56"/>
                <a:gd name="T22" fmla="*/ 574 w 199"/>
                <a:gd name="T23" fmla="*/ 1295 h 56"/>
                <a:gd name="T24" fmla="*/ 614 w 199"/>
                <a:gd name="T25" fmla="*/ 996 h 56"/>
                <a:gd name="T26" fmla="*/ 637 w 199"/>
                <a:gd name="T27" fmla="*/ 888 h 56"/>
                <a:gd name="T28" fmla="*/ 657 w 199"/>
                <a:gd name="T29" fmla="*/ 888 h 56"/>
                <a:gd name="T30" fmla="*/ 657 w 199"/>
                <a:gd name="T31" fmla="*/ 888 h 56"/>
                <a:gd name="T32" fmla="*/ 710 w 199"/>
                <a:gd name="T33" fmla="*/ 698 h 56"/>
                <a:gd name="T34" fmla="*/ 764 w 199"/>
                <a:gd name="T35" fmla="*/ 598 h 56"/>
                <a:gd name="T36" fmla="*/ 838 w 199"/>
                <a:gd name="T37" fmla="*/ 299 h 56"/>
                <a:gd name="T38" fmla="*/ 907 w 199"/>
                <a:gd name="T39" fmla="*/ 130 h 56"/>
                <a:gd name="T40" fmla="*/ 973 w 199"/>
                <a:gd name="T41" fmla="*/ 0 h 56"/>
                <a:gd name="T42" fmla="*/ 1001 w 199"/>
                <a:gd name="T43" fmla="*/ 130 h 56"/>
                <a:gd name="T44" fmla="*/ 1034 w 199"/>
                <a:gd name="T45" fmla="*/ 130 h 56"/>
                <a:gd name="T46" fmla="*/ 1057 w 199"/>
                <a:gd name="T47" fmla="*/ 130 h 56"/>
                <a:gd name="T48" fmla="*/ 1117 w 199"/>
                <a:gd name="T49" fmla="*/ 130 h 56"/>
                <a:gd name="T50" fmla="*/ 1071 w 199"/>
                <a:gd name="T51" fmla="*/ 1127 h 56"/>
                <a:gd name="T52" fmla="*/ 1128 w 199"/>
                <a:gd name="T53" fmla="*/ 1127 h 56"/>
                <a:gd name="T54" fmla="*/ 1021 w 199"/>
                <a:gd name="T55" fmla="*/ 1403 h 56"/>
                <a:gd name="T56" fmla="*/ 1001 w 199"/>
                <a:gd name="T57" fmla="*/ 1594 h 56"/>
                <a:gd name="T58" fmla="*/ 947 w 199"/>
                <a:gd name="T59" fmla="*/ 1594 h 56"/>
                <a:gd name="T60" fmla="*/ 918 w 199"/>
                <a:gd name="T61" fmla="*/ 1993 h 56"/>
                <a:gd name="T62" fmla="*/ 811 w 199"/>
                <a:gd name="T63" fmla="*/ 1594 h 56"/>
                <a:gd name="T64" fmla="*/ 764 w 199"/>
                <a:gd name="T65" fmla="*/ 1993 h 56"/>
                <a:gd name="T66" fmla="*/ 751 w 199"/>
                <a:gd name="T67" fmla="*/ 1993 h 56"/>
                <a:gd name="T68" fmla="*/ 737 w 199"/>
                <a:gd name="T69" fmla="*/ 1993 h 56"/>
                <a:gd name="T70" fmla="*/ 710 w 199"/>
                <a:gd name="T71" fmla="*/ 1993 h 56"/>
                <a:gd name="T72" fmla="*/ 679 w 199"/>
                <a:gd name="T73" fmla="*/ 2162 h 56"/>
                <a:gd name="T74" fmla="*/ 657 w 199"/>
                <a:gd name="T75" fmla="*/ 2162 h 56"/>
                <a:gd name="T76" fmla="*/ 628 w 199"/>
                <a:gd name="T77" fmla="*/ 2292 h 56"/>
                <a:gd name="T78" fmla="*/ 583 w 199"/>
                <a:gd name="T79" fmla="*/ 2591 h 56"/>
                <a:gd name="T80" fmla="*/ 526 w 199"/>
                <a:gd name="T81" fmla="*/ 3056 h 56"/>
                <a:gd name="T82" fmla="*/ 469 w 199"/>
                <a:gd name="T83" fmla="*/ 3155 h 56"/>
                <a:gd name="T84" fmla="*/ 404 w 199"/>
                <a:gd name="T85" fmla="*/ 3285 h 56"/>
                <a:gd name="T86" fmla="*/ 333 w 199"/>
                <a:gd name="T87" fmla="*/ 3285 h 56"/>
                <a:gd name="T88" fmla="*/ 290 w 199"/>
                <a:gd name="T89" fmla="*/ 3285 h 56"/>
                <a:gd name="T90" fmla="*/ 250 w 199"/>
                <a:gd name="T91" fmla="*/ 3155 h 56"/>
                <a:gd name="T92" fmla="*/ 238 w 199"/>
                <a:gd name="T93" fmla="*/ 3056 h 56"/>
                <a:gd name="T94" fmla="*/ 180 w 199"/>
                <a:gd name="T95" fmla="*/ 3155 h 56"/>
                <a:gd name="T96" fmla="*/ 136 w 199"/>
                <a:gd name="T97" fmla="*/ 1993 h 56"/>
                <a:gd name="T98" fmla="*/ 80 w 199"/>
                <a:gd name="T99" fmla="*/ 1993 h 56"/>
                <a:gd name="T100" fmla="*/ 29 w 199"/>
                <a:gd name="T101" fmla="*/ 1403 h 56"/>
                <a:gd name="T102" fmla="*/ 12 w 199"/>
                <a:gd name="T103" fmla="*/ 1295 h 56"/>
                <a:gd name="T104" fmla="*/ 0 w 199"/>
                <a:gd name="T105" fmla="*/ 996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4" name="Freeform 44"/>
            <p:cNvSpPr>
              <a:spLocks/>
            </p:cNvSpPr>
            <p:nvPr/>
          </p:nvSpPr>
          <p:spPr bwMode="auto">
            <a:xfrm>
              <a:off x="2048" y="2775"/>
              <a:ext cx="113" cy="337"/>
            </a:xfrm>
            <a:custGeom>
              <a:avLst/>
              <a:gdLst>
                <a:gd name="T0" fmla="*/ 0 w 133"/>
                <a:gd name="T1" fmla="*/ 337 h 337"/>
                <a:gd name="T2" fmla="*/ 26 w 133"/>
                <a:gd name="T3" fmla="*/ 230 h 337"/>
                <a:gd name="T4" fmla="*/ 60 w 133"/>
                <a:gd name="T5" fmla="*/ 41 h 337"/>
                <a:gd name="T6" fmla="*/ 39 w 133"/>
                <a:gd name="T7" fmla="*/ 271 h 337"/>
                <a:gd name="T8" fmla="*/ 55 w 133"/>
                <a:gd name="T9" fmla="*/ 189 h 337"/>
                <a:gd name="T10" fmla="*/ 65 w 133"/>
                <a:gd name="T11" fmla="*/ 140 h 337"/>
                <a:gd name="T12" fmla="*/ 68 w 133"/>
                <a:gd name="T13" fmla="*/ 115 h 337"/>
                <a:gd name="T14" fmla="*/ 65 w 133"/>
                <a:gd name="T15" fmla="*/ 8 h 337"/>
                <a:gd name="T16" fmla="*/ 51 w 133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3" h="337">
                  <a:moveTo>
                    <a:pt x="0" y="337"/>
                  </a:moveTo>
                  <a:cubicBezTo>
                    <a:pt x="18" y="301"/>
                    <a:pt x="27" y="264"/>
                    <a:pt x="49" y="230"/>
                  </a:cubicBezTo>
                  <a:cubicBezTo>
                    <a:pt x="59" y="66"/>
                    <a:pt x="36" y="120"/>
                    <a:pt x="115" y="41"/>
                  </a:cubicBezTo>
                  <a:cubicBezTo>
                    <a:pt x="109" y="116"/>
                    <a:pt x="117" y="206"/>
                    <a:pt x="74" y="271"/>
                  </a:cubicBezTo>
                  <a:cubicBezTo>
                    <a:pt x="82" y="238"/>
                    <a:pt x="88" y="217"/>
                    <a:pt x="107" y="189"/>
                  </a:cubicBezTo>
                  <a:cubicBezTo>
                    <a:pt x="112" y="173"/>
                    <a:pt x="118" y="156"/>
                    <a:pt x="123" y="140"/>
                  </a:cubicBezTo>
                  <a:cubicBezTo>
                    <a:pt x="126" y="132"/>
                    <a:pt x="131" y="115"/>
                    <a:pt x="131" y="115"/>
                  </a:cubicBezTo>
                  <a:cubicBezTo>
                    <a:pt x="128" y="79"/>
                    <a:pt x="133" y="42"/>
                    <a:pt x="123" y="8"/>
                  </a:cubicBezTo>
                  <a:cubicBezTo>
                    <a:pt x="121" y="0"/>
                    <a:pt x="98" y="0"/>
                    <a:pt x="98" y="0"/>
                  </a:cubicBezTo>
                </a:path>
              </a:pathLst>
            </a:custGeom>
            <a:noFill/>
            <a:ln w="98425" cap="flat" cmpd="sng">
              <a:solidFill>
                <a:srgbClr val="99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2085" name="Freeform 45"/>
            <p:cNvSpPr>
              <a:spLocks/>
            </p:cNvSpPr>
            <p:nvPr/>
          </p:nvSpPr>
          <p:spPr bwMode="auto">
            <a:xfrm>
              <a:off x="2001" y="1656"/>
              <a:ext cx="97" cy="181"/>
            </a:xfrm>
            <a:custGeom>
              <a:avLst/>
              <a:gdLst>
                <a:gd name="T0" fmla="*/ 30 w 114"/>
                <a:gd name="T1" fmla="*/ 181 h 181"/>
                <a:gd name="T2" fmla="*/ 42 w 114"/>
                <a:gd name="T3" fmla="*/ 99 h 181"/>
                <a:gd name="T4" fmla="*/ 51 w 114"/>
                <a:gd name="T5" fmla="*/ 115 h 181"/>
                <a:gd name="T6" fmla="*/ 55 w 114"/>
                <a:gd name="T7" fmla="*/ 140 h 181"/>
                <a:gd name="T8" fmla="*/ 60 w 114"/>
                <a:gd name="T9" fmla="*/ 115 h 181"/>
                <a:gd name="T10" fmla="*/ 25 w 114"/>
                <a:gd name="T11" fmla="*/ 0 h 181"/>
                <a:gd name="T12" fmla="*/ 12 w 114"/>
                <a:gd name="T13" fmla="*/ 90 h 181"/>
                <a:gd name="T14" fmla="*/ 33 w 114"/>
                <a:gd name="T15" fmla="*/ 82 h 181"/>
                <a:gd name="T16" fmla="*/ 30 w 114"/>
                <a:gd name="T17" fmla="*/ 33 h 1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" h="181">
                  <a:moveTo>
                    <a:pt x="56" y="181"/>
                  </a:moveTo>
                  <a:cubicBezTo>
                    <a:pt x="65" y="32"/>
                    <a:pt x="51" y="7"/>
                    <a:pt x="80" y="99"/>
                  </a:cubicBezTo>
                  <a:cubicBezTo>
                    <a:pt x="82" y="106"/>
                    <a:pt x="91" y="110"/>
                    <a:pt x="97" y="115"/>
                  </a:cubicBezTo>
                  <a:cubicBezTo>
                    <a:pt x="100" y="123"/>
                    <a:pt x="96" y="140"/>
                    <a:pt x="105" y="140"/>
                  </a:cubicBezTo>
                  <a:cubicBezTo>
                    <a:pt x="114" y="140"/>
                    <a:pt x="113" y="124"/>
                    <a:pt x="113" y="115"/>
                  </a:cubicBezTo>
                  <a:cubicBezTo>
                    <a:pt x="113" y="58"/>
                    <a:pt x="101" y="17"/>
                    <a:pt x="47" y="0"/>
                  </a:cubicBezTo>
                  <a:cubicBezTo>
                    <a:pt x="0" y="16"/>
                    <a:pt x="17" y="44"/>
                    <a:pt x="23" y="90"/>
                  </a:cubicBezTo>
                  <a:cubicBezTo>
                    <a:pt x="37" y="87"/>
                    <a:pt x="52" y="89"/>
                    <a:pt x="64" y="82"/>
                  </a:cubicBezTo>
                  <a:cubicBezTo>
                    <a:pt x="88" y="68"/>
                    <a:pt x="83" y="33"/>
                    <a:pt x="56" y="33"/>
                  </a:cubicBezTo>
                </a:path>
              </a:pathLst>
            </a:custGeom>
            <a:noFill/>
            <a:ln w="76200" cap="flat" cmpd="sng">
              <a:solidFill>
                <a:srgbClr val="99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2086" name="Freeform 46"/>
            <p:cNvSpPr>
              <a:spLocks/>
            </p:cNvSpPr>
            <p:nvPr/>
          </p:nvSpPr>
          <p:spPr bwMode="auto">
            <a:xfrm>
              <a:off x="1704" y="2304"/>
              <a:ext cx="135" cy="163"/>
            </a:xfrm>
            <a:custGeom>
              <a:avLst/>
              <a:gdLst>
                <a:gd name="T0" fmla="*/ 0 w 199"/>
                <a:gd name="T1" fmla="*/ 1211 h 56"/>
                <a:gd name="T2" fmla="*/ 2 w 199"/>
                <a:gd name="T3" fmla="*/ 1356 h 56"/>
                <a:gd name="T4" fmla="*/ 3 w 199"/>
                <a:gd name="T5" fmla="*/ 1575 h 56"/>
                <a:gd name="T6" fmla="*/ 5 w 199"/>
                <a:gd name="T7" fmla="*/ 1575 h 56"/>
                <a:gd name="T8" fmla="*/ 7 w 199"/>
                <a:gd name="T9" fmla="*/ 1575 h 56"/>
                <a:gd name="T10" fmla="*/ 8 w 199"/>
                <a:gd name="T11" fmla="*/ 1729 h 56"/>
                <a:gd name="T12" fmla="*/ 10 w 199"/>
                <a:gd name="T13" fmla="*/ 1729 h 56"/>
                <a:gd name="T14" fmla="*/ 12 w 199"/>
                <a:gd name="T15" fmla="*/ 1729 h 56"/>
                <a:gd name="T16" fmla="*/ 14 w 199"/>
                <a:gd name="T17" fmla="*/ 1729 h 56"/>
                <a:gd name="T18" fmla="*/ 16 w 199"/>
                <a:gd name="T19" fmla="*/ 1575 h 56"/>
                <a:gd name="T20" fmla="*/ 18 w 199"/>
                <a:gd name="T21" fmla="*/ 1086 h 56"/>
                <a:gd name="T22" fmla="*/ 22 w 199"/>
                <a:gd name="T23" fmla="*/ 1575 h 56"/>
                <a:gd name="T24" fmla="*/ 23 w 199"/>
                <a:gd name="T25" fmla="*/ 1211 h 56"/>
                <a:gd name="T26" fmla="*/ 24 w 199"/>
                <a:gd name="T27" fmla="*/ 1086 h 56"/>
                <a:gd name="T28" fmla="*/ 25 w 199"/>
                <a:gd name="T29" fmla="*/ 1086 h 56"/>
                <a:gd name="T30" fmla="*/ 25 w 199"/>
                <a:gd name="T31" fmla="*/ 1086 h 56"/>
                <a:gd name="T32" fmla="*/ 26 w 199"/>
                <a:gd name="T33" fmla="*/ 864 h 56"/>
                <a:gd name="T34" fmla="*/ 28 w 199"/>
                <a:gd name="T35" fmla="*/ 713 h 56"/>
                <a:gd name="T36" fmla="*/ 31 w 199"/>
                <a:gd name="T37" fmla="*/ 373 h 56"/>
                <a:gd name="T38" fmla="*/ 34 w 199"/>
                <a:gd name="T39" fmla="*/ 143 h 56"/>
                <a:gd name="T40" fmla="*/ 37 w 199"/>
                <a:gd name="T41" fmla="*/ 0 h 56"/>
                <a:gd name="T42" fmla="*/ 37 w 199"/>
                <a:gd name="T43" fmla="*/ 143 h 56"/>
                <a:gd name="T44" fmla="*/ 38 w 199"/>
                <a:gd name="T45" fmla="*/ 143 h 56"/>
                <a:gd name="T46" fmla="*/ 39 w 199"/>
                <a:gd name="T47" fmla="*/ 143 h 56"/>
                <a:gd name="T48" fmla="*/ 42 w 199"/>
                <a:gd name="T49" fmla="*/ 143 h 56"/>
                <a:gd name="T50" fmla="*/ 40 w 199"/>
                <a:gd name="T51" fmla="*/ 1356 h 56"/>
                <a:gd name="T52" fmla="*/ 42 w 199"/>
                <a:gd name="T53" fmla="*/ 1356 h 56"/>
                <a:gd name="T54" fmla="*/ 38 w 199"/>
                <a:gd name="T55" fmla="*/ 1729 h 56"/>
                <a:gd name="T56" fmla="*/ 37 w 199"/>
                <a:gd name="T57" fmla="*/ 1947 h 56"/>
                <a:gd name="T58" fmla="*/ 35 w 199"/>
                <a:gd name="T59" fmla="*/ 1947 h 56"/>
                <a:gd name="T60" fmla="*/ 35 w 199"/>
                <a:gd name="T61" fmla="*/ 2439 h 56"/>
                <a:gd name="T62" fmla="*/ 31 w 199"/>
                <a:gd name="T63" fmla="*/ 1947 h 56"/>
                <a:gd name="T64" fmla="*/ 28 w 199"/>
                <a:gd name="T65" fmla="*/ 2439 h 56"/>
                <a:gd name="T66" fmla="*/ 28 w 199"/>
                <a:gd name="T67" fmla="*/ 2439 h 56"/>
                <a:gd name="T68" fmla="*/ 28 w 199"/>
                <a:gd name="T69" fmla="*/ 2439 h 56"/>
                <a:gd name="T70" fmla="*/ 26 w 199"/>
                <a:gd name="T71" fmla="*/ 2439 h 56"/>
                <a:gd name="T72" fmla="*/ 25 w 199"/>
                <a:gd name="T73" fmla="*/ 2660 h 56"/>
                <a:gd name="T74" fmla="*/ 25 w 199"/>
                <a:gd name="T75" fmla="*/ 2660 h 56"/>
                <a:gd name="T76" fmla="*/ 24 w 199"/>
                <a:gd name="T77" fmla="*/ 2812 h 56"/>
                <a:gd name="T78" fmla="*/ 22 w 199"/>
                <a:gd name="T79" fmla="*/ 3161 h 56"/>
                <a:gd name="T80" fmla="*/ 20 w 199"/>
                <a:gd name="T81" fmla="*/ 3729 h 56"/>
                <a:gd name="T82" fmla="*/ 18 w 199"/>
                <a:gd name="T83" fmla="*/ 3871 h 56"/>
                <a:gd name="T84" fmla="*/ 15 w 199"/>
                <a:gd name="T85" fmla="*/ 4017 h 56"/>
                <a:gd name="T86" fmla="*/ 12 w 199"/>
                <a:gd name="T87" fmla="*/ 4017 h 56"/>
                <a:gd name="T88" fmla="*/ 11 w 199"/>
                <a:gd name="T89" fmla="*/ 4017 h 56"/>
                <a:gd name="T90" fmla="*/ 9 w 199"/>
                <a:gd name="T91" fmla="*/ 3871 h 56"/>
                <a:gd name="T92" fmla="*/ 9 w 199"/>
                <a:gd name="T93" fmla="*/ 3729 h 56"/>
                <a:gd name="T94" fmla="*/ 7 w 199"/>
                <a:gd name="T95" fmla="*/ 3871 h 56"/>
                <a:gd name="T96" fmla="*/ 5 w 199"/>
                <a:gd name="T97" fmla="*/ 2439 h 56"/>
                <a:gd name="T98" fmla="*/ 3 w 199"/>
                <a:gd name="T99" fmla="*/ 2439 h 56"/>
                <a:gd name="T100" fmla="*/ 1 w 199"/>
                <a:gd name="T101" fmla="*/ 1729 h 56"/>
                <a:gd name="T102" fmla="*/ 1 w 199"/>
                <a:gd name="T103" fmla="*/ 1575 h 56"/>
                <a:gd name="T104" fmla="*/ 0 w 199"/>
                <a:gd name="T105" fmla="*/ 1211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7" name="Freeform 47"/>
            <p:cNvSpPr>
              <a:spLocks/>
            </p:cNvSpPr>
            <p:nvPr/>
          </p:nvSpPr>
          <p:spPr bwMode="auto">
            <a:xfrm>
              <a:off x="1667" y="1618"/>
              <a:ext cx="278" cy="84"/>
            </a:xfrm>
            <a:custGeom>
              <a:avLst/>
              <a:gdLst>
                <a:gd name="T0" fmla="*/ 0 w 205"/>
                <a:gd name="T1" fmla="*/ 149 h 39"/>
                <a:gd name="T2" fmla="*/ 35 w 205"/>
                <a:gd name="T3" fmla="*/ 218 h 39"/>
                <a:gd name="T4" fmla="*/ 76 w 205"/>
                <a:gd name="T5" fmla="*/ 321 h 39"/>
                <a:gd name="T6" fmla="*/ 107 w 205"/>
                <a:gd name="T7" fmla="*/ 261 h 39"/>
                <a:gd name="T8" fmla="*/ 141 w 205"/>
                <a:gd name="T9" fmla="*/ 691 h 39"/>
                <a:gd name="T10" fmla="*/ 176 w 205"/>
                <a:gd name="T11" fmla="*/ 579 h 39"/>
                <a:gd name="T12" fmla="*/ 210 w 205"/>
                <a:gd name="T13" fmla="*/ 650 h 39"/>
                <a:gd name="T14" fmla="*/ 250 w 205"/>
                <a:gd name="T15" fmla="*/ 752 h 39"/>
                <a:gd name="T16" fmla="*/ 293 w 205"/>
                <a:gd name="T17" fmla="*/ 752 h 39"/>
                <a:gd name="T18" fmla="*/ 293 w 205"/>
                <a:gd name="T19" fmla="*/ 752 h 39"/>
                <a:gd name="T20" fmla="*/ 301 w 205"/>
                <a:gd name="T21" fmla="*/ 752 h 39"/>
                <a:gd name="T22" fmla="*/ 301 w 205"/>
                <a:gd name="T23" fmla="*/ 752 h 39"/>
                <a:gd name="T24" fmla="*/ 335 w 205"/>
                <a:gd name="T25" fmla="*/ 650 h 39"/>
                <a:gd name="T26" fmla="*/ 386 w 205"/>
                <a:gd name="T27" fmla="*/ 840 h 39"/>
                <a:gd name="T28" fmla="*/ 415 w 205"/>
                <a:gd name="T29" fmla="*/ 691 h 39"/>
                <a:gd name="T30" fmla="*/ 443 w 205"/>
                <a:gd name="T31" fmla="*/ 691 h 39"/>
                <a:gd name="T32" fmla="*/ 466 w 205"/>
                <a:gd name="T33" fmla="*/ 579 h 39"/>
                <a:gd name="T34" fmla="*/ 533 w 205"/>
                <a:gd name="T35" fmla="*/ 752 h 39"/>
                <a:gd name="T36" fmla="*/ 552 w 205"/>
                <a:gd name="T37" fmla="*/ 650 h 39"/>
                <a:gd name="T38" fmla="*/ 632 w 205"/>
                <a:gd name="T39" fmla="*/ 579 h 39"/>
                <a:gd name="T40" fmla="*/ 666 w 205"/>
                <a:gd name="T41" fmla="*/ 538 h 39"/>
                <a:gd name="T42" fmla="*/ 693 w 205"/>
                <a:gd name="T43" fmla="*/ 470 h 39"/>
                <a:gd name="T44" fmla="*/ 693 w 205"/>
                <a:gd name="T45" fmla="*/ 431 h 39"/>
                <a:gd name="T46" fmla="*/ 683 w 205"/>
                <a:gd name="T47" fmla="*/ 370 h 39"/>
                <a:gd name="T48" fmla="*/ 677 w 205"/>
                <a:gd name="T49" fmla="*/ 321 h 39"/>
                <a:gd name="T50" fmla="*/ 658 w 205"/>
                <a:gd name="T51" fmla="*/ 321 h 39"/>
                <a:gd name="T52" fmla="*/ 625 w 205"/>
                <a:gd name="T53" fmla="*/ 370 h 39"/>
                <a:gd name="T54" fmla="*/ 587 w 205"/>
                <a:gd name="T55" fmla="*/ 0 h 39"/>
                <a:gd name="T56" fmla="*/ 552 w 205"/>
                <a:gd name="T57" fmla="*/ 112 h 39"/>
                <a:gd name="T58" fmla="*/ 523 w 205"/>
                <a:gd name="T59" fmla="*/ 112 h 39"/>
                <a:gd name="T60" fmla="*/ 484 w 205"/>
                <a:gd name="T61" fmla="*/ 41 h 39"/>
                <a:gd name="T62" fmla="*/ 476 w 205"/>
                <a:gd name="T63" fmla="*/ 41 h 39"/>
                <a:gd name="T64" fmla="*/ 443 w 205"/>
                <a:gd name="T65" fmla="*/ 112 h 39"/>
                <a:gd name="T66" fmla="*/ 415 w 205"/>
                <a:gd name="T67" fmla="*/ 112 h 39"/>
                <a:gd name="T68" fmla="*/ 351 w 205"/>
                <a:gd name="T69" fmla="*/ 218 h 39"/>
                <a:gd name="T70" fmla="*/ 316 w 205"/>
                <a:gd name="T71" fmla="*/ 218 h 39"/>
                <a:gd name="T72" fmla="*/ 293 w 205"/>
                <a:gd name="T73" fmla="*/ 218 h 39"/>
                <a:gd name="T74" fmla="*/ 285 w 205"/>
                <a:gd name="T75" fmla="*/ 218 h 39"/>
                <a:gd name="T76" fmla="*/ 274 w 205"/>
                <a:gd name="T77" fmla="*/ 218 h 39"/>
                <a:gd name="T78" fmla="*/ 226 w 205"/>
                <a:gd name="T79" fmla="*/ 149 h 39"/>
                <a:gd name="T80" fmla="*/ 176 w 205"/>
                <a:gd name="T81" fmla="*/ 112 h 39"/>
                <a:gd name="T82" fmla="*/ 118 w 205"/>
                <a:gd name="T83" fmla="*/ 41 h 39"/>
                <a:gd name="T84" fmla="*/ 84 w 205"/>
                <a:gd name="T85" fmla="*/ 41 h 39"/>
                <a:gd name="T86" fmla="*/ 50 w 205"/>
                <a:gd name="T87" fmla="*/ 41 h 39"/>
                <a:gd name="T88" fmla="*/ 27 w 205"/>
                <a:gd name="T89" fmla="*/ 112 h 39"/>
                <a:gd name="T90" fmla="*/ 0 w 205"/>
                <a:gd name="T91" fmla="*/ 149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rgbClr val="CC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8" name="Freeform 48"/>
            <p:cNvSpPr>
              <a:spLocks/>
            </p:cNvSpPr>
            <p:nvPr/>
          </p:nvSpPr>
          <p:spPr bwMode="auto">
            <a:xfrm rot="-10560767">
              <a:off x="1809" y="2222"/>
              <a:ext cx="316" cy="106"/>
            </a:xfrm>
            <a:custGeom>
              <a:avLst/>
              <a:gdLst>
                <a:gd name="T0" fmla="*/ 0 w 199"/>
                <a:gd name="T1" fmla="*/ 218 h 56"/>
                <a:gd name="T2" fmla="*/ 64 w 199"/>
                <a:gd name="T3" fmla="*/ 244 h 56"/>
                <a:gd name="T4" fmla="*/ 108 w 199"/>
                <a:gd name="T5" fmla="*/ 286 h 56"/>
                <a:gd name="T6" fmla="*/ 151 w 199"/>
                <a:gd name="T7" fmla="*/ 286 h 56"/>
                <a:gd name="T8" fmla="*/ 205 w 199"/>
                <a:gd name="T9" fmla="*/ 286 h 56"/>
                <a:gd name="T10" fmla="*/ 248 w 199"/>
                <a:gd name="T11" fmla="*/ 305 h 56"/>
                <a:gd name="T12" fmla="*/ 300 w 199"/>
                <a:gd name="T13" fmla="*/ 305 h 56"/>
                <a:gd name="T14" fmla="*/ 346 w 199"/>
                <a:gd name="T15" fmla="*/ 305 h 56"/>
                <a:gd name="T16" fmla="*/ 421 w 199"/>
                <a:gd name="T17" fmla="*/ 305 h 56"/>
                <a:gd name="T18" fmla="*/ 484 w 199"/>
                <a:gd name="T19" fmla="*/ 286 h 56"/>
                <a:gd name="T20" fmla="*/ 529 w 199"/>
                <a:gd name="T21" fmla="*/ 189 h 56"/>
                <a:gd name="T22" fmla="*/ 640 w 199"/>
                <a:gd name="T23" fmla="*/ 286 h 56"/>
                <a:gd name="T24" fmla="*/ 686 w 199"/>
                <a:gd name="T25" fmla="*/ 218 h 56"/>
                <a:gd name="T26" fmla="*/ 716 w 199"/>
                <a:gd name="T27" fmla="*/ 189 h 56"/>
                <a:gd name="T28" fmla="*/ 737 w 199"/>
                <a:gd name="T29" fmla="*/ 189 h 56"/>
                <a:gd name="T30" fmla="*/ 737 w 199"/>
                <a:gd name="T31" fmla="*/ 189 h 56"/>
                <a:gd name="T32" fmla="*/ 792 w 199"/>
                <a:gd name="T33" fmla="*/ 157 h 56"/>
                <a:gd name="T34" fmla="*/ 857 w 199"/>
                <a:gd name="T35" fmla="*/ 129 h 56"/>
                <a:gd name="T36" fmla="*/ 940 w 199"/>
                <a:gd name="T37" fmla="*/ 61 h 56"/>
                <a:gd name="T38" fmla="*/ 1016 w 199"/>
                <a:gd name="T39" fmla="*/ 28 h 56"/>
                <a:gd name="T40" fmla="*/ 1094 w 199"/>
                <a:gd name="T41" fmla="*/ 0 h 56"/>
                <a:gd name="T42" fmla="*/ 1124 w 199"/>
                <a:gd name="T43" fmla="*/ 28 h 56"/>
                <a:gd name="T44" fmla="*/ 1158 w 199"/>
                <a:gd name="T45" fmla="*/ 28 h 56"/>
                <a:gd name="T46" fmla="*/ 1191 w 199"/>
                <a:gd name="T47" fmla="*/ 28 h 56"/>
                <a:gd name="T48" fmla="*/ 1253 w 199"/>
                <a:gd name="T49" fmla="*/ 28 h 56"/>
                <a:gd name="T50" fmla="*/ 1200 w 199"/>
                <a:gd name="T51" fmla="*/ 244 h 56"/>
                <a:gd name="T52" fmla="*/ 1266 w 199"/>
                <a:gd name="T53" fmla="*/ 244 h 56"/>
                <a:gd name="T54" fmla="*/ 1145 w 199"/>
                <a:gd name="T55" fmla="*/ 305 h 56"/>
                <a:gd name="T56" fmla="*/ 1124 w 199"/>
                <a:gd name="T57" fmla="*/ 348 h 56"/>
                <a:gd name="T58" fmla="*/ 1062 w 199"/>
                <a:gd name="T59" fmla="*/ 348 h 56"/>
                <a:gd name="T60" fmla="*/ 1029 w 199"/>
                <a:gd name="T61" fmla="*/ 433 h 56"/>
                <a:gd name="T62" fmla="*/ 908 w 199"/>
                <a:gd name="T63" fmla="*/ 348 h 56"/>
                <a:gd name="T64" fmla="*/ 857 w 199"/>
                <a:gd name="T65" fmla="*/ 433 h 56"/>
                <a:gd name="T66" fmla="*/ 845 w 199"/>
                <a:gd name="T67" fmla="*/ 433 h 56"/>
                <a:gd name="T68" fmla="*/ 824 w 199"/>
                <a:gd name="T69" fmla="*/ 433 h 56"/>
                <a:gd name="T70" fmla="*/ 792 w 199"/>
                <a:gd name="T71" fmla="*/ 433 h 56"/>
                <a:gd name="T72" fmla="*/ 764 w 199"/>
                <a:gd name="T73" fmla="*/ 477 h 56"/>
                <a:gd name="T74" fmla="*/ 737 w 199"/>
                <a:gd name="T75" fmla="*/ 477 h 56"/>
                <a:gd name="T76" fmla="*/ 703 w 199"/>
                <a:gd name="T77" fmla="*/ 502 h 56"/>
                <a:gd name="T78" fmla="*/ 656 w 199"/>
                <a:gd name="T79" fmla="*/ 562 h 56"/>
                <a:gd name="T80" fmla="*/ 592 w 199"/>
                <a:gd name="T81" fmla="*/ 666 h 56"/>
                <a:gd name="T82" fmla="*/ 529 w 199"/>
                <a:gd name="T83" fmla="*/ 691 h 56"/>
                <a:gd name="T84" fmla="*/ 451 w 199"/>
                <a:gd name="T85" fmla="*/ 719 h 56"/>
                <a:gd name="T86" fmla="*/ 376 w 199"/>
                <a:gd name="T87" fmla="*/ 719 h 56"/>
                <a:gd name="T88" fmla="*/ 326 w 199"/>
                <a:gd name="T89" fmla="*/ 719 h 56"/>
                <a:gd name="T90" fmla="*/ 279 w 199"/>
                <a:gd name="T91" fmla="*/ 691 h 56"/>
                <a:gd name="T92" fmla="*/ 267 w 199"/>
                <a:gd name="T93" fmla="*/ 666 h 56"/>
                <a:gd name="T94" fmla="*/ 205 w 199"/>
                <a:gd name="T95" fmla="*/ 691 h 56"/>
                <a:gd name="T96" fmla="*/ 151 w 199"/>
                <a:gd name="T97" fmla="*/ 433 h 56"/>
                <a:gd name="T98" fmla="*/ 89 w 199"/>
                <a:gd name="T99" fmla="*/ 433 h 56"/>
                <a:gd name="T100" fmla="*/ 33 w 199"/>
                <a:gd name="T101" fmla="*/ 305 h 56"/>
                <a:gd name="T102" fmla="*/ 13 w 199"/>
                <a:gd name="T103" fmla="*/ 286 h 56"/>
                <a:gd name="T104" fmla="*/ 0 w 199"/>
                <a:gd name="T105" fmla="*/ 218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9" name="Freeform 49"/>
            <p:cNvSpPr>
              <a:spLocks/>
            </p:cNvSpPr>
            <p:nvPr/>
          </p:nvSpPr>
          <p:spPr bwMode="auto">
            <a:xfrm rot="322143">
              <a:off x="1681" y="1673"/>
              <a:ext cx="293" cy="112"/>
            </a:xfrm>
            <a:custGeom>
              <a:avLst/>
              <a:gdLst>
                <a:gd name="T0" fmla="*/ 0 w 205"/>
                <a:gd name="T1" fmla="*/ 471 h 39"/>
                <a:gd name="T2" fmla="*/ 41 w 205"/>
                <a:gd name="T3" fmla="*/ 683 h 39"/>
                <a:gd name="T4" fmla="*/ 90 w 205"/>
                <a:gd name="T5" fmla="*/ 1014 h 39"/>
                <a:gd name="T6" fmla="*/ 134 w 205"/>
                <a:gd name="T7" fmla="*/ 807 h 39"/>
                <a:gd name="T8" fmla="*/ 176 w 205"/>
                <a:gd name="T9" fmla="*/ 2177 h 39"/>
                <a:gd name="T10" fmla="*/ 217 w 205"/>
                <a:gd name="T11" fmla="*/ 1847 h 39"/>
                <a:gd name="T12" fmla="*/ 260 w 205"/>
                <a:gd name="T13" fmla="*/ 2036 h 39"/>
                <a:gd name="T14" fmla="*/ 310 w 205"/>
                <a:gd name="T15" fmla="*/ 2392 h 39"/>
                <a:gd name="T16" fmla="*/ 360 w 205"/>
                <a:gd name="T17" fmla="*/ 2392 h 39"/>
                <a:gd name="T18" fmla="*/ 360 w 205"/>
                <a:gd name="T19" fmla="*/ 2392 h 39"/>
                <a:gd name="T20" fmla="*/ 372 w 205"/>
                <a:gd name="T21" fmla="*/ 2392 h 39"/>
                <a:gd name="T22" fmla="*/ 372 w 205"/>
                <a:gd name="T23" fmla="*/ 2392 h 39"/>
                <a:gd name="T24" fmla="*/ 413 w 205"/>
                <a:gd name="T25" fmla="*/ 2036 h 39"/>
                <a:gd name="T26" fmla="*/ 476 w 205"/>
                <a:gd name="T27" fmla="*/ 2656 h 39"/>
                <a:gd name="T28" fmla="*/ 515 w 205"/>
                <a:gd name="T29" fmla="*/ 2177 h 39"/>
                <a:gd name="T30" fmla="*/ 546 w 205"/>
                <a:gd name="T31" fmla="*/ 2177 h 39"/>
                <a:gd name="T32" fmla="*/ 576 w 205"/>
                <a:gd name="T33" fmla="*/ 1847 h 39"/>
                <a:gd name="T34" fmla="*/ 660 w 205"/>
                <a:gd name="T35" fmla="*/ 2392 h 39"/>
                <a:gd name="T36" fmla="*/ 680 w 205"/>
                <a:gd name="T37" fmla="*/ 2036 h 39"/>
                <a:gd name="T38" fmla="*/ 780 w 205"/>
                <a:gd name="T39" fmla="*/ 1847 h 39"/>
                <a:gd name="T40" fmla="*/ 823 w 205"/>
                <a:gd name="T41" fmla="*/ 1706 h 39"/>
                <a:gd name="T42" fmla="*/ 856 w 205"/>
                <a:gd name="T43" fmla="*/ 1493 h 39"/>
                <a:gd name="T44" fmla="*/ 856 w 205"/>
                <a:gd name="T45" fmla="*/ 1353 h 39"/>
                <a:gd name="T46" fmla="*/ 843 w 205"/>
                <a:gd name="T47" fmla="*/ 1163 h 39"/>
                <a:gd name="T48" fmla="*/ 836 w 205"/>
                <a:gd name="T49" fmla="*/ 1014 h 39"/>
                <a:gd name="T50" fmla="*/ 815 w 205"/>
                <a:gd name="T51" fmla="*/ 1014 h 39"/>
                <a:gd name="T52" fmla="*/ 770 w 205"/>
                <a:gd name="T53" fmla="*/ 1163 h 39"/>
                <a:gd name="T54" fmla="*/ 722 w 205"/>
                <a:gd name="T55" fmla="*/ 0 h 39"/>
                <a:gd name="T56" fmla="*/ 680 w 205"/>
                <a:gd name="T57" fmla="*/ 330 h 39"/>
                <a:gd name="T58" fmla="*/ 647 w 205"/>
                <a:gd name="T59" fmla="*/ 330 h 39"/>
                <a:gd name="T60" fmla="*/ 596 w 205"/>
                <a:gd name="T61" fmla="*/ 141 h 39"/>
                <a:gd name="T62" fmla="*/ 590 w 205"/>
                <a:gd name="T63" fmla="*/ 141 h 39"/>
                <a:gd name="T64" fmla="*/ 546 w 205"/>
                <a:gd name="T65" fmla="*/ 330 h 39"/>
                <a:gd name="T66" fmla="*/ 515 w 205"/>
                <a:gd name="T67" fmla="*/ 330 h 39"/>
                <a:gd name="T68" fmla="*/ 434 w 205"/>
                <a:gd name="T69" fmla="*/ 683 h 39"/>
                <a:gd name="T70" fmla="*/ 392 w 205"/>
                <a:gd name="T71" fmla="*/ 683 h 39"/>
                <a:gd name="T72" fmla="*/ 360 w 205"/>
                <a:gd name="T73" fmla="*/ 683 h 39"/>
                <a:gd name="T74" fmla="*/ 352 w 205"/>
                <a:gd name="T75" fmla="*/ 683 h 39"/>
                <a:gd name="T76" fmla="*/ 339 w 205"/>
                <a:gd name="T77" fmla="*/ 683 h 39"/>
                <a:gd name="T78" fmla="*/ 280 w 205"/>
                <a:gd name="T79" fmla="*/ 471 h 39"/>
                <a:gd name="T80" fmla="*/ 217 w 205"/>
                <a:gd name="T81" fmla="*/ 330 h 39"/>
                <a:gd name="T82" fmla="*/ 144 w 205"/>
                <a:gd name="T83" fmla="*/ 141 h 39"/>
                <a:gd name="T84" fmla="*/ 104 w 205"/>
                <a:gd name="T85" fmla="*/ 141 h 39"/>
                <a:gd name="T86" fmla="*/ 61 w 205"/>
                <a:gd name="T87" fmla="*/ 141 h 39"/>
                <a:gd name="T88" fmla="*/ 33 w 205"/>
                <a:gd name="T89" fmla="*/ 330 h 39"/>
                <a:gd name="T90" fmla="*/ 0 w 205"/>
                <a:gd name="T91" fmla="*/ 471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rgbClr val="CC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0" name="Freeform 50"/>
            <p:cNvSpPr>
              <a:spLocks/>
            </p:cNvSpPr>
            <p:nvPr/>
          </p:nvSpPr>
          <p:spPr bwMode="auto">
            <a:xfrm rot="-10560767">
              <a:off x="2012" y="2330"/>
              <a:ext cx="282" cy="77"/>
            </a:xfrm>
            <a:custGeom>
              <a:avLst/>
              <a:gdLst>
                <a:gd name="T0" fmla="*/ 0 w 199"/>
                <a:gd name="T1" fmla="*/ 61 h 56"/>
                <a:gd name="T2" fmla="*/ 40 w 199"/>
                <a:gd name="T3" fmla="*/ 69 h 56"/>
                <a:gd name="T4" fmla="*/ 68 w 199"/>
                <a:gd name="T5" fmla="*/ 77 h 56"/>
                <a:gd name="T6" fmla="*/ 96 w 199"/>
                <a:gd name="T7" fmla="*/ 77 h 56"/>
                <a:gd name="T8" fmla="*/ 129 w 199"/>
                <a:gd name="T9" fmla="*/ 77 h 56"/>
                <a:gd name="T10" fmla="*/ 157 w 199"/>
                <a:gd name="T11" fmla="*/ 85 h 56"/>
                <a:gd name="T12" fmla="*/ 191 w 199"/>
                <a:gd name="T13" fmla="*/ 85 h 56"/>
                <a:gd name="T14" fmla="*/ 218 w 199"/>
                <a:gd name="T15" fmla="*/ 85 h 56"/>
                <a:gd name="T16" fmla="*/ 266 w 199"/>
                <a:gd name="T17" fmla="*/ 85 h 56"/>
                <a:gd name="T18" fmla="*/ 308 w 199"/>
                <a:gd name="T19" fmla="*/ 77 h 56"/>
                <a:gd name="T20" fmla="*/ 336 w 199"/>
                <a:gd name="T21" fmla="*/ 55 h 56"/>
                <a:gd name="T22" fmla="*/ 408 w 199"/>
                <a:gd name="T23" fmla="*/ 77 h 56"/>
                <a:gd name="T24" fmla="*/ 436 w 199"/>
                <a:gd name="T25" fmla="*/ 61 h 56"/>
                <a:gd name="T26" fmla="*/ 456 w 199"/>
                <a:gd name="T27" fmla="*/ 55 h 56"/>
                <a:gd name="T28" fmla="*/ 466 w 199"/>
                <a:gd name="T29" fmla="*/ 55 h 56"/>
                <a:gd name="T30" fmla="*/ 466 w 199"/>
                <a:gd name="T31" fmla="*/ 55 h 56"/>
                <a:gd name="T32" fmla="*/ 504 w 199"/>
                <a:gd name="T33" fmla="*/ 44 h 56"/>
                <a:gd name="T34" fmla="*/ 544 w 199"/>
                <a:gd name="T35" fmla="*/ 36 h 56"/>
                <a:gd name="T36" fmla="*/ 598 w 199"/>
                <a:gd name="T37" fmla="*/ 19 h 56"/>
                <a:gd name="T38" fmla="*/ 646 w 199"/>
                <a:gd name="T39" fmla="*/ 8 h 56"/>
                <a:gd name="T40" fmla="*/ 694 w 199"/>
                <a:gd name="T41" fmla="*/ 0 h 56"/>
                <a:gd name="T42" fmla="*/ 714 w 199"/>
                <a:gd name="T43" fmla="*/ 8 h 56"/>
                <a:gd name="T44" fmla="*/ 735 w 199"/>
                <a:gd name="T45" fmla="*/ 8 h 56"/>
                <a:gd name="T46" fmla="*/ 755 w 199"/>
                <a:gd name="T47" fmla="*/ 8 h 56"/>
                <a:gd name="T48" fmla="*/ 794 w 199"/>
                <a:gd name="T49" fmla="*/ 8 h 56"/>
                <a:gd name="T50" fmla="*/ 762 w 199"/>
                <a:gd name="T51" fmla="*/ 69 h 56"/>
                <a:gd name="T52" fmla="*/ 803 w 199"/>
                <a:gd name="T53" fmla="*/ 69 h 56"/>
                <a:gd name="T54" fmla="*/ 726 w 199"/>
                <a:gd name="T55" fmla="*/ 85 h 56"/>
                <a:gd name="T56" fmla="*/ 714 w 199"/>
                <a:gd name="T57" fmla="*/ 96 h 56"/>
                <a:gd name="T58" fmla="*/ 675 w 199"/>
                <a:gd name="T59" fmla="*/ 96 h 56"/>
                <a:gd name="T60" fmla="*/ 655 w 199"/>
                <a:gd name="T61" fmla="*/ 122 h 56"/>
                <a:gd name="T62" fmla="*/ 578 w 199"/>
                <a:gd name="T63" fmla="*/ 96 h 56"/>
                <a:gd name="T64" fmla="*/ 544 w 199"/>
                <a:gd name="T65" fmla="*/ 122 h 56"/>
                <a:gd name="T66" fmla="*/ 534 w 199"/>
                <a:gd name="T67" fmla="*/ 122 h 56"/>
                <a:gd name="T68" fmla="*/ 524 w 199"/>
                <a:gd name="T69" fmla="*/ 122 h 56"/>
                <a:gd name="T70" fmla="*/ 504 w 199"/>
                <a:gd name="T71" fmla="*/ 122 h 56"/>
                <a:gd name="T72" fmla="*/ 485 w 199"/>
                <a:gd name="T73" fmla="*/ 132 h 56"/>
                <a:gd name="T74" fmla="*/ 466 w 199"/>
                <a:gd name="T75" fmla="*/ 132 h 56"/>
                <a:gd name="T76" fmla="*/ 446 w 199"/>
                <a:gd name="T77" fmla="*/ 140 h 56"/>
                <a:gd name="T78" fmla="*/ 415 w 199"/>
                <a:gd name="T79" fmla="*/ 160 h 56"/>
                <a:gd name="T80" fmla="*/ 376 w 199"/>
                <a:gd name="T81" fmla="*/ 187 h 56"/>
                <a:gd name="T82" fmla="*/ 336 w 199"/>
                <a:gd name="T83" fmla="*/ 193 h 56"/>
                <a:gd name="T84" fmla="*/ 288 w 199"/>
                <a:gd name="T85" fmla="*/ 201 h 56"/>
                <a:gd name="T86" fmla="*/ 239 w 199"/>
                <a:gd name="T87" fmla="*/ 201 h 56"/>
                <a:gd name="T88" fmla="*/ 205 w 199"/>
                <a:gd name="T89" fmla="*/ 201 h 56"/>
                <a:gd name="T90" fmla="*/ 177 w 199"/>
                <a:gd name="T91" fmla="*/ 193 h 56"/>
                <a:gd name="T92" fmla="*/ 170 w 199"/>
                <a:gd name="T93" fmla="*/ 187 h 56"/>
                <a:gd name="T94" fmla="*/ 129 w 199"/>
                <a:gd name="T95" fmla="*/ 193 h 56"/>
                <a:gd name="T96" fmla="*/ 96 w 199"/>
                <a:gd name="T97" fmla="*/ 122 h 56"/>
                <a:gd name="T98" fmla="*/ 57 w 199"/>
                <a:gd name="T99" fmla="*/ 122 h 56"/>
                <a:gd name="T100" fmla="*/ 20 w 199"/>
                <a:gd name="T101" fmla="*/ 85 h 56"/>
                <a:gd name="T102" fmla="*/ 9 w 199"/>
                <a:gd name="T103" fmla="*/ 77 h 56"/>
                <a:gd name="T104" fmla="*/ 0 w 199"/>
                <a:gd name="T105" fmla="*/ 61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1" name="Freeform 51"/>
            <p:cNvSpPr>
              <a:spLocks/>
            </p:cNvSpPr>
            <p:nvPr/>
          </p:nvSpPr>
          <p:spPr bwMode="auto">
            <a:xfrm rot="-10560767">
              <a:off x="1874" y="2286"/>
              <a:ext cx="320" cy="114"/>
            </a:xfrm>
            <a:custGeom>
              <a:avLst/>
              <a:gdLst>
                <a:gd name="T0" fmla="*/ 0 w 199"/>
                <a:gd name="T1" fmla="*/ 295 h 56"/>
                <a:gd name="T2" fmla="*/ 68 w 199"/>
                <a:gd name="T3" fmla="*/ 328 h 56"/>
                <a:gd name="T4" fmla="*/ 111 w 199"/>
                <a:gd name="T5" fmla="*/ 381 h 56"/>
                <a:gd name="T6" fmla="*/ 162 w 199"/>
                <a:gd name="T7" fmla="*/ 381 h 56"/>
                <a:gd name="T8" fmla="*/ 212 w 199"/>
                <a:gd name="T9" fmla="*/ 381 h 56"/>
                <a:gd name="T10" fmla="*/ 261 w 199"/>
                <a:gd name="T11" fmla="*/ 415 h 56"/>
                <a:gd name="T12" fmla="*/ 315 w 199"/>
                <a:gd name="T13" fmla="*/ 415 h 56"/>
                <a:gd name="T14" fmla="*/ 362 w 199"/>
                <a:gd name="T15" fmla="*/ 415 h 56"/>
                <a:gd name="T16" fmla="*/ 439 w 199"/>
                <a:gd name="T17" fmla="*/ 415 h 56"/>
                <a:gd name="T18" fmla="*/ 507 w 199"/>
                <a:gd name="T19" fmla="*/ 381 h 56"/>
                <a:gd name="T20" fmla="*/ 553 w 199"/>
                <a:gd name="T21" fmla="*/ 261 h 56"/>
                <a:gd name="T22" fmla="*/ 675 w 199"/>
                <a:gd name="T23" fmla="*/ 381 h 56"/>
                <a:gd name="T24" fmla="*/ 724 w 199"/>
                <a:gd name="T25" fmla="*/ 295 h 56"/>
                <a:gd name="T26" fmla="*/ 757 w 199"/>
                <a:gd name="T27" fmla="*/ 261 h 56"/>
                <a:gd name="T28" fmla="*/ 778 w 199"/>
                <a:gd name="T29" fmla="*/ 261 h 56"/>
                <a:gd name="T30" fmla="*/ 778 w 199"/>
                <a:gd name="T31" fmla="*/ 261 h 56"/>
                <a:gd name="T32" fmla="*/ 835 w 199"/>
                <a:gd name="T33" fmla="*/ 204 h 56"/>
                <a:gd name="T34" fmla="*/ 902 w 199"/>
                <a:gd name="T35" fmla="*/ 169 h 56"/>
                <a:gd name="T36" fmla="*/ 991 w 199"/>
                <a:gd name="T37" fmla="*/ 83 h 56"/>
                <a:gd name="T38" fmla="*/ 1068 w 199"/>
                <a:gd name="T39" fmla="*/ 33 h 56"/>
                <a:gd name="T40" fmla="*/ 1151 w 199"/>
                <a:gd name="T41" fmla="*/ 0 h 56"/>
                <a:gd name="T42" fmla="*/ 1184 w 199"/>
                <a:gd name="T43" fmla="*/ 33 h 56"/>
                <a:gd name="T44" fmla="*/ 1217 w 199"/>
                <a:gd name="T45" fmla="*/ 33 h 56"/>
                <a:gd name="T46" fmla="*/ 1251 w 199"/>
                <a:gd name="T47" fmla="*/ 33 h 56"/>
                <a:gd name="T48" fmla="*/ 1319 w 199"/>
                <a:gd name="T49" fmla="*/ 33 h 56"/>
                <a:gd name="T50" fmla="*/ 1264 w 199"/>
                <a:gd name="T51" fmla="*/ 328 h 56"/>
                <a:gd name="T52" fmla="*/ 1331 w 199"/>
                <a:gd name="T53" fmla="*/ 328 h 56"/>
                <a:gd name="T54" fmla="*/ 1203 w 199"/>
                <a:gd name="T55" fmla="*/ 415 h 56"/>
                <a:gd name="T56" fmla="*/ 1184 w 199"/>
                <a:gd name="T57" fmla="*/ 464 h 56"/>
                <a:gd name="T58" fmla="*/ 1119 w 199"/>
                <a:gd name="T59" fmla="*/ 464 h 56"/>
                <a:gd name="T60" fmla="*/ 1085 w 199"/>
                <a:gd name="T61" fmla="*/ 580 h 56"/>
                <a:gd name="T62" fmla="*/ 957 w 199"/>
                <a:gd name="T63" fmla="*/ 464 h 56"/>
                <a:gd name="T64" fmla="*/ 902 w 199"/>
                <a:gd name="T65" fmla="*/ 580 h 56"/>
                <a:gd name="T66" fmla="*/ 889 w 199"/>
                <a:gd name="T67" fmla="*/ 580 h 56"/>
                <a:gd name="T68" fmla="*/ 868 w 199"/>
                <a:gd name="T69" fmla="*/ 580 h 56"/>
                <a:gd name="T70" fmla="*/ 835 w 199"/>
                <a:gd name="T71" fmla="*/ 580 h 56"/>
                <a:gd name="T72" fmla="*/ 801 w 199"/>
                <a:gd name="T73" fmla="*/ 633 h 56"/>
                <a:gd name="T74" fmla="*/ 778 w 199"/>
                <a:gd name="T75" fmla="*/ 633 h 56"/>
                <a:gd name="T76" fmla="*/ 740 w 199"/>
                <a:gd name="T77" fmla="*/ 668 h 56"/>
                <a:gd name="T78" fmla="*/ 690 w 199"/>
                <a:gd name="T79" fmla="*/ 759 h 56"/>
                <a:gd name="T80" fmla="*/ 624 w 199"/>
                <a:gd name="T81" fmla="*/ 896 h 56"/>
                <a:gd name="T82" fmla="*/ 553 w 199"/>
                <a:gd name="T83" fmla="*/ 928 h 56"/>
                <a:gd name="T84" fmla="*/ 473 w 199"/>
                <a:gd name="T85" fmla="*/ 961 h 56"/>
                <a:gd name="T86" fmla="*/ 396 w 199"/>
                <a:gd name="T87" fmla="*/ 961 h 56"/>
                <a:gd name="T88" fmla="*/ 341 w 199"/>
                <a:gd name="T89" fmla="*/ 961 h 56"/>
                <a:gd name="T90" fmla="*/ 294 w 199"/>
                <a:gd name="T91" fmla="*/ 928 h 56"/>
                <a:gd name="T92" fmla="*/ 281 w 199"/>
                <a:gd name="T93" fmla="*/ 896 h 56"/>
                <a:gd name="T94" fmla="*/ 212 w 199"/>
                <a:gd name="T95" fmla="*/ 928 h 56"/>
                <a:gd name="T96" fmla="*/ 162 w 199"/>
                <a:gd name="T97" fmla="*/ 580 h 56"/>
                <a:gd name="T98" fmla="*/ 95 w 199"/>
                <a:gd name="T99" fmla="*/ 580 h 56"/>
                <a:gd name="T100" fmla="*/ 34 w 199"/>
                <a:gd name="T101" fmla="*/ 415 h 56"/>
                <a:gd name="T102" fmla="*/ 13 w 199"/>
                <a:gd name="T103" fmla="*/ 381 h 56"/>
                <a:gd name="T104" fmla="*/ 0 w 199"/>
                <a:gd name="T105" fmla="*/ 295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2" name="Freeform 52"/>
            <p:cNvSpPr>
              <a:spLocks/>
            </p:cNvSpPr>
            <p:nvPr/>
          </p:nvSpPr>
          <p:spPr bwMode="auto">
            <a:xfrm rot="8108116">
              <a:off x="1915" y="1617"/>
              <a:ext cx="221" cy="119"/>
            </a:xfrm>
            <a:custGeom>
              <a:avLst/>
              <a:gdLst>
                <a:gd name="T0" fmla="*/ 0 w 205"/>
                <a:gd name="T1" fmla="*/ 595 h 39"/>
                <a:gd name="T2" fmla="*/ 14 w 205"/>
                <a:gd name="T3" fmla="*/ 885 h 39"/>
                <a:gd name="T4" fmla="*/ 30 w 205"/>
                <a:gd name="T5" fmla="*/ 1303 h 39"/>
                <a:gd name="T6" fmla="*/ 43 w 205"/>
                <a:gd name="T7" fmla="*/ 1053 h 39"/>
                <a:gd name="T8" fmla="*/ 57 w 205"/>
                <a:gd name="T9" fmla="*/ 2783 h 39"/>
                <a:gd name="T10" fmla="*/ 70 w 205"/>
                <a:gd name="T11" fmla="*/ 2328 h 39"/>
                <a:gd name="T12" fmla="*/ 84 w 205"/>
                <a:gd name="T13" fmla="*/ 2615 h 39"/>
                <a:gd name="T14" fmla="*/ 100 w 205"/>
                <a:gd name="T15" fmla="*/ 3036 h 39"/>
                <a:gd name="T16" fmla="*/ 116 w 205"/>
                <a:gd name="T17" fmla="*/ 3036 h 39"/>
                <a:gd name="T18" fmla="*/ 116 w 205"/>
                <a:gd name="T19" fmla="*/ 3036 h 39"/>
                <a:gd name="T20" fmla="*/ 120 w 205"/>
                <a:gd name="T21" fmla="*/ 3036 h 39"/>
                <a:gd name="T22" fmla="*/ 120 w 205"/>
                <a:gd name="T23" fmla="*/ 3036 h 39"/>
                <a:gd name="T24" fmla="*/ 134 w 205"/>
                <a:gd name="T25" fmla="*/ 2615 h 39"/>
                <a:gd name="T26" fmla="*/ 154 w 205"/>
                <a:gd name="T27" fmla="*/ 3381 h 39"/>
                <a:gd name="T28" fmla="*/ 166 w 205"/>
                <a:gd name="T29" fmla="*/ 2783 h 39"/>
                <a:gd name="T30" fmla="*/ 177 w 205"/>
                <a:gd name="T31" fmla="*/ 2783 h 39"/>
                <a:gd name="T32" fmla="*/ 188 w 205"/>
                <a:gd name="T33" fmla="*/ 2328 h 39"/>
                <a:gd name="T34" fmla="*/ 212 w 205"/>
                <a:gd name="T35" fmla="*/ 3036 h 39"/>
                <a:gd name="T36" fmla="*/ 221 w 205"/>
                <a:gd name="T37" fmla="*/ 2615 h 39"/>
                <a:gd name="T38" fmla="*/ 253 w 205"/>
                <a:gd name="T39" fmla="*/ 2328 h 39"/>
                <a:gd name="T40" fmla="*/ 266 w 205"/>
                <a:gd name="T41" fmla="*/ 2160 h 39"/>
                <a:gd name="T42" fmla="*/ 277 w 205"/>
                <a:gd name="T43" fmla="*/ 1898 h 39"/>
                <a:gd name="T44" fmla="*/ 277 w 205"/>
                <a:gd name="T45" fmla="*/ 1733 h 39"/>
                <a:gd name="T46" fmla="*/ 273 w 205"/>
                <a:gd name="T47" fmla="*/ 1480 h 39"/>
                <a:gd name="T48" fmla="*/ 271 w 205"/>
                <a:gd name="T49" fmla="*/ 1303 h 39"/>
                <a:gd name="T50" fmla="*/ 263 w 205"/>
                <a:gd name="T51" fmla="*/ 1303 h 39"/>
                <a:gd name="T52" fmla="*/ 250 w 205"/>
                <a:gd name="T53" fmla="*/ 1480 h 39"/>
                <a:gd name="T54" fmla="*/ 235 w 205"/>
                <a:gd name="T55" fmla="*/ 0 h 39"/>
                <a:gd name="T56" fmla="*/ 221 w 205"/>
                <a:gd name="T57" fmla="*/ 427 h 39"/>
                <a:gd name="T58" fmla="*/ 209 w 205"/>
                <a:gd name="T59" fmla="*/ 427 h 39"/>
                <a:gd name="T60" fmla="*/ 193 w 205"/>
                <a:gd name="T61" fmla="*/ 168 h 39"/>
                <a:gd name="T62" fmla="*/ 191 w 205"/>
                <a:gd name="T63" fmla="*/ 168 h 39"/>
                <a:gd name="T64" fmla="*/ 177 w 205"/>
                <a:gd name="T65" fmla="*/ 427 h 39"/>
                <a:gd name="T66" fmla="*/ 166 w 205"/>
                <a:gd name="T67" fmla="*/ 427 h 39"/>
                <a:gd name="T68" fmla="*/ 140 w 205"/>
                <a:gd name="T69" fmla="*/ 885 h 39"/>
                <a:gd name="T70" fmla="*/ 127 w 205"/>
                <a:gd name="T71" fmla="*/ 885 h 39"/>
                <a:gd name="T72" fmla="*/ 116 w 205"/>
                <a:gd name="T73" fmla="*/ 885 h 39"/>
                <a:gd name="T74" fmla="*/ 114 w 205"/>
                <a:gd name="T75" fmla="*/ 885 h 39"/>
                <a:gd name="T76" fmla="*/ 109 w 205"/>
                <a:gd name="T77" fmla="*/ 885 h 39"/>
                <a:gd name="T78" fmla="*/ 91 w 205"/>
                <a:gd name="T79" fmla="*/ 595 h 39"/>
                <a:gd name="T80" fmla="*/ 70 w 205"/>
                <a:gd name="T81" fmla="*/ 427 h 39"/>
                <a:gd name="T82" fmla="*/ 47 w 205"/>
                <a:gd name="T83" fmla="*/ 168 h 39"/>
                <a:gd name="T84" fmla="*/ 33 w 205"/>
                <a:gd name="T85" fmla="*/ 168 h 39"/>
                <a:gd name="T86" fmla="*/ 19 w 205"/>
                <a:gd name="T87" fmla="*/ 168 h 39"/>
                <a:gd name="T88" fmla="*/ 12 w 205"/>
                <a:gd name="T89" fmla="*/ 427 h 39"/>
                <a:gd name="T90" fmla="*/ 0 w 205"/>
                <a:gd name="T91" fmla="*/ 595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rgbClr val="CC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3" name="Freeform 53"/>
            <p:cNvSpPr>
              <a:spLocks/>
            </p:cNvSpPr>
            <p:nvPr/>
          </p:nvSpPr>
          <p:spPr bwMode="auto">
            <a:xfrm>
              <a:off x="1797" y="1230"/>
              <a:ext cx="367" cy="1412"/>
            </a:xfrm>
            <a:custGeom>
              <a:avLst/>
              <a:gdLst>
                <a:gd name="T0" fmla="*/ 16 w 431"/>
                <a:gd name="T1" fmla="*/ 0 h 1412"/>
                <a:gd name="T2" fmla="*/ 12 w 431"/>
                <a:gd name="T3" fmla="*/ 601 h 1412"/>
                <a:gd name="T4" fmla="*/ 20 w 431"/>
                <a:gd name="T5" fmla="*/ 859 h 1412"/>
                <a:gd name="T6" fmla="*/ 43 w 431"/>
                <a:gd name="T7" fmla="*/ 918 h 1412"/>
                <a:gd name="T8" fmla="*/ 60 w 431"/>
                <a:gd name="T9" fmla="*/ 968 h 1412"/>
                <a:gd name="T10" fmla="*/ 72 w 431"/>
                <a:gd name="T11" fmla="*/ 1043 h 1412"/>
                <a:gd name="T12" fmla="*/ 86 w 431"/>
                <a:gd name="T13" fmla="*/ 1060 h 1412"/>
                <a:gd name="T14" fmla="*/ 112 w 431"/>
                <a:gd name="T15" fmla="*/ 1110 h 1412"/>
                <a:gd name="T16" fmla="*/ 157 w 431"/>
                <a:gd name="T17" fmla="*/ 1218 h 1412"/>
                <a:gd name="T18" fmla="*/ 205 w 431"/>
                <a:gd name="T19" fmla="*/ 1360 h 1412"/>
                <a:gd name="T20" fmla="*/ 227 w 431"/>
                <a:gd name="T21" fmla="*/ 1410 h 14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1" h="1412">
                  <a:moveTo>
                    <a:pt x="31" y="0"/>
                  </a:moveTo>
                  <a:cubicBezTo>
                    <a:pt x="28" y="200"/>
                    <a:pt x="22" y="401"/>
                    <a:pt x="22" y="601"/>
                  </a:cubicBezTo>
                  <a:cubicBezTo>
                    <a:pt x="22" y="687"/>
                    <a:pt x="0" y="782"/>
                    <a:pt x="39" y="859"/>
                  </a:cubicBezTo>
                  <a:cubicBezTo>
                    <a:pt x="50" y="881"/>
                    <a:pt x="67" y="898"/>
                    <a:pt x="81" y="918"/>
                  </a:cubicBezTo>
                  <a:cubicBezTo>
                    <a:pt x="93" y="934"/>
                    <a:pt x="114" y="968"/>
                    <a:pt x="114" y="968"/>
                  </a:cubicBezTo>
                  <a:cubicBezTo>
                    <a:pt x="120" y="987"/>
                    <a:pt x="127" y="1027"/>
                    <a:pt x="139" y="1043"/>
                  </a:cubicBezTo>
                  <a:cubicBezTo>
                    <a:pt x="145" y="1051"/>
                    <a:pt x="156" y="1053"/>
                    <a:pt x="164" y="1060"/>
                  </a:cubicBezTo>
                  <a:cubicBezTo>
                    <a:pt x="182" y="1076"/>
                    <a:pt x="197" y="1093"/>
                    <a:pt x="214" y="1110"/>
                  </a:cubicBezTo>
                  <a:cubicBezTo>
                    <a:pt x="244" y="1140"/>
                    <a:pt x="274" y="1183"/>
                    <a:pt x="298" y="1218"/>
                  </a:cubicBezTo>
                  <a:cubicBezTo>
                    <a:pt x="315" y="1272"/>
                    <a:pt x="341" y="1330"/>
                    <a:pt x="390" y="1360"/>
                  </a:cubicBezTo>
                  <a:cubicBezTo>
                    <a:pt x="424" y="1412"/>
                    <a:pt x="403" y="1410"/>
                    <a:pt x="431" y="1410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2094" name="Freeform 54"/>
            <p:cNvSpPr>
              <a:spLocks/>
            </p:cNvSpPr>
            <p:nvPr/>
          </p:nvSpPr>
          <p:spPr bwMode="auto">
            <a:xfrm rot="1559354">
              <a:off x="1651" y="2717"/>
              <a:ext cx="300" cy="177"/>
            </a:xfrm>
            <a:custGeom>
              <a:avLst/>
              <a:gdLst>
                <a:gd name="T0" fmla="*/ 427 w 258"/>
                <a:gd name="T1" fmla="*/ 9 h 123"/>
                <a:gd name="T2" fmla="*/ 414 w 258"/>
                <a:gd name="T3" fmla="*/ 72 h 123"/>
                <a:gd name="T4" fmla="*/ 369 w 258"/>
                <a:gd name="T5" fmla="*/ 117 h 123"/>
                <a:gd name="T6" fmla="*/ 324 w 258"/>
                <a:gd name="T7" fmla="*/ 189 h 123"/>
                <a:gd name="T8" fmla="*/ 269 w 258"/>
                <a:gd name="T9" fmla="*/ 253 h 123"/>
                <a:gd name="T10" fmla="*/ 224 w 258"/>
                <a:gd name="T11" fmla="*/ 217 h 123"/>
                <a:gd name="T12" fmla="*/ 201 w 258"/>
                <a:gd name="T13" fmla="*/ 232 h 123"/>
                <a:gd name="T14" fmla="*/ 190 w 258"/>
                <a:gd name="T15" fmla="*/ 263 h 123"/>
                <a:gd name="T16" fmla="*/ 138 w 258"/>
                <a:gd name="T17" fmla="*/ 253 h 123"/>
                <a:gd name="T18" fmla="*/ 102 w 258"/>
                <a:gd name="T19" fmla="*/ 283 h 123"/>
                <a:gd name="T20" fmla="*/ 90 w 258"/>
                <a:gd name="T21" fmla="*/ 334 h 123"/>
                <a:gd name="T22" fmla="*/ 58 w 258"/>
                <a:gd name="T23" fmla="*/ 378 h 123"/>
                <a:gd name="T24" fmla="*/ 41 w 258"/>
                <a:gd name="T25" fmla="*/ 400 h 123"/>
                <a:gd name="T26" fmla="*/ 2 w 258"/>
                <a:gd name="T27" fmla="*/ 433 h 123"/>
                <a:gd name="T28" fmla="*/ 44 w 258"/>
                <a:gd name="T29" fmla="*/ 515 h 123"/>
                <a:gd name="T30" fmla="*/ 58 w 258"/>
                <a:gd name="T31" fmla="*/ 528 h 123"/>
                <a:gd name="T32" fmla="*/ 122 w 258"/>
                <a:gd name="T33" fmla="*/ 528 h 123"/>
                <a:gd name="T34" fmla="*/ 148 w 258"/>
                <a:gd name="T35" fmla="*/ 508 h 123"/>
                <a:gd name="T36" fmla="*/ 190 w 258"/>
                <a:gd name="T37" fmla="*/ 462 h 123"/>
                <a:gd name="T38" fmla="*/ 234 w 258"/>
                <a:gd name="T39" fmla="*/ 420 h 123"/>
                <a:gd name="T40" fmla="*/ 251 w 258"/>
                <a:gd name="T41" fmla="*/ 400 h 123"/>
                <a:gd name="T42" fmla="*/ 266 w 258"/>
                <a:gd name="T43" fmla="*/ 400 h 123"/>
                <a:gd name="T44" fmla="*/ 297 w 258"/>
                <a:gd name="T45" fmla="*/ 354 h 123"/>
                <a:gd name="T46" fmla="*/ 341 w 258"/>
                <a:gd name="T47" fmla="*/ 348 h 123"/>
                <a:gd name="T48" fmla="*/ 364 w 258"/>
                <a:gd name="T49" fmla="*/ 294 h 123"/>
                <a:gd name="T50" fmla="*/ 373 w 258"/>
                <a:gd name="T51" fmla="*/ 294 h 123"/>
                <a:gd name="T52" fmla="*/ 417 w 258"/>
                <a:gd name="T53" fmla="*/ 242 h 123"/>
                <a:gd name="T54" fmla="*/ 447 w 258"/>
                <a:gd name="T55" fmla="*/ 189 h 123"/>
                <a:gd name="T56" fmla="*/ 472 w 258"/>
                <a:gd name="T57" fmla="*/ 117 h 123"/>
                <a:gd name="T58" fmla="*/ 463 w 258"/>
                <a:gd name="T59" fmla="*/ 29 h 123"/>
                <a:gd name="T60" fmla="*/ 453 w 258"/>
                <a:gd name="T61" fmla="*/ 9 h 123"/>
                <a:gd name="T62" fmla="*/ 441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rgbClr val="996600"/>
            </a:solidFill>
            <a:ln w="952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5" name="Freeform 55"/>
            <p:cNvSpPr>
              <a:spLocks/>
            </p:cNvSpPr>
            <p:nvPr/>
          </p:nvSpPr>
          <p:spPr bwMode="auto">
            <a:xfrm rot="1921530">
              <a:off x="1877" y="2769"/>
              <a:ext cx="300" cy="177"/>
            </a:xfrm>
            <a:custGeom>
              <a:avLst/>
              <a:gdLst>
                <a:gd name="T0" fmla="*/ 427 w 258"/>
                <a:gd name="T1" fmla="*/ 9 h 123"/>
                <a:gd name="T2" fmla="*/ 414 w 258"/>
                <a:gd name="T3" fmla="*/ 72 h 123"/>
                <a:gd name="T4" fmla="*/ 369 w 258"/>
                <a:gd name="T5" fmla="*/ 117 h 123"/>
                <a:gd name="T6" fmla="*/ 324 w 258"/>
                <a:gd name="T7" fmla="*/ 189 h 123"/>
                <a:gd name="T8" fmla="*/ 269 w 258"/>
                <a:gd name="T9" fmla="*/ 253 h 123"/>
                <a:gd name="T10" fmla="*/ 224 w 258"/>
                <a:gd name="T11" fmla="*/ 217 h 123"/>
                <a:gd name="T12" fmla="*/ 201 w 258"/>
                <a:gd name="T13" fmla="*/ 232 h 123"/>
                <a:gd name="T14" fmla="*/ 190 w 258"/>
                <a:gd name="T15" fmla="*/ 263 h 123"/>
                <a:gd name="T16" fmla="*/ 138 w 258"/>
                <a:gd name="T17" fmla="*/ 253 h 123"/>
                <a:gd name="T18" fmla="*/ 102 w 258"/>
                <a:gd name="T19" fmla="*/ 283 h 123"/>
                <a:gd name="T20" fmla="*/ 90 w 258"/>
                <a:gd name="T21" fmla="*/ 334 h 123"/>
                <a:gd name="T22" fmla="*/ 58 w 258"/>
                <a:gd name="T23" fmla="*/ 378 h 123"/>
                <a:gd name="T24" fmla="*/ 41 w 258"/>
                <a:gd name="T25" fmla="*/ 400 h 123"/>
                <a:gd name="T26" fmla="*/ 2 w 258"/>
                <a:gd name="T27" fmla="*/ 433 h 123"/>
                <a:gd name="T28" fmla="*/ 44 w 258"/>
                <a:gd name="T29" fmla="*/ 515 h 123"/>
                <a:gd name="T30" fmla="*/ 58 w 258"/>
                <a:gd name="T31" fmla="*/ 528 h 123"/>
                <a:gd name="T32" fmla="*/ 122 w 258"/>
                <a:gd name="T33" fmla="*/ 528 h 123"/>
                <a:gd name="T34" fmla="*/ 148 w 258"/>
                <a:gd name="T35" fmla="*/ 508 h 123"/>
                <a:gd name="T36" fmla="*/ 190 w 258"/>
                <a:gd name="T37" fmla="*/ 462 h 123"/>
                <a:gd name="T38" fmla="*/ 234 w 258"/>
                <a:gd name="T39" fmla="*/ 420 h 123"/>
                <a:gd name="T40" fmla="*/ 251 w 258"/>
                <a:gd name="T41" fmla="*/ 400 h 123"/>
                <a:gd name="T42" fmla="*/ 266 w 258"/>
                <a:gd name="T43" fmla="*/ 400 h 123"/>
                <a:gd name="T44" fmla="*/ 297 w 258"/>
                <a:gd name="T45" fmla="*/ 354 h 123"/>
                <a:gd name="T46" fmla="*/ 341 w 258"/>
                <a:gd name="T47" fmla="*/ 348 h 123"/>
                <a:gd name="T48" fmla="*/ 364 w 258"/>
                <a:gd name="T49" fmla="*/ 294 h 123"/>
                <a:gd name="T50" fmla="*/ 373 w 258"/>
                <a:gd name="T51" fmla="*/ 294 h 123"/>
                <a:gd name="T52" fmla="*/ 417 w 258"/>
                <a:gd name="T53" fmla="*/ 242 h 123"/>
                <a:gd name="T54" fmla="*/ 447 w 258"/>
                <a:gd name="T55" fmla="*/ 189 h 123"/>
                <a:gd name="T56" fmla="*/ 472 w 258"/>
                <a:gd name="T57" fmla="*/ 117 h 123"/>
                <a:gd name="T58" fmla="*/ 463 w 258"/>
                <a:gd name="T59" fmla="*/ 29 h 123"/>
                <a:gd name="T60" fmla="*/ 453 w 258"/>
                <a:gd name="T61" fmla="*/ 9 h 123"/>
                <a:gd name="T62" fmla="*/ 441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rgbClr val="996600"/>
            </a:solidFill>
            <a:ln w="952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6" name="Freeform 56"/>
            <p:cNvSpPr>
              <a:spLocks/>
            </p:cNvSpPr>
            <p:nvPr/>
          </p:nvSpPr>
          <p:spPr bwMode="auto">
            <a:xfrm rot="817809">
              <a:off x="1820" y="2775"/>
              <a:ext cx="300" cy="73"/>
            </a:xfrm>
            <a:custGeom>
              <a:avLst/>
              <a:gdLst>
                <a:gd name="T0" fmla="*/ 427 w 258"/>
                <a:gd name="T1" fmla="*/ 1 h 123"/>
                <a:gd name="T2" fmla="*/ 414 w 258"/>
                <a:gd name="T3" fmla="*/ 2 h 123"/>
                <a:gd name="T4" fmla="*/ 369 w 258"/>
                <a:gd name="T5" fmla="*/ 3 h 123"/>
                <a:gd name="T6" fmla="*/ 324 w 258"/>
                <a:gd name="T7" fmla="*/ 5 h 123"/>
                <a:gd name="T8" fmla="*/ 269 w 258"/>
                <a:gd name="T9" fmla="*/ 7 h 123"/>
                <a:gd name="T10" fmla="*/ 224 w 258"/>
                <a:gd name="T11" fmla="*/ 7 h 123"/>
                <a:gd name="T12" fmla="*/ 201 w 258"/>
                <a:gd name="T13" fmla="*/ 7 h 123"/>
                <a:gd name="T14" fmla="*/ 190 w 258"/>
                <a:gd name="T15" fmla="*/ 7 h 123"/>
                <a:gd name="T16" fmla="*/ 138 w 258"/>
                <a:gd name="T17" fmla="*/ 7 h 123"/>
                <a:gd name="T18" fmla="*/ 102 w 258"/>
                <a:gd name="T19" fmla="*/ 8 h 123"/>
                <a:gd name="T20" fmla="*/ 90 w 258"/>
                <a:gd name="T21" fmla="*/ 9 h 123"/>
                <a:gd name="T22" fmla="*/ 58 w 258"/>
                <a:gd name="T23" fmla="*/ 11 h 123"/>
                <a:gd name="T24" fmla="*/ 41 w 258"/>
                <a:gd name="T25" fmla="*/ 12 h 123"/>
                <a:gd name="T26" fmla="*/ 2 w 258"/>
                <a:gd name="T27" fmla="*/ 12 h 123"/>
                <a:gd name="T28" fmla="*/ 44 w 258"/>
                <a:gd name="T29" fmla="*/ 15 h 123"/>
                <a:gd name="T30" fmla="*/ 58 w 258"/>
                <a:gd name="T31" fmla="*/ 15 h 123"/>
                <a:gd name="T32" fmla="*/ 122 w 258"/>
                <a:gd name="T33" fmla="*/ 15 h 123"/>
                <a:gd name="T34" fmla="*/ 148 w 258"/>
                <a:gd name="T35" fmla="*/ 15 h 123"/>
                <a:gd name="T36" fmla="*/ 190 w 258"/>
                <a:gd name="T37" fmla="*/ 14 h 123"/>
                <a:gd name="T38" fmla="*/ 234 w 258"/>
                <a:gd name="T39" fmla="*/ 12 h 123"/>
                <a:gd name="T40" fmla="*/ 251 w 258"/>
                <a:gd name="T41" fmla="*/ 12 h 123"/>
                <a:gd name="T42" fmla="*/ 266 w 258"/>
                <a:gd name="T43" fmla="*/ 12 h 123"/>
                <a:gd name="T44" fmla="*/ 297 w 258"/>
                <a:gd name="T45" fmla="*/ 10 h 123"/>
                <a:gd name="T46" fmla="*/ 341 w 258"/>
                <a:gd name="T47" fmla="*/ 10 h 123"/>
                <a:gd name="T48" fmla="*/ 364 w 258"/>
                <a:gd name="T49" fmla="*/ 8 h 123"/>
                <a:gd name="T50" fmla="*/ 373 w 258"/>
                <a:gd name="T51" fmla="*/ 8 h 123"/>
                <a:gd name="T52" fmla="*/ 417 w 258"/>
                <a:gd name="T53" fmla="*/ 7 h 123"/>
                <a:gd name="T54" fmla="*/ 447 w 258"/>
                <a:gd name="T55" fmla="*/ 5 h 123"/>
                <a:gd name="T56" fmla="*/ 472 w 258"/>
                <a:gd name="T57" fmla="*/ 3 h 123"/>
                <a:gd name="T58" fmla="*/ 463 w 258"/>
                <a:gd name="T59" fmla="*/ 1 h 123"/>
                <a:gd name="T60" fmla="*/ 453 w 258"/>
                <a:gd name="T61" fmla="*/ 1 h 123"/>
                <a:gd name="T62" fmla="*/ 441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rgbClr val="996600"/>
            </a:solidFill>
            <a:ln w="0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7" name="Freeform 57"/>
            <p:cNvSpPr>
              <a:spLocks/>
            </p:cNvSpPr>
            <p:nvPr/>
          </p:nvSpPr>
          <p:spPr bwMode="auto">
            <a:xfrm>
              <a:off x="1922" y="1188"/>
              <a:ext cx="292" cy="1878"/>
            </a:xfrm>
            <a:custGeom>
              <a:avLst/>
              <a:gdLst>
                <a:gd name="T0" fmla="*/ 180 w 343"/>
                <a:gd name="T1" fmla="*/ 0 h 1878"/>
                <a:gd name="T2" fmla="*/ 172 w 343"/>
                <a:gd name="T3" fmla="*/ 25 h 1878"/>
                <a:gd name="T4" fmla="*/ 168 w 343"/>
                <a:gd name="T5" fmla="*/ 50 h 1878"/>
                <a:gd name="T6" fmla="*/ 145 w 343"/>
                <a:gd name="T7" fmla="*/ 108 h 1878"/>
                <a:gd name="T8" fmla="*/ 123 w 343"/>
                <a:gd name="T9" fmla="*/ 217 h 1878"/>
                <a:gd name="T10" fmla="*/ 97 w 343"/>
                <a:gd name="T11" fmla="*/ 325 h 1878"/>
                <a:gd name="T12" fmla="*/ 44 w 343"/>
                <a:gd name="T13" fmla="*/ 476 h 1878"/>
                <a:gd name="T14" fmla="*/ 13 w 343"/>
                <a:gd name="T15" fmla="*/ 618 h 1878"/>
                <a:gd name="T16" fmla="*/ 5 w 343"/>
                <a:gd name="T17" fmla="*/ 643 h 1878"/>
                <a:gd name="T18" fmla="*/ 0 w 343"/>
                <a:gd name="T19" fmla="*/ 668 h 1878"/>
                <a:gd name="T20" fmla="*/ 44 w 343"/>
                <a:gd name="T21" fmla="*/ 876 h 1878"/>
                <a:gd name="T22" fmla="*/ 71 w 343"/>
                <a:gd name="T23" fmla="*/ 951 h 1878"/>
                <a:gd name="T24" fmla="*/ 80 w 343"/>
                <a:gd name="T25" fmla="*/ 976 h 1878"/>
                <a:gd name="T26" fmla="*/ 128 w 343"/>
                <a:gd name="T27" fmla="*/ 1252 h 1878"/>
                <a:gd name="T28" fmla="*/ 158 w 343"/>
                <a:gd name="T29" fmla="*/ 1461 h 1878"/>
                <a:gd name="T30" fmla="*/ 158 w 343"/>
                <a:gd name="T31" fmla="*/ 1694 h 1878"/>
                <a:gd name="T32" fmla="*/ 145 w 343"/>
                <a:gd name="T33" fmla="*/ 1753 h 1878"/>
                <a:gd name="T34" fmla="*/ 132 w 343"/>
                <a:gd name="T35" fmla="*/ 1878 h 18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3" h="1878">
                  <a:moveTo>
                    <a:pt x="343" y="0"/>
                  </a:moveTo>
                  <a:cubicBezTo>
                    <a:pt x="337" y="8"/>
                    <a:pt x="331" y="16"/>
                    <a:pt x="326" y="25"/>
                  </a:cubicBezTo>
                  <a:cubicBezTo>
                    <a:pt x="322" y="33"/>
                    <a:pt x="322" y="42"/>
                    <a:pt x="318" y="50"/>
                  </a:cubicBezTo>
                  <a:cubicBezTo>
                    <a:pt x="306" y="71"/>
                    <a:pt x="289" y="88"/>
                    <a:pt x="276" y="108"/>
                  </a:cubicBezTo>
                  <a:cubicBezTo>
                    <a:pt x="264" y="146"/>
                    <a:pt x="256" y="184"/>
                    <a:pt x="234" y="217"/>
                  </a:cubicBezTo>
                  <a:cubicBezTo>
                    <a:pt x="222" y="254"/>
                    <a:pt x="206" y="293"/>
                    <a:pt x="184" y="325"/>
                  </a:cubicBezTo>
                  <a:cubicBezTo>
                    <a:pt x="165" y="383"/>
                    <a:pt x="117" y="426"/>
                    <a:pt x="84" y="476"/>
                  </a:cubicBezTo>
                  <a:cubicBezTo>
                    <a:pt x="54" y="522"/>
                    <a:pt x="46" y="569"/>
                    <a:pt x="25" y="618"/>
                  </a:cubicBezTo>
                  <a:cubicBezTo>
                    <a:pt x="21" y="627"/>
                    <a:pt x="13" y="634"/>
                    <a:pt x="9" y="643"/>
                  </a:cubicBezTo>
                  <a:cubicBezTo>
                    <a:pt x="5" y="651"/>
                    <a:pt x="3" y="660"/>
                    <a:pt x="0" y="668"/>
                  </a:cubicBezTo>
                  <a:cubicBezTo>
                    <a:pt x="10" y="788"/>
                    <a:pt x="5" y="797"/>
                    <a:pt x="84" y="876"/>
                  </a:cubicBezTo>
                  <a:cubicBezTo>
                    <a:pt x="105" y="897"/>
                    <a:pt x="117" y="926"/>
                    <a:pt x="134" y="951"/>
                  </a:cubicBezTo>
                  <a:cubicBezTo>
                    <a:pt x="140" y="959"/>
                    <a:pt x="151" y="976"/>
                    <a:pt x="151" y="976"/>
                  </a:cubicBezTo>
                  <a:cubicBezTo>
                    <a:pt x="169" y="1071"/>
                    <a:pt x="212" y="1160"/>
                    <a:pt x="243" y="1252"/>
                  </a:cubicBezTo>
                  <a:cubicBezTo>
                    <a:pt x="266" y="1321"/>
                    <a:pt x="279" y="1392"/>
                    <a:pt x="301" y="1461"/>
                  </a:cubicBezTo>
                  <a:cubicBezTo>
                    <a:pt x="316" y="1567"/>
                    <a:pt x="314" y="1530"/>
                    <a:pt x="301" y="1694"/>
                  </a:cubicBezTo>
                  <a:cubicBezTo>
                    <a:pt x="300" y="1712"/>
                    <a:pt x="282" y="1739"/>
                    <a:pt x="276" y="1753"/>
                  </a:cubicBezTo>
                  <a:cubicBezTo>
                    <a:pt x="259" y="1794"/>
                    <a:pt x="251" y="1834"/>
                    <a:pt x="251" y="1878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438330" name="Group 58"/>
          <p:cNvGrpSpPr>
            <a:grpSpLocks/>
          </p:cNvGrpSpPr>
          <p:nvPr/>
        </p:nvGrpSpPr>
        <p:grpSpPr bwMode="auto">
          <a:xfrm>
            <a:off x="4797425" y="1209675"/>
            <a:ext cx="1906588" cy="4384675"/>
            <a:chOff x="3022" y="762"/>
            <a:chExt cx="1201" cy="2762"/>
          </a:xfrm>
        </p:grpSpPr>
        <p:sp>
          <p:nvSpPr>
            <p:cNvPr id="42043" name="Text Box 59"/>
            <p:cNvSpPr txBox="1">
              <a:spLocks noChangeArrowheads="1"/>
            </p:cNvSpPr>
            <p:nvPr/>
          </p:nvSpPr>
          <p:spPr bwMode="auto">
            <a:xfrm>
              <a:off x="3397" y="762"/>
              <a:ext cx="4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800">
                  <a:latin typeface="News Gothic" pitchFamily="34" charset="0"/>
                </a:rPr>
                <a:t>Epigeic</a:t>
              </a:r>
            </a:p>
          </p:txBody>
        </p:sp>
        <p:grpSp>
          <p:nvGrpSpPr>
            <p:cNvPr id="42044" name="Group 60"/>
            <p:cNvGrpSpPr>
              <a:grpSpLocks/>
            </p:cNvGrpSpPr>
            <p:nvPr/>
          </p:nvGrpSpPr>
          <p:grpSpPr bwMode="auto">
            <a:xfrm>
              <a:off x="3022" y="1023"/>
              <a:ext cx="1201" cy="2501"/>
              <a:chOff x="3022" y="1023"/>
              <a:chExt cx="1201" cy="2501"/>
            </a:xfrm>
          </p:grpSpPr>
          <p:sp>
            <p:nvSpPr>
              <p:cNvPr id="42045" name="Rectangle 61"/>
              <p:cNvSpPr>
                <a:spLocks noChangeArrowheads="1"/>
              </p:cNvSpPr>
              <p:nvPr/>
            </p:nvSpPr>
            <p:spPr bwMode="auto">
              <a:xfrm>
                <a:off x="3029" y="1223"/>
                <a:ext cx="1168" cy="2301"/>
              </a:xfrm>
              <a:prstGeom prst="rect">
                <a:avLst/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2046" name="Group 62"/>
              <p:cNvGrpSpPr>
                <a:grpSpLocks/>
              </p:cNvGrpSpPr>
              <p:nvPr/>
            </p:nvGrpSpPr>
            <p:grpSpPr bwMode="auto">
              <a:xfrm>
                <a:off x="3232" y="1029"/>
                <a:ext cx="573" cy="200"/>
                <a:chOff x="4312" y="1827"/>
                <a:chExt cx="678" cy="200"/>
              </a:xfrm>
            </p:grpSpPr>
            <p:sp>
              <p:nvSpPr>
                <p:cNvPr id="42067" name="Freeform 63"/>
                <p:cNvSpPr>
                  <a:spLocks/>
                </p:cNvSpPr>
                <p:nvPr/>
              </p:nvSpPr>
              <p:spPr bwMode="auto">
                <a:xfrm>
                  <a:off x="4433" y="1827"/>
                  <a:ext cx="307" cy="182"/>
                </a:xfrm>
                <a:custGeom>
                  <a:avLst/>
                  <a:gdLst>
                    <a:gd name="T0" fmla="*/ 0 w 199"/>
                    <a:gd name="T1" fmla="*/ 1892 h 56"/>
                    <a:gd name="T2" fmla="*/ 54 w 199"/>
                    <a:gd name="T3" fmla="*/ 2135 h 56"/>
                    <a:gd name="T4" fmla="*/ 96 w 199"/>
                    <a:gd name="T5" fmla="*/ 2473 h 56"/>
                    <a:gd name="T6" fmla="*/ 136 w 199"/>
                    <a:gd name="T7" fmla="*/ 2473 h 56"/>
                    <a:gd name="T8" fmla="*/ 180 w 199"/>
                    <a:gd name="T9" fmla="*/ 2473 h 56"/>
                    <a:gd name="T10" fmla="*/ 221 w 199"/>
                    <a:gd name="T11" fmla="*/ 2685 h 56"/>
                    <a:gd name="T12" fmla="*/ 268 w 199"/>
                    <a:gd name="T13" fmla="*/ 2685 h 56"/>
                    <a:gd name="T14" fmla="*/ 304 w 199"/>
                    <a:gd name="T15" fmla="*/ 2685 h 56"/>
                    <a:gd name="T16" fmla="*/ 373 w 199"/>
                    <a:gd name="T17" fmla="*/ 2685 h 56"/>
                    <a:gd name="T18" fmla="*/ 429 w 199"/>
                    <a:gd name="T19" fmla="*/ 2473 h 56"/>
                    <a:gd name="T20" fmla="*/ 469 w 199"/>
                    <a:gd name="T21" fmla="*/ 1680 h 56"/>
                    <a:gd name="T22" fmla="*/ 574 w 199"/>
                    <a:gd name="T23" fmla="*/ 2473 h 56"/>
                    <a:gd name="T24" fmla="*/ 614 w 199"/>
                    <a:gd name="T25" fmla="*/ 1892 h 56"/>
                    <a:gd name="T26" fmla="*/ 637 w 199"/>
                    <a:gd name="T27" fmla="*/ 1680 h 56"/>
                    <a:gd name="T28" fmla="*/ 657 w 199"/>
                    <a:gd name="T29" fmla="*/ 1680 h 56"/>
                    <a:gd name="T30" fmla="*/ 657 w 199"/>
                    <a:gd name="T31" fmla="*/ 1680 h 56"/>
                    <a:gd name="T32" fmla="*/ 710 w 199"/>
                    <a:gd name="T33" fmla="*/ 1342 h 56"/>
                    <a:gd name="T34" fmla="*/ 764 w 199"/>
                    <a:gd name="T35" fmla="*/ 1131 h 56"/>
                    <a:gd name="T36" fmla="*/ 838 w 199"/>
                    <a:gd name="T37" fmla="*/ 549 h 56"/>
                    <a:gd name="T38" fmla="*/ 907 w 199"/>
                    <a:gd name="T39" fmla="*/ 244 h 56"/>
                    <a:gd name="T40" fmla="*/ 973 w 199"/>
                    <a:gd name="T41" fmla="*/ 0 h 56"/>
                    <a:gd name="T42" fmla="*/ 1001 w 199"/>
                    <a:gd name="T43" fmla="*/ 244 h 56"/>
                    <a:gd name="T44" fmla="*/ 1034 w 199"/>
                    <a:gd name="T45" fmla="*/ 244 h 56"/>
                    <a:gd name="T46" fmla="*/ 1057 w 199"/>
                    <a:gd name="T47" fmla="*/ 244 h 56"/>
                    <a:gd name="T48" fmla="*/ 1117 w 199"/>
                    <a:gd name="T49" fmla="*/ 244 h 56"/>
                    <a:gd name="T50" fmla="*/ 1071 w 199"/>
                    <a:gd name="T51" fmla="*/ 2135 h 56"/>
                    <a:gd name="T52" fmla="*/ 1128 w 199"/>
                    <a:gd name="T53" fmla="*/ 2135 h 56"/>
                    <a:gd name="T54" fmla="*/ 1021 w 199"/>
                    <a:gd name="T55" fmla="*/ 2685 h 56"/>
                    <a:gd name="T56" fmla="*/ 1001 w 199"/>
                    <a:gd name="T57" fmla="*/ 3023 h 56"/>
                    <a:gd name="T58" fmla="*/ 947 w 199"/>
                    <a:gd name="T59" fmla="*/ 3023 h 56"/>
                    <a:gd name="T60" fmla="*/ 918 w 199"/>
                    <a:gd name="T61" fmla="*/ 3812 h 56"/>
                    <a:gd name="T62" fmla="*/ 811 w 199"/>
                    <a:gd name="T63" fmla="*/ 3023 h 56"/>
                    <a:gd name="T64" fmla="*/ 764 w 199"/>
                    <a:gd name="T65" fmla="*/ 3812 h 56"/>
                    <a:gd name="T66" fmla="*/ 751 w 199"/>
                    <a:gd name="T67" fmla="*/ 3812 h 56"/>
                    <a:gd name="T68" fmla="*/ 737 w 199"/>
                    <a:gd name="T69" fmla="*/ 3812 h 56"/>
                    <a:gd name="T70" fmla="*/ 710 w 199"/>
                    <a:gd name="T71" fmla="*/ 3812 h 56"/>
                    <a:gd name="T72" fmla="*/ 679 w 199"/>
                    <a:gd name="T73" fmla="*/ 4121 h 56"/>
                    <a:gd name="T74" fmla="*/ 657 w 199"/>
                    <a:gd name="T75" fmla="*/ 4121 h 56"/>
                    <a:gd name="T76" fmla="*/ 628 w 199"/>
                    <a:gd name="T77" fmla="*/ 4362 h 56"/>
                    <a:gd name="T78" fmla="*/ 583 w 199"/>
                    <a:gd name="T79" fmla="*/ 4911 h 56"/>
                    <a:gd name="T80" fmla="*/ 526 w 199"/>
                    <a:gd name="T81" fmla="*/ 5798 h 56"/>
                    <a:gd name="T82" fmla="*/ 469 w 199"/>
                    <a:gd name="T83" fmla="*/ 6042 h 56"/>
                    <a:gd name="T84" fmla="*/ 404 w 199"/>
                    <a:gd name="T85" fmla="*/ 6253 h 56"/>
                    <a:gd name="T86" fmla="*/ 333 w 199"/>
                    <a:gd name="T87" fmla="*/ 6253 h 56"/>
                    <a:gd name="T88" fmla="*/ 290 w 199"/>
                    <a:gd name="T89" fmla="*/ 6253 h 56"/>
                    <a:gd name="T90" fmla="*/ 250 w 199"/>
                    <a:gd name="T91" fmla="*/ 6042 h 56"/>
                    <a:gd name="T92" fmla="*/ 238 w 199"/>
                    <a:gd name="T93" fmla="*/ 5798 h 56"/>
                    <a:gd name="T94" fmla="*/ 180 w 199"/>
                    <a:gd name="T95" fmla="*/ 6042 h 56"/>
                    <a:gd name="T96" fmla="*/ 136 w 199"/>
                    <a:gd name="T97" fmla="*/ 3812 h 56"/>
                    <a:gd name="T98" fmla="*/ 80 w 199"/>
                    <a:gd name="T99" fmla="*/ 3812 h 56"/>
                    <a:gd name="T100" fmla="*/ 29 w 199"/>
                    <a:gd name="T101" fmla="*/ 2685 h 56"/>
                    <a:gd name="T102" fmla="*/ 12 w 199"/>
                    <a:gd name="T103" fmla="*/ 2473 h 56"/>
                    <a:gd name="T104" fmla="*/ 0 w 199"/>
                    <a:gd name="T105" fmla="*/ 1892 h 5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99" h="56">
                      <a:moveTo>
                        <a:pt x="0" y="17"/>
                      </a:moveTo>
                      <a:lnTo>
                        <a:pt x="10" y="19"/>
                      </a:lnTo>
                      <a:lnTo>
                        <a:pt x="17" y="22"/>
                      </a:lnTo>
                      <a:lnTo>
                        <a:pt x="24" y="22"/>
                      </a:lnTo>
                      <a:lnTo>
                        <a:pt x="32" y="22"/>
                      </a:lnTo>
                      <a:lnTo>
                        <a:pt x="39" y="24"/>
                      </a:lnTo>
                      <a:lnTo>
                        <a:pt x="47" y="24"/>
                      </a:lnTo>
                      <a:lnTo>
                        <a:pt x="54" y="24"/>
                      </a:lnTo>
                      <a:lnTo>
                        <a:pt x="66" y="24"/>
                      </a:lnTo>
                      <a:lnTo>
                        <a:pt x="76" y="22"/>
                      </a:lnTo>
                      <a:lnTo>
                        <a:pt x="83" y="15"/>
                      </a:lnTo>
                      <a:lnTo>
                        <a:pt x="101" y="22"/>
                      </a:lnTo>
                      <a:lnTo>
                        <a:pt x="108" y="17"/>
                      </a:lnTo>
                      <a:lnTo>
                        <a:pt x="113" y="15"/>
                      </a:lnTo>
                      <a:lnTo>
                        <a:pt x="116" y="15"/>
                      </a:lnTo>
                      <a:lnTo>
                        <a:pt x="125" y="12"/>
                      </a:lnTo>
                      <a:lnTo>
                        <a:pt x="135" y="10"/>
                      </a:lnTo>
                      <a:lnTo>
                        <a:pt x="148" y="5"/>
                      </a:lnTo>
                      <a:lnTo>
                        <a:pt x="160" y="2"/>
                      </a:lnTo>
                      <a:lnTo>
                        <a:pt x="172" y="0"/>
                      </a:lnTo>
                      <a:lnTo>
                        <a:pt x="177" y="2"/>
                      </a:lnTo>
                      <a:lnTo>
                        <a:pt x="182" y="2"/>
                      </a:lnTo>
                      <a:lnTo>
                        <a:pt x="187" y="2"/>
                      </a:lnTo>
                      <a:lnTo>
                        <a:pt x="197" y="2"/>
                      </a:lnTo>
                      <a:lnTo>
                        <a:pt x="189" y="19"/>
                      </a:lnTo>
                      <a:lnTo>
                        <a:pt x="199" y="19"/>
                      </a:lnTo>
                      <a:lnTo>
                        <a:pt x="180" y="24"/>
                      </a:lnTo>
                      <a:lnTo>
                        <a:pt x="177" y="27"/>
                      </a:lnTo>
                      <a:lnTo>
                        <a:pt x="167" y="27"/>
                      </a:lnTo>
                      <a:lnTo>
                        <a:pt x="162" y="34"/>
                      </a:lnTo>
                      <a:lnTo>
                        <a:pt x="143" y="27"/>
                      </a:lnTo>
                      <a:lnTo>
                        <a:pt x="135" y="34"/>
                      </a:lnTo>
                      <a:lnTo>
                        <a:pt x="133" y="34"/>
                      </a:lnTo>
                      <a:lnTo>
                        <a:pt x="130" y="34"/>
                      </a:lnTo>
                      <a:lnTo>
                        <a:pt x="125" y="34"/>
                      </a:lnTo>
                      <a:lnTo>
                        <a:pt x="120" y="37"/>
                      </a:lnTo>
                      <a:lnTo>
                        <a:pt x="116" y="37"/>
                      </a:lnTo>
                      <a:lnTo>
                        <a:pt x="111" y="39"/>
                      </a:lnTo>
                      <a:lnTo>
                        <a:pt x="103" y="44"/>
                      </a:lnTo>
                      <a:lnTo>
                        <a:pt x="93" y="52"/>
                      </a:lnTo>
                      <a:lnTo>
                        <a:pt x="83" y="54"/>
                      </a:lnTo>
                      <a:lnTo>
                        <a:pt x="71" y="56"/>
                      </a:lnTo>
                      <a:lnTo>
                        <a:pt x="59" y="56"/>
                      </a:lnTo>
                      <a:lnTo>
                        <a:pt x="51" y="56"/>
                      </a:lnTo>
                      <a:lnTo>
                        <a:pt x="44" y="54"/>
                      </a:lnTo>
                      <a:lnTo>
                        <a:pt x="42" y="52"/>
                      </a:lnTo>
                      <a:lnTo>
                        <a:pt x="32" y="54"/>
                      </a:lnTo>
                      <a:lnTo>
                        <a:pt x="24" y="34"/>
                      </a:lnTo>
                      <a:lnTo>
                        <a:pt x="14" y="34"/>
                      </a:lnTo>
                      <a:lnTo>
                        <a:pt x="5" y="24"/>
                      </a:lnTo>
                      <a:lnTo>
                        <a:pt x="2" y="22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chemeClr val="accent1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68" name="Freeform 64"/>
                <p:cNvSpPr>
                  <a:spLocks/>
                </p:cNvSpPr>
                <p:nvPr/>
              </p:nvSpPr>
              <p:spPr bwMode="auto">
                <a:xfrm>
                  <a:off x="4633" y="1839"/>
                  <a:ext cx="357" cy="177"/>
                </a:xfrm>
                <a:custGeom>
                  <a:avLst/>
                  <a:gdLst>
                    <a:gd name="T0" fmla="*/ 858 w 258"/>
                    <a:gd name="T1" fmla="*/ 9 h 123"/>
                    <a:gd name="T2" fmla="*/ 829 w 258"/>
                    <a:gd name="T3" fmla="*/ 72 h 123"/>
                    <a:gd name="T4" fmla="*/ 742 w 258"/>
                    <a:gd name="T5" fmla="*/ 117 h 123"/>
                    <a:gd name="T6" fmla="*/ 649 w 258"/>
                    <a:gd name="T7" fmla="*/ 189 h 123"/>
                    <a:gd name="T8" fmla="*/ 538 w 258"/>
                    <a:gd name="T9" fmla="*/ 253 h 123"/>
                    <a:gd name="T10" fmla="*/ 450 w 258"/>
                    <a:gd name="T11" fmla="*/ 217 h 123"/>
                    <a:gd name="T12" fmla="*/ 403 w 258"/>
                    <a:gd name="T13" fmla="*/ 232 h 123"/>
                    <a:gd name="T14" fmla="*/ 379 w 258"/>
                    <a:gd name="T15" fmla="*/ 263 h 123"/>
                    <a:gd name="T16" fmla="*/ 278 w 258"/>
                    <a:gd name="T17" fmla="*/ 253 h 123"/>
                    <a:gd name="T18" fmla="*/ 205 w 258"/>
                    <a:gd name="T19" fmla="*/ 283 h 123"/>
                    <a:gd name="T20" fmla="*/ 180 w 258"/>
                    <a:gd name="T21" fmla="*/ 334 h 123"/>
                    <a:gd name="T22" fmla="*/ 116 w 258"/>
                    <a:gd name="T23" fmla="*/ 378 h 123"/>
                    <a:gd name="T24" fmla="*/ 80 w 258"/>
                    <a:gd name="T25" fmla="*/ 400 h 123"/>
                    <a:gd name="T26" fmla="*/ 8 w 258"/>
                    <a:gd name="T27" fmla="*/ 433 h 123"/>
                    <a:gd name="T28" fmla="*/ 89 w 258"/>
                    <a:gd name="T29" fmla="*/ 515 h 123"/>
                    <a:gd name="T30" fmla="*/ 116 w 258"/>
                    <a:gd name="T31" fmla="*/ 528 h 123"/>
                    <a:gd name="T32" fmla="*/ 241 w 258"/>
                    <a:gd name="T33" fmla="*/ 528 h 123"/>
                    <a:gd name="T34" fmla="*/ 296 w 258"/>
                    <a:gd name="T35" fmla="*/ 508 h 123"/>
                    <a:gd name="T36" fmla="*/ 379 w 258"/>
                    <a:gd name="T37" fmla="*/ 462 h 123"/>
                    <a:gd name="T38" fmla="*/ 469 w 258"/>
                    <a:gd name="T39" fmla="*/ 420 h 123"/>
                    <a:gd name="T40" fmla="*/ 505 w 258"/>
                    <a:gd name="T41" fmla="*/ 400 h 123"/>
                    <a:gd name="T42" fmla="*/ 533 w 258"/>
                    <a:gd name="T43" fmla="*/ 400 h 123"/>
                    <a:gd name="T44" fmla="*/ 594 w 258"/>
                    <a:gd name="T45" fmla="*/ 354 h 123"/>
                    <a:gd name="T46" fmla="*/ 685 w 258"/>
                    <a:gd name="T47" fmla="*/ 348 h 123"/>
                    <a:gd name="T48" fmla="*/ 729 w 258"/>
                    <a:gd name="T49" fmla="*/ 294 h 123"/>
                    <a:gd name="T50" fmla="*/ 747 w 258"/>
                    <a:gd name="T51" fmla="*/ 294 h 123"/>
                    <a:gd name="T52" fmla="*/ 840 w 258"/>
                    <a:gd name="T53" fmla="*/ 242 h 123"/>
                    <a:gd name="T54" fmla="*/ 897 w 258"/>
                    <a:gd name="T55" fmla="*/ 189 h 123"/>
                    <a:gd name="T56" fmla="*/ 946 w 258"/>
                    <a:gd name="T57" fmla="*/ 117 h 123"/>
                    <a:gd name="T58" fmla="*/ 927 w 258"/>
                    <a:gd name="T59" fmla="*/ 29 h 123"/>
                    <a:gd name="T60" fmla="*/ 909 w 258"/>
                    <a:gd name="T61" fmla="*/ 9 h 123"/>
                    <a:gd name="T62" fmla="*/ 883 w 258"/>
                    <a:gd name="T63" fmla="*/ 0 h 1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58" h="123">
                      <a:moveTo>
                        <a:pt x="241" y="0"/>
                      </a:moveTo>
                      <a:lnTo>
                        <a:pt x="234" y="2"/>
                      </a:lnTo>
                      <a:lnTo>
                        <a:pt x="229" y="7"/>
                      </a:lnTo>
                      <a:lnTo>
                        <a:pt x="226" y="17"/>
                      </a:lnTo>
                      <a:lnTo>
                        <a:pt x="207" y="14"/>
                      </a:lnTo>
                      <a:lnTo>
                        <a:pt x="202" y="27"/>
                      </a:lnTo>
                      <a:lnTo>
                        <a:pt x="197" y="29"/>
                      </a:lnTo>
                      <a:lnTo>
                        <a:pt x="177" y="44"/>
                      </a:lnTo>
                      <a:lnTo>
                        <a:pt x="155" y="51"/>
                      </a:lnTo>
                      <a:lnTo>
                        <a:pt x="147" y="59"/>
                      </a:lnTo>
                      <a:lnTo>
                        <a:pt x="130" y="44"/>
                      </a:lnTo>
                      <a:lnTo>
                        <a:pt x="123" y="51"/>
                      </a:lnTo>
                      <a:lnTo>
                        <a:pt x="113" y="54"/>
                      </a:lnTo>
                      <a:lnTo>
                        <a:pt x="110" y="54"/>
                      </a:lnTo>
                      <a:lnTo>
                        <a:pt x="108" y="54"/>
                      </a:lnTo>
                      <a:lnTo>
                        <a:pt x="103" y="61"/>
                      </a:lnTo>
                      <a:lnTo>
                        <a:pt x="83" y="51"/>
                      </a:lnTo>
                      <a:lnTo>
                        <a:pt x="76" y="59"/>
                      </a:lnTo>
                      <a:lnTo>
                        <a:pt x="69" y="64"/>
                      </a:lnTo>
                      <a:lnTo>
                        <a:pt x="56" y="66"/>
                      </a:lnTo>
                      <a:lnTo>
                        <a:pt x="51" y="73"/>
                      </a:lnTo>
                      <a:lnTo>
                        <a:pt x="49" y="78"/>
                      </a:lnTo>
                      <a:lnTo>
                        <a:pt x="39" y="86"/>
                      </a:lnTo>
                      <a:lnTo>
                        <a:pt x="32" y="88"/>
                      </a:lnTo>
                      <a:lnTo>
                        <a:pt x="27" y="91"/>
                      </a:lnTo>
                      <a:lnTo>
                        <a:pt x="22" y="93"/>
                      </a:lnTo>
                      <a:lnTo>
                        <a:pt x="22" y="103"/>
                      </a:lnTo>
                      <a:lnTo>
                        <a:pt x="2" y="101"/>
                      </a:lnTo>
                      <a:lnTo>
                        <a:pt x="0" y="110"/>
                      </a:lnTo>
                      <a:lnTo>
                        <a:pt x="24" y="120"/>
                      </a:lnTo>
                      <a:lnTo>
                        <a:pt x="29" y="123"/>
                      </a:lnTo>
                      <a:lnTo>
                        <a:pt x="32" y="123"/>
                      </a:lnTo>
                      <a:lnTo>
                        <a:pt x="64" y="123"/>
                      </a:lnTo>
                      <a:lnTo>
                        <a:pt x="66" y="123"/>
                      </a:lnTo>
                      <a:lnTo>
                        <a:pt x="69" y="123"/>
                      </a:lnTo>
                      <a:lnTo>
                        <a:pt x="81" y="118"/>
                      </a:lnTo>
                      <a:lnTo>
                        <a:pt x="103" y="108"/>
                      </a:lnTo>
                      <a:lnTo>
                        <a:pt x="123" y="101"/>
                      </a:lnTo>
                      <a:lnTo>
                        <a:pt x="128" y="98"/>
                      </a:lnTo>
                      <a:lnTo>
                        <a:pt x="130" y="98"/>
                      </a:lnTo>
                      <a:lnTo>
                        <a:pt x="138" y="93"/>
                      </a:lnTo>
                      <a:lnTo>
                        <a:pt x="145" y="93"/>
                      </a:lnTo>
                      <a:lnTo>
                        <a:pt x="147" y="93"/>
                      </a:lnTo>
                      <a:lnTo>
                        <a:pt x="162" y="83"/>
                      </a:lnTo>
                      <a:lnTo>
                        <a:pt x="165" y="73"/>
                      </a:lnTo>
                      <a:lnTo>
                        <a:pt x="187" y="81"/>
                      </a:lnTo>
                      <a:lnTo>
                        <a:pt x="192" y="71"/>
                      </a:lnTo>
                      <a:lnTo>
                        <a:pt x="199" y="69"/>
                      </a:lnTo>
                      <a:lnTo>
                        <a:pt x="202" y="69"/>
                      </a:lnTo>
                      <a:lnTo>
                        <a:pt x="204" y="69"/>
                      </a:lnTo>
                      <a:lnTo>
                        <a:pt x="216" y="64"/>
                      </a:lnTo>
                      <a:lnTo>
                        <a:pt x="229" y="56"/>
                      </a:lnTo>
                      <a:lnTo>
                        <a:pt x="234" y="51"/>
                      </a:lnTo>
                      <a:lnTo>
                        <a:pt x="244" y="44"/>
                      </a:lnTo>
                      <a:lnTo>
                        <a:pt x="241" y="34"/>
                      </a:lnTo>
                      <a:lnTo>
                        <a:pt x="258" y="27"/>
                      </a:lnTo>
                      <a:lnTo>
                        <a:pt x="256" y="17"/>
                      </a:lnTo>
                      <a:lnTo>
                        <a:pt x="253" y="7"/>
                      </a:lnTo>
                      <a:lnTo>
                        <a:pt x="251" y="4"/>
                      </a:lnTo>
                      <a:lnTo>
                        <a:pt x="248" y="2"/>
                      </a:lnTo>
                      <a:lnTo>
                        <a:pt x="244" y="0"/>
                      </a:lnTo>
                      <a:lnTo>
                        <a:pt x="241" y="0"/>
                      </a:lnTo>
                    </a:path>
                  </a:pathLst>
                </a:custGeom>
                <a:solidFill>
                  <a:schemeClr val="accent1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069" name="Freeform 65"/>
                <p:cNvSpPr>
                  <a:spLocks/>
                </p:cNvSpPr>
                <p:nvPr/>
              </p:nvSpPr>
              <p:spPr bwMode="auto">
                <a:xfrm>
                  <a:off x="4312" y="1943"/>
                  <a:ext cx="331" cy="84"/>
                </a:xfrm>
                <a:custGeom>
                  <a:avLst/>
                  <a:gdLst>
                    <a:gd name="T0" fmla="*/ 0 w 205"/>
                    <a:gd name="T1" fmla="*/ 149 h 39"/>
                    <a:gd name="T2" fmla="*/ 68 w 205"/>
                    <a:gd name="T3" fmla="*/ 218 h 39"/>
                    <a:gd name="T4" fmla="*/ 152 w 205"/>
                    <a:gd name="T5" fmla="*/ 321 h 39"/>
                    <a:gd name="T6" fmla="*/ 220 w 205"/>
                    <a:gd name="T7" fmla="*/ 261 h 39"/>
                    <a:gd name="T8" fmla="*/ 287 w 205"/>
                    <a:gd name="T9" fmla="*/ 691 h 39"/>
                    <a:gd name="T10" fmla="*/ 355 w 205"/>
                    <a:gd name="T11" fmla="*/ 579 h 39"/>
                    <a:gd name="T12" fmla="*/ 420 w 205"/>
                    <a:gd name="T13" fmla="*/ 650 h 39"/>
                    <a:gd name="T14" fmla="*/ 501 w 205"/>
                    <a:gd name="T15" fmla="*/ 752 h 39"/>
                    <a:gd name="T16" fmla="*/ 584 w 205"/>
                    <a:gd name="T17" fmla="*/ 752 h 39"/>
                    <a:gd name="T18" fmla="*/ 584 w 205"/>
                    <a:gd name="T19" fmla="*/ 752 h 39"/>
                    <a:gd name="T20" fmla="*/ 607 w 205"/>
                    <a:gd name="T21" fmla="*/ 752 h 39"/>
                    <a:gd name="T22" fmla="*/ 607 w 205"/>
                    <a:gd name="T23" fmla="*/ 752 h 39"/>
                    <a:gd name="T24" fmla="*/ 673 w 205"/>
                    <a:gd name="T25" fmla="*/ 650 h 39"/>
                    <a:gd name="T26" fmla="*/ 775 w 205"/>
                    <a:gd name="T27" fmla="*/ 840 h 39"/>
                    <a:gd name="T28" fmla="*/ 836 w 205"/>
                    <a:gd name="T29" fmla="*/ 691 h 39"/>
                    <a:gd name="T30" fmla="*/ 891 w 205"/>
                    <a:gd name="T31" fmla="*/ 691 h 39"/>
                    <a:gd name="T32" fmla="*/ 938 w 205"/>
                    <a:gd name="T33" fmla="*/ 579 h 39"/>
                    <a:gd name="T34" fmla="*/ 1074 w 205"/>
                    <a:gd name="T35" fmla="*/ 752 h 39"/>
                    <a:gd name="T36" fmla="*/ 1108 w 205"/>
                    <a:gd name="T37" fmla="*/ 650 h 39"/>
                    <a:gd name="T38" fmla="*/ 1272 w 205"/>
                    <a:gd name="T39" fmla="*/ 579 h 39"/>
                    <a:gd name="T40" fmla="*/ 1337 w 205"/>
                    <a:gd name="T41" fmla="*/ 538 h 39"/>
                    <a:gd name="T42" fmla="*/ 1392 w 205"/>
                    <a:gd name="T43" fmla="*/ 470 h 39"/>
                    <a:gd name="T44" fmla="*/ 1392 w 205"/>
                    <a:gd name="T45" fmla="*/ 431 h 39"/>
                    <a:gd name="T46" fmla="*/ 1371 w 205"/>
                    <a:gd name="T47" fmla="*/ 370 h 39"/>
                    <a:gd name="T48" fmla="*/ 1361 w 205"/>
                    <a:gd name="T49" fmla="*/ 321 h 39"/>
                    <a:gd name="T50" fmla="*/ 1327 w 205"/>
                    <a:gd name="T51" fmla="*/ 321 h 39"/>
                    <a:gd name="T52" fmla="*/ 1259 w 205"/>
                    <a:gd name="T53" fmla="*/ 370 h 39"/>
                    <a:gd name="T54" fmla="*/ 1174 w 205"/>
                    <a:gd name="T55" fmla="*/ 0 h 39"/>
                    <a:gd name="T56" fmla="*/ 1108 w 205"/>
                    <a:gd name="T57" fmla="*/ 112 h 39"/>
                    <a:gd name="T58" fmla="*/ 1053 w 205"/>
                    <a:gd name="T59" fmla="*/ 112 h 39"/>
                    <a:gd name="T60" fmla="*/ 972 w 205"/>
                    <a:gd name="T61" fmla="*/ 41 h 39"/>
                    <a:gd name="T62" fmla="*/ 959 w 205"/>
                    <a:gd name="T63" fmla="*/ 41 h 39"/>
                    <a:gd name="T64" fmla="*/ 891 w 205"/>
                    <a:gd name="T65" fmla="*/ 112 h 39"/>
                    <a:gd name="T66" fmla="*/ 836 w 205"/>
                    <a:gd name="T67" fmla="*/ 112 h 39"/>
                    <a:gd name="T68" fmla="*/ 707 w 205"/>
                    <a:gd name="T69" fmla="*/ 218 h 39"/>
                    <a:gd name="T70" fmla="*/ 639 w 205"/>
                    <a:gd name="T71" fmla="*/ 218 h 39"/>
                    <a:gd name="T72" fmla="*/ 584 w 205"/>
                    <a:gd name="T73" fmla="*/ 218 h 39"/>
                    <a:gd name="T74" fmla="*/ 573 w 205"/>
                    <a:gd name="T75" fmla="*/ 218 h 39"/>
                    <a:gd name="T76" fmla="*/ 552 w 205"/>
                    <a:gd name="T77" fmla="*/ 218 h 39"/>
                    <a:gd name="T78" fmla="*/ 454 w 205"/>
                    <a:gd name="T79" fmla="*/ 149 h 39"/>
                    <a:gd name="T80" fmla="*/ 355 w 205"/>
                    <a:gd name="T81" fmla="*/ 112 h 39"/>
                    <a:gd name="T82" fmla="*/ 241 w 205"/>
                    <a:gd name="T83" fmla="*/ 41 h 39"/>
                    <a:gd name="T84" fmla="*/ 170 w 205"/>
                    <a:gd name="T85" fmla="*/ 41 h 39"/>
                    <a:gd name="T86" fmla="*/ 102 w 205"/>
                    <a:gd name="T87" fmla="*/ 41 h 39"/>
                    <a:gd name="T88" fmla="*/ 55 w 205"/>
                    <a:gd name="T89" fmla="*/ 112 h 39"/>
                    <a:gd name="T90" fmla="*/ 0 w 205"/>
                    <a:gd name="T91" fmla="*/ 149 h 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05" h="39">
                      <a:moveTo>
                        <a:pt x="0" y="7"/>
                      </a:moveTo>
                      <a:lnTo>
                        <a:pt x="10" y="10"/>
                      </a:lnTo>
                      <a:lnTo>
                        <a:pt x="22" y="15"/>
                      </a:lnTo>
                      <a:lnTo>
                        <a:pt x="32" y="12"/>
                      </a:lnTo>
                      <a:lnTo>
                        <a:pt x="42" y="32"/>
                      </a:lnTo>
                      <a:lnTo>
                        <a:pt x="52" y="27"/>
                      </a:lnTo>
                      <a:lnTo>
                        <a:pt x="62" y="30"/>
                      </a:lnTo>
                      <a:lnTo>
                        <a:pt x="74" y="35"/>
                      </a:lnTo>
                      <a:lnTo>
                        <a:pt x="86" y="35"/>
                      </a:lnTo>
                      <a:lnTo>
                        <a:pt x="89" y="35"/>
                      </a:lnTo>
                      <a:lnTo>
                        <a:pt x="99" y="30"/>
                      </a:lnTo>
                      <a:lnTo>
                        <a:pt x="114" y="39"/>
                      </a:lnTo>
                      <a:lnTo>
                        <a:pt x="123" y="32"/>
                      </a:lnTo>
                      <a:lnTo>
                        <a:pt x="131" y="32"/>
                      </a:lnTo>
                      <a:lnTo>
                        <a:pt x="138" y="27"/>
                      </a:lnTo>
                      <a:lnTo>
                        <a:pt x="158" y="35"/>
                      </a:lnTo>
                      <a:lnTo>
                        <a:pt x="163" y="30"/>
                      </a:lnTo>
                      <a:lnTo>
                        <a:pt x="187" y="27"/>
                      </a:lnTo>
                      <a:lnTo>
                        <a:pt x="197" y="25"/>
                      </a:lnTo>
                      <a:lnTo>
                        <a:pt x="205" y="22"/>
                      </a:lnTo>
                      <a:lnTo>
                        <a:pt x="205" y="20"/>
                      </a:lnTo>
                      <a:lnTo>
                        <a:pt x="202" y="17"/>
                      </a:lnTo>
                      <a:lnTo>
                        <a:pt x="200" y="15"/>
                      </a:lnTo>
                      <a:lnTo>
                        <a:pt x="195" y="15"/>
                      </a:lnTo>
                      <a:lnTo>
                        <a:pt x="185" y="17"/>
                      </a:lnTo>
                      <a:lnTo>
                        <a:pt x="173" y="0"/>
                      </a:lnTo>
                      <a:lnTo>
                        <a:pt x="163" y="5"/>
                      </a:lnTo>
                      <a:lnTo>
                        <a:pt x="155" y="5"/>
                      </a:lnTo>
                      <a:lnTo>
                        <a:pt x="143" y="2"/>
                      </a:lnTo>
                      <a:lnTo>
                        <a:pt x="141" y="2"/>
                      </a:lnTo>
                      <a:lnTo>
                        <a:pt x="131" y="5"/>
                      </a:lnTo>
                      <a:lnTo>
                        <a:pt x="123" y="5"/>
                      </a:lnTo>
                      <a:lnTo>
                        <a:pt x="104" y="10"/>
                      </a:lnTo>
                      <a:lnTo>
                        <a:pt x="94" y="10"/>
                      </a:lnTo>
                      <a:lnTo>
                        <a:pt x="86" y="10"/>
                      </a:lnTo>
                      <a:lnTo>
                        <a:pt x="84" y="10"/>
                      </a:lnTo>
                      <a:lnTo>
                        <a:pt x="81" y="10"/>
                      </a:lnTo>
                      <a:lnTo>
                        <a:pt x="67" y="7"/>
                      </a:lnTo>
                      <a:lnTo>
                        <a:pt x="52" y="5"/>
                      </a:lnTo>
                      <a:lnTo>
                        <a:pt x="35" y="2"/>
                      </a:lnTo>
                      <a:lnTo>
                        <a:pt x="25" y="2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chemeClr val="accent1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2047" name="Freeform 66"/>
              <p:cNvSpPr>
                <a:spLocks/>
              </p:cNvSpPr>
              <p:nvPr/>
            </p:nvSpPr>
            <p:spPr bwMode="auto">
              <a:xfrm>
                <a:off x="3921" y="1035"/>
                <a:ext cx="302" cy="177"/>
              </a:xfrm>
              <a:custGeom>
                <a:avLst/>
                <a:gdLst>
                  <a:gd name="T0" fmla="*/ 440 w 258"/>
                  <a:gd name="T1" fmla="*/ 9 h 123"/>
                  <a:gd name="T2" fmla="*/ 425 w 258"/>
                  <a:gd name="T3" fmla="*/ 72 h 123"/>
                  <a:gd name="T4" fmla="*/ 378 w 258"/>
                  <a:gd name="T5" fmla="*/ 117 h 123"/>
                  <a:gd name="T6" fmla="*/ 331 w 258"/>
                  <a:gd name="T7" fmla="*/ 189 h 123"/>
                  <a:gd name="T8" fmla="*/ 275 w 258"/>
                  <a:gd name="T9" fmla="*/ 253 h 123"/>
                  <a:gd name="T10" fmla="*/ 232 w 258"/>
                  <a:gd name="T11" fmla="*/ 217 h 123"/>
                  <a:gd name="T12" fmla="*/ 207 w 258"/>
                  <a:gd name="T13" fmla="*/ 232 h 123"/>
                  <a:gd name="T14" fmla="*/ 194 w 258"/>
                  <a:gd name="T15" fmla="*/ 263 h 123"/>
                  <a:gd name="T16" fmla="*/ 143 w 258"/>
                  <a:gd name="T17" fmla="*/ 253 h 123"/>
                  <a:gd name="T18" fmla="*/ 105 w 258"/>
                  <a:gd name="T19" fmla="*/ 283 h 123"/>
                  <a:gd name="T20" fmla="*/ 91 w 258"/>
                  <a:gd name="T21" fmla="*/ 334 h 123"/>
                  <a:gd name="T22" fmla="*/ 59 w 258"/>
                  <a:gd name="T23" fmla="*/ 378 h 123"/>
                  <a:gd name="T24" fmla="*/ 41 w 258"/>
                  <a:gd name="T25" fmla="*/ 400 h 123"/>
                  <a:gd name="T26" fmla="*/ 2 w 258"/>
                  <a:gd name="T27" fmla="*/ 433 h 123"/>
                  <a:gd name="T28" fmla="*/ 46 w 258"/>
                  <a:gd name="T29" fmla="*/ 515 h 123"/>
                  <a:gd name="T30" fmla="*/ 59 w 258"/>
                  <a:gd name="T31" fmla="*/ 528 h 123"/>
                  <a:gd name="T32" fmla="*/ 123 w 258"/>
                  <a:gd name="T33" fmla="*/ 528 h 123"/>
                  <a:gd name="T34" fmla="*/ 152 w 258"/>
                  <a:gd name="T35" fmla="*/ 508 h 123"/>
                  <a:gd name="T36" fmla="*/ 194 w 258"/>
                  <a:gd name="T37" fmla="*/ 462 h 123"/>
                  <a:gd name="T38" fmla="*/ 241 w 258"/>
                  <a:gd name="T39" fmla="*/ 420 h 123"/>
                  <a:gd name="T40" fmla="*/ 260 w 258"/>
                  <a:gd name="T41" fmla="*/ 400 h 123"/>
                  <a:gd name="T42" fmla="*/ 273 w 258"/>
                  <a:gd name="T43" fmla="*/ 400 h 123"/>
                  <a:gd name="T44" fmla="*/ 304 w 258"/>
                  <a:gd name="T45" fmla="*/ 354 h 123"/>
                  <a:gd name="T46" fmla="*/ 351 w 258"/>
                  <a:gd name="T47" fmla="*/ 348 h 123"/>
                  <a:gd name="T48" fmla="*/ 375 w 258"/>
                  <a:gd name="T49" fmla="*/ 294 h 123"/>
                  <a:gd name="T50" fmla="*/ 384 w 258"/>
                  <a:gd name="T51" fmla="*/ 294 h 123"/>
                  <a:gd name="T52" fmla="*/ 431 w 258"/>
                  <a:gd name="T53" fmla="*/ 242 h 123"/>
                  <a:gd name="T54" fmla="*/ 459 w 258"/>
                  <a:gd name="T55" fmla="*/ 189 h 123"/>
                  <a:gd name="T56" fmla="*/ 485 w 258"/>
                  <a:gd name="T57" fmla="*/ 117 h 123"/>
                  <a:gd name="T58" fmla="*/ 474 w 258"/>
                  <a:gd name="T59" fmla="*/ 29 h 123"/>
                  <a:gd name="T60" fmla="*/ 465 w 258"/>
                  <a:gd name="T61" fmla="*/ 9 h 123"/>
                  <a:gd name="T62" fmla="*/ 452 w 258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8" h="123">
                    <a:moveTo>
                      <a:pt x="241" y="0"/>
                    </a:moveTo>
                    <a:lnTo>
                      <a:pt x="234" y="2"/>
                    </a:lnTo>
                    <a:lnTo>
                      <a:pt x="229" y="7"/>
                    </a:lnTo>
                    <a:lnTo>
                      <a:pt x="226" y="17"/>
                    </a:lnTo>
                    <a:lnTo>
                      <a:pt x="207" y="14"/>
                    </a:lnTo>
                    <a:lnTo>
                      <a:pt x="202" y="27"/>
                    </a:lnTo>
                    <a:lnTo>
                      <a:pt x="197" y="29"/>
                    </a:lnTo>
                    <a:lnTo>
                      <a:pt x="177" y="44"/>
                    </a:lnTo>
                    <a:lnTo>
                      <a:pt x="155" y="51"/>
                    </a:lnTo>
                    <a:lnTo>
                      <a:pt x="147" y="59"/>
                    </a:lnTo>
                    <a:lnTo>
                      <a:pt x="130" y="44"/>
                    </a:lnTo>
                    <a:lnTo>
                      <a:pt x="123" y="51"/>
                    </a:lnTo>
                    <a:lnTo>
                      <a:pt x="113" y="54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3" y="61"/>
                    </a:lnTo>
                    <a:lnTo>
                      <a:pt x="83" y="51"/>
                    </a:lnTo>
                    <a:lnTo>
                      <a:pt x="76" y="59"/>
                    </a:lnTo>
                    <a:lnTo>
                      <a:pt x="69" y="64"/>
                    </a:lnTo>
                    <a:lnTo>
                      <a:pt x="56" y="66"/>
                    </a:lnTo>
                    <a:lnTo>
                      <a:pt x="51" y="73"/>
                    </a:lnTo>
                    <a:lnTo>
                      <a:pt x="49" y="78"/>
                    </a:lnTo>
                    <a:lnTo>
                      <a:pt x="39" y="86"/>
                    </a:lnTo>
                    <a:lnTo>
                      <a:pt x="32" y="88"/>
                    </a:lnTo>
                    <a:lnTo>
                      <a:pt x="27" y="91"/>
                    </a:lnTo>
                    <a:lnTo>
                      <a:pt x="22" y="93"/>
                    </a:lnTo>
                    <a:lnTo>
                      <a:pt x="22" y="103"/>
                    </a:lnTo>
                    <a:lnTo>
                      <a:pt x="2" y="101"/>
                    </a:lnTo>
                    <a:lnTo>
                      <a:pt x="0" y="110"/>
                    </a:lnTo>
                    <a:lnTo>
                      <a:pt x="24" y="120"/>
                    </a:lnTo>
                    <a:lnTo>
                      <a:pt x="29" y="123"/>
                    </a:lnTo>
                    <a:lnTo>
                      <a:pt x="32" y="123"/>
                    </a:lnTo>
                    <a:lnTo>
                      <a:pt x="64" y="123"/>
                    </a:lnTo>
                    <a:lnTo>
                      <a:pt x="66" y="123"/>
                    </a:lnTo>
                    <a:lnTo>
                      <a:pt x="69" y="123"/>
                    </a:lnTo>
                    <a:lnTo>
                      <a:pt x="81" y="118"/>
                    </a:lnTo>
                    <a:lnTo>
                      <a:pt x="103" y="108"/>
                    </a:lnTo>
                    <a:lnTo>
                      <a:pt x="123" y="101"/>
                    </a:lnTo>
                    <a:lnTo>
                      <a:pt x="128" y="98"/>
                    </a:lnTo>
                    <a:lnTo>
                      <a:pt x="130" y="98"/>
                    </a:lnTo>
                    <a:lnTo>
                      <a:pt x="138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62" y="83"/>
                    </a:lnTo>
                    <a:lnTo>
                      <a:pt x="165" y="73"/>
                    </a:lnTo>
                    <a:lnTo>
                      <a:pt x="187" y="81"/>
                    </a:lnTo>
                    <a:lnTo>
                      <a:pt x="192" y="71"/>
                    </a:lnTo>
                    <a:lnTo>
                      <a:pt x="199" y="69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16" y="64"/>
                    </a:lnTo>
                    <a:lnTo>
                      <a:pt x="229" y="56"/>
                    </a:lnTo>
                    <a:lnTo>
                      <a:pt x="234" y="51"/>
                    </a:lnTo>
                    <a:lnTo>
                      <a:pt x="244" y="44"/>
                    </a:lnTo>
                    <a:lnTo>
                      <a:pt x="241" y="34"/>
                    </a:lnTo>
                    <a:lnTo>
                      <a:pt x="258" y="27"/>
                    </a:lnTo>
                    <a:lnTo>
                      <a:pt x="256" y="17"/>
                    </a:lnTo>
                    <a:lnTo>
                      <a:pt x="253" y="7"/>
                    </a:lnTo>
                    <a:lnTo>
                      <a:pt x="251" y="4"/>
                    </a:lnTo>
                    <a:lnTo>
                      <a:pt x="248" y="2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48" name="Freeform 67"/>
              <p:cNvSpPr>
                <a:spLocks/>
              </p:cNvSpPr>
              <p:nvPr/>
            </p:nvSpPr>
            <p:spPr bwMode="auto">
              <a:xfrm>
                <a:off x="3650" y="1139"/>
                <a:ext cx="280" cy="84"/>
              </a:xfrm>
              <a:custGeom>
                <a:avLst/>
                <a:gdLst>
                  <a:gd name="T0" fmla="*/ 0 w 205"/>
                  <a:gd name="T1" fmla="*/ 149 h 39"/>
                  <a:gd name="T2" fmla="*/ 36 w 205"/>
                  <a:gd name="T3" fmla="*/ 218 h 39"/>
                  <a:gd name="T4" fmla="*/ 76 w 205"/>
                  <a:gd name="T5" fmla="*/ 321 h 39"/>
                  <a:gd name="T6" fmla="*/ 112 w 205"/>
                  <a:gd name="T7" fmla="*/ 261 h 39"/>
                  <a:gd name="T8" fmla="*/ 146 w 205"/>
                  <a:gd name="T9" fmla="*/ 691 h 39"/>
                  <a:gd name="T10" fmla="*/ 180 w 205"/>
                  <a:gd name="T11" fmla="*/ 579 h 39"/>
                  <a:gd name="T12" fmla="*/ 216 w 205"/>
                  <a:gd name="T13" fmla="*/ 650 h 39"/>
                  <a:gd name="T14" fmla="*/ 257 w 205"/>
                  <a:gd name="T15" fmla="*/ 752 h 39"/>
                  <a:gd name="T16" fmla="*/ 299 w 205"/>
                  <a:gd name="T17" fmla="*/ 752 h 39"/>
                  <a:gd name="T18" fmla="*/ 299 w 205"/>
                  <a:gd name="T19" fmla="*/ 752 h 39"/>
                  <a:gd name="T20" fmla="*/ 311 w 205"/>
                  <a:gd name="T21" fmla="*/ 752 h 39"/>
                  <a:gd name="T22" fmla="*/ 311 w 205"/>
                  <a:gd name="T23" fmla="*/ 752 h 39"/>
                  <a:gd name="T24" fmla="*/ 343 w 205"/>
                  <a:gd name="T25" fmla="*/ 650 h 39"/>
                  <a:gd name="T26" fmla="*/ 397 w 205"/>
                  <a:gd name="T27" fmla="*/ 840 h 39"/>
                  <a:gd name="T28" fmla="*/ 428 w 205"/>
                  <a:gd name="T29" fmla="*/ 691 h 39"/>
                  <a:gd name="T30" fmla="*/ 455 w 205"/>
                  <a:gd name="T31" fmla="*/ 691 h 39"/>
                  <a:gd name="T32" fmla="*/ 479 w 205"/>
                  <a:gd name="T33" fmla="*/ 579 h 39"/>
                  <a:gd name="T34" fmla="*/ 550 w 205"/>
                  <a:gd name="T35" fmla="*/ 752 h 39"/>
                  <a:gd name="T36" fmla="*/ 570 w 205"/>
                  <a:gd name="T37" fmla="*/ 650 h 39"/>
                  <a:gd name="T38" fmla="*/ 649 w 205"/>
                  <a:gd name="T39" fmla="*/ 579 h 39"/>
                  <a:gd name="T40" fmla="*/ 684 w 205"/>
                  <a:gd name="T41" fmla="*/ 538 h 39"/>
                  <a:gd name="T42" fmla="*/ 713 w 205"/>
                  <a:gd name="T43" fmla="*/ 470 h 39"/>
                  <a:gd name="T44" fmla="*/ 713 w 205"/>
                  <a:gd name="T45" fmla="*/ 431 h 39"/>
                  <a:gd name="T46" fmla="*/ 703 w 205"/>
                  <a:gd name="T47" fmla="*/ 370 h 39"/>
                  <a:gd name="T48" fmla="*/ 695 w 205"/>
                  <a:gd name="T49" fmla="*/ 321 h 39"/>
                  <a:gd name="T50" fmla="*/ 677 w 205"/>
                  <a:gd name="T51" fmla="*/ 321 h 39"/>
                  <a:gd name="T52" fmla="*/ 646 w 205"/>
                  <a:gd name="T53" fmla="*/ 370 h 39"/>
                  <a:gd name="T54" fmla="*/ 601 w 205"/>
                  <a:gd name="T55" fmla="*/ 0 h 39"/>
                  <a:gd name="T56" fmla="*/ 570 w 205"/>
                  <a:gd name="T57" fmla="*/ 112 h 39"/>
                  <a:gd name="T58" fmla="*/ 541 w 205"/>
                  <a:gd name="T59" fmla="*/ 112 h 39"/>
                  <a:gd name="T60" fmla="*/ 496 w 205"/>
                  <a:gd name="T61" fmla="*/ 41 h 39"/>
                  <a:gd name="T62" fmla="*/ 493 w 205"/>
                  <a:gd name="T63" fmla="*/ 41 h 39"/>
                  <a:gd name="T64" fmla="*/ 455 w 205"/>
                  <a:gd name="T65" fmla="*/ 112 h 39"/>
                  <a:gd name="T66" fmla="*/ 428 w 205"/>
                  <a:gd name="T67" fmla="*/ 112 h 39"/>
                  <a:gd name="T68" fmla="*/ 362 w 205"/>
                  <a:gd name="T69" fmla="*/ 218 h 39"/>
                  <a:gd name="T70" fmla="*/ 326 w 205"/>
                  <a:gd name="T71" fmla="*/ 218 h 39"/>
                  <a:gd name="T72" fmla="*/ 299 w 205"/>
                  <a:gd name="T73" fmla="*/ 218 h 39"/>
                  <a:gd name="T74" fmla="*/ 292 w 205"/>
                  <a:gd name="T75" fmla="*/ 218 h 39"/>
                  <a:gd name="T76" fmla="*/ 284 w 205"/>
                  <a:gd name="T77" fmla="*/ 218 h 39"/>
                  <a:gd name="T78" fmla="*/ 235 w 205"/>
                  <a:gd name="T79" fmla="*/ 149 h 39"/>
                  <a:gd name="T80" fmla="*/ 180 w 205"/>
                  <a:gd name="T81" fmla="*/ 112 h 39"/>
                  <a:gd name="T82" fmla="*/ 123 w 205"/>
                  <a:gd name="T83" fmla="*/ 41 h 39"/>
                  <a:gd name="T84" fmla="*/ 86 w 205"/>
                  <a:gd name="T85" fmla="*/ 41 h 39"/>
                  <a:gd name="T86" fmla="*/ 51 w 205"/>
                  <a:gd name="T87" fmla="*/ 41 h 39"/>
                  <a:gd name="T88" fmla="*/ 27 w 205"/>
                  <a:gd name="T89" fmla="*/ 112 h 39"/>
                  <a:gd name="T90" fmla="*/ 0 w 205"/>
                  <a:gd name="T91" fmla="*/ 149 h 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5" h="39">
                    <a:moveTo>
                      <a:pt x="0" y="7"/>
                    </a:moveTo>
                    <a:lnTo>
                      <a:pt x="10" y="10"/>
                    </a:lnTo>
                    <a:lnTo>
                      <a:pt x="22" y="15"/>
                    </a:lnTo>
                    <a:lnTo>
                      <a:pt x="32" y="12"/>
                    </a:lnTo>
                    <a:lnTo>
                      <a:pt x="42" y="32"/>
                    </a:lnTo>
                    <a:lnTo>
                      <a:pt x="52" y="27"/>
                    </a:lnTo>
                    <a:lnTo>
                      <a:pt x="62" y="30"/>
                    </a:lnTo>
                    <a:lnTo>
                      <a:pt x="74" y="35"/>
                    </a:lnTo>
                    <a:lnTo>
                      <a:pt x="86" y="35"/>
                    </a:lnTo>
                    <a:lnTo>
                      <a:pt x="89" y="35"/>
                    </a:lnTo>
                    <a:lnTo>
                      <a:pt x="99" y="30"/>
                    </a:lnTo>
                    <a:lnTo>
                      <a:pt x="114" y="39"/>
                    </a:lnTo>
                    <a:lnTo>
                      <a:pt x="123" y="32"/>
                    </a:lnTo>
                    <a:lnTo>
                      <a:pt x="131" y="32"/>
                    </a:lnTo>
                    <a:lnTo>
                      <a:pt x="138" y="27"/>
                    </a:lnTo>
                    <a:lnTo>
                      <a:pt x="158" y="35"/>
                    </a:lnTo>
                    <a:lnTo>
                      <a:pt x="163" y="30"/>
                    </a:lnTo>
                    <a:lnTo>
                      <a:pt x="187" y="27"/>
                    </a:lnTo>
                    <a:lnTo>
                      <a:pt x="197" y="25"/>
                    </a:lnTo>
                    <a:lnTo>
                      <a:pt x="205" y="22"/>
                    </a:lnTo>
                    <a:lnTo>
                      <a:pt x="205" y="20"/>
                    </a:lnTo>
                    <a:lnTo>
                      <a:pt x="202" y="17"/>
                    </a:lnTo>
                    <a:lnTo>
                      <a:pt x="200" y="15"/>
                    </a:lnTo>
                    <a:lnTo>
                      <a:pt x="195" y="15"/>
                    </a:lnTo>
                    <a:lnTo>
                      <a:pt x="185" y="17"/>
                    </a:lnTo>
                    <a:lnTo>
                      <a:pt x="173" y="0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1" y="5"/>
                    </a:lnTo>
                    <a:lnTo>
                      <a:pt x="123" y="5"/>
                    </a:lnTo>
                    <a:lnTo>
                      <a:pt x="104" y="10"/>
                    </a:lnTo>
                    <a:lnTo>
                      <a:pt x="94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67" y="7"/>
                    </a:lnTo>
                    <a:lnTo>
                      <a:pt x="52" y="5"/>
                    </a:lnTo>
                    <a:lnTo>
                      <a:pt x="35" y="2"/>
                    </a:lnTo>
                    <a:lnTo>
                      <a:pt x="25" y="2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49" name="Freeform 68"/>
              <p:cNvSpPr>
                <a:spLocks/>
              </p:cNvSpPr>
              <p:nvPr/>
            </p:nvSpPr>
            <p:spPr bwMode="auto">
              <a:xfrm>
                <a:off x="3472" y="1046"/>
                <a:ext cx="301" cy="177"/>
              </a:xfrm>
              <a:custGeom>
                <a:avLst/>
                <a:gdLst>
                  <a:gd name="T0" fmla="*/ 434 w 258"/>
                  <a:gd name="T1" fmla="*/ 9 h 123"/>
                  <a:gd name="T2" fmla="*/ 419 w 258"/>
                  <a:gd name="T3" fmla="*/ 72 h 123"/>
                  <a:gd name="T4" fmla="*/ 375 w 258"/>
                  <a:gd name="T5" fmla="*/ 117 h 123"/>
                  <a:gd name="T6" fmla="*/ 329 w 258"/>
                  <a:gd name="T7" fmla="*/ 189 h 123"/>
                  <a:gd name="T8" fmla="*/ 274 w 258"/>
                  <a:gd name="T9" fmla="*/ 253 h 123"/>
                  <a:gd name="T10" fmla="*/ 229 w 258"/>
                  <a:gd name="T11" fmla="*/ 217 h 123"/>
                  <a:gd name="T12" fmla="*/ 203 w 258"/>
                  <a:gd name="T13" fmla="*/ 232 h 123"/>
                  <a:gd name="T14" fmla="*/ 190 w 258"/>
                  <a:gd name="T15" fmla="*/ 263 h 123"/>
                  <a:gd name="T16" fmla="*/ 141 w 258"/>
                  <a:gd name="T17" fmla="*/ 253 h 123"/>
                  <a:gd name="T18" fmla="*/ 104 w 258"/>
                  <a:gd name="T19" fmla="*/ 283 h 123"/>
                  <a:gd name="T20" fmla="*/ 91 w 258"/>
                  <a:gd name="T21" fmla="*/ 334 h 123"/>
                  <a:gd name="T22" fmla="*/ 58 w 258"/>
                  <a:gd name="T23" fmla="*/ 378 h 123"/>
                  <a:gd name="T24" fmla="*/ 41 w 258"/>
                  <a:gd name="T25" fmla="*/ 400 h 123"/>
                  <a:gd name="T26" fmla="*/ 2 w 258"/>
                  <a:gd name="T27" fmla="*/ 433 h 123"/>
                  <a:gd name="T28" fmla="*/ 46 w 258"/>
                  <a:gd name="T29" fmla="*/ 515 h 123"/>
                  <a:gd name="T30" fmla="*/ 58 w 258"/>
                  <a:gd name="T31" fmla="*/ 528 h 123"/>
                  <a:gd name="T32" fmla="*/ 123 w 258"/>
                  <a:gd name="T33" fmla="*/ 528 h 123"/>
                  <a:gd name="T34" fmla="*/ 152 w 258"/>
                  <a:gd name="T35" fmla="*/ 508 h 123"/>
                  <a:gd name="T36" fmla="*/ 190 w 258"/>
                  <a:gd name="T37" fmla="*/ 462 h 123"/>
                  <a:gd name="T38" fmla="*/ 237 w 258"/>
                  <a:gd name="T39" fmla="*/ 420 h 123"/>
                  <a:gd name="T40" fmla="*/ 256 w 258"/>
                  <a:gd name="T41" fmla="*/ 400 h 123"/>
                  <a:gd name="T42" fmla="*/ 268 w 258"/>
                  <a:gd name="T43" fmla="*/ 400 h 123"/>
                  <a:gd name="T44" fmla="*/ 301 w 258"/>
                  <a:gd name="T45" fmla="*/ 354 h 123"/>
                  <a:gd name="T46" fmla="*/ 345 w 258"/>
                  <a:gd name="T47" fmla="*/ 348 h 123"/>
                  <a:gd name="T48" fmla="*/ 369 w 258"/>
                  <a:gd name="T49" fmla="*/ 294 h 123"/>
                  <a:gd name="T50" fmla="*/ 378 w 258"/>
                  <a:gd name="T51" fmla="*/ 294 h 123"/>
                  <a:gd name="T52" fmla="*/ 425 w 258"/>
                  <a:gd name="T53" fmla="*/ 242 h 123"/>
                  <a:gd name="T54" fmla="*/ 454 w 258"/>
                  <a:gd name="T55" fmla="*/ 189 h 123"/>
                  <a:gd name="T56" fmla="*/ 478 w 258"/>
                  <a:gd name="T57" fmla="*/ 117 h 123"/>
                  <a:gd name="T58" fmla="*/ 468 w 258"/>
                  <a:gd name="T59" fmla="*/ 29 h 123"/>
                  <a:gd name="T60" fmla="*/ 459 w 258"/>
                  <a:gd name="T61" fmla="*/ 9 h 123"/>
                  <a:gd name="T62" fmla="*/ 447 w 258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8" h="123">
                    <a:moveTo>
                      <a:pt x="241" y="0"/>
                    </a:moveTo>
                    <a:lnTo>
                      <a:pt x="234" y="2"/>
                    </a:lnTo>
                    <a:lnTo>
                      <a:pt x="229" y="7"/>
                    </a:lnTo>
                    <a:lnTo>
                      <a:pt x="226" y="17"/>
                    </a:lnTo>
                    <a:lnTo>
                      <a:pt x="207" y="14"/>
                    </a:lnTo>
                    <a:lnTo>
                      <a:pt x="202" y="27"/>
                    </a:lnTo>
                    <a:lnTo>
                      <a:pt x="197" y="29"/>
                    </a:lnTo>
                    <a:lnTo>
                      <a:pt x="177" y="44"/>
                    </a:lnTo>
                    <a:lnTo>
                      <a:pt x="155" y="51"/>
                    </a:lnTo>
                    <a:lnTo>
                      <a:pt x="147" y="59"/>
                    </a:lnTo>
                    <a:lnTo>
                      <a:pt x="130" y="44"/>
                    </a:lnTo>
                    <a:lnTo>
                      <a:pt x="123" y="51"/>
                    </a:lnTo>
                    <a:lnTo>
                      <a:pt x="113" y="54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3" y="61"/>
                    </a:lnTo>
                    <a:lnTo>
                      <a:pt x="83" y="51"/>
                    </a:lnTo>
                    <a:lnTo>
                      <a:pt x="76" y="59"/>
                    </a:lnTo>
                    <a:lnTo>
                      <a:pt x="69" y="64"/>
                    </a:lnTo>
                    <a:lnTo>
                      <a:pt x="56" y="66"/>
                    </a:lnTo>
                    <a:lnTo>
                      <a:pt x="51" y="73"/>
                    </a:lnTo>
                    <a:lnTo>
                      <a:pt x="49" y="78"/>
                    </a:lnTo>
                    <a:lnTo>
                      <a:pt x="39" y="86"/>
                    </a:lnTo>
                    <a:lnTo>
                      <a:pt x="32" y="88"/>
                    </a:lnTo>
                    <a:lnTo>
                      <a:pt x="27" y="91"/>
                    </a:lnTo>
                    <a:lnTo>
                      <a:pt x="22" y="93"/>
                    </a:lnTo>
                    <a:lnTo>
                      <a:pt x="22" y="103"/>
                    </a:lnTo>
                    <a:lnTo>
                      <a:pt x="2" y="101"/>
                    </a:lnTo>
                    <a:lnTo>
                      <a:pt x="0" y="110"/>
                    </a:lnTo>
                    <a:lnTo>
                      <a:pt x="24" y="120"/>
                    </a:lnTo>
                    <a:lnTo>
                      <a:pt x="29" y="123"/>
                    </a:lnTo>
                    <a:lnTo>
                      <a:pt x="32" y="123"/>
                    </a:lnTo>
                    <a:lnTo>
                      <a:pt x="64" y="123"/>
                    </a:lnTo>
                    <a:lnTo>
                      <a:pt x="66" y="123"/>
                    </a:lnTo>
                    <a:lnTo>
                      <a:pt x="69" y="123"/>
                    </a:lnTo>
                    <a:lnTo>
                      <a:pt x="81" y="118"/>
                    </a:lnTo>
                    <a:lnTo>
                      <a:pt x="103" y="108"/>
                    </a:lnTo>
                    <a:lnTo>
                      <a:pt x="123" y="101"/>
                    </a:lnTo>
                    <a:lnTo>
                      <a:pt x="128" y="98"/>
                    </a:lnTo>
                    <a:lnTo>
                      <a:pt x="130" y="98"/>
                    </a:lnTo>
                    <a:lnTo>
                      <a:pt x="138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62" y="83"/>
                    </a:lnTo>
                    <a:lnTo>
                      <a:pt x="165" y="73"/>
                    </a:lnTo>
                    <a:lnTo>
                      <a:pt x="187" y="81"/>
                    </a:lnTo>
                    <a:lnTo>
                      <a:pt x="192" y="71"/>
                    </a:lnTo>
                    <a:lnTo>
                      <a:pt x="199" y="69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16" y="64"/>
                    </a:lnTo>
                    <a:lnTo>
                      <a:pt x="229" y="56"/>
                    </a:lnTo>
                    <a:lnTo>
                      <a:pt x="234" y="51"/>
                    </a:lnTo>
                    <a:lnTo>
                      <a:pt x="244" y="44"/>
                    </a:lnTo>
                    <a:lnTo>
                      <a:pt x="241" y="34"/>
                    </a:lnTo>
                    <a:lnTo>
                      <a:pt x="258" y="27"/>
                    </a:lnTo>
                    <a:lnTo>
                      <a:pt x="256" y="17"/>
                    </a:lnTo>
                    <a:lnTo>
                      <a:pt x="253" y="7"/>
                    </a:lnTo>
                    <a:lnTo>
                      <a:pt x="251" y="4"/>
                    </a:lnTo>
                    <a:lnTo>
                      <a:pt x="248" y="2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50" name="Freeform 69"/>
              <p:cNvSpPr>
                <a:spLocks/>
              </p:cNvSpPr>
              <p:nvPr/>
            </p:nvSpPr>
            <p:spPr bwMode="auto">
              <a:xfrm>
                <a:off x="3892" y="1124"/>
                <a:ext cx="279" cy="84"/>
              </a:xfrm>
              <a:custGeom>
                <a:avLst/>
                <a:gdLst>
                  <a:gd name="T0" fmla="*/ 0 w 205"/>
                  <a:gd name="T1" fmla="*/ 149 h 39"/>
                  <a:gd name="T2" fmla="*/ 35 w 205"/>
                  <a:gd name="T3" fmla="*/ 218 h 39"/>
                  <a:gd name="T4" fmla="*/ 76 w 205"/>
                  <a:gd name="T5" fmla="*/ 321 h 39"/>
                  <a:gd name="T6" fmla="*/ 112 w 205"/>
                  <a:gd name="T7" fmla="*/ 261 h 39"/>
                  <a:gd name="T8" fmla="*/ 144 w 205"/>
                  <a:gd name="T9" fmla="*/ 691 h 39"/>
                  <a:gd name="T10" fmla="*/ 180 w 205"/>
                  <a:gd name="T11" fmla="*/ 579 h 39"/>
                  <a:gd name="T12" fmla="*/ 211 w 205"/>
                  <a:gd name="T13" fmla="*/ 650 h 39"/>
                  <a:gd name="T14" fmla="*/ 253 w 205"/>
                  <a:gd name="T15" fmla="*/ 752 h 39"/>
                  <a:gd name="T16" fmla="*/ 294 w 205"/>
                  <a:gd name="T17" fmla="*/ 752 h 39"/>
                  <a:gd name="T18" fmla="*/ 294 w 205"/>
                  <a:gd name="T19" fmla="*/ 752 h 39"/>
                  <a:gd name="T20" fmla="*/ 306 w 205"/>
                  <a:gd name="T21" fmla="*/ 752 h 39"/>
                  <a:gd name="T22" fmla="*/ 306 w 205"/>
                  <a:gd name="T23" fmla="*/ 752 h 39"/>
                  <a:gd name="T24" fmla="*/ 340 w 205"/>
                  <a:gd name="T25" fmla="*/ 650 h 39"/>
                  <a:gd name="T26" fmla="*/ 391 w 205"/>
                  <a:gd name="T27" fmla="*/ 840 h 39"/>
                  <a:gd name="T28" fmla="*/ 421 w 205"/>
                  <a:gd name="T29" fmla="*/ 691 h 39"/>
                  <a:gd name="T30" fmla="*/ 448 w 205"/>
                  <a:gd name="T31" fmla="*/ 691 h 39"/>
                  <a:gd name="T32" fmla="*/ 474 w 205"/>
                  <a:gd name="T33" fmla="*/ 579 h 39"/>
                  <a:gd name="T34" fmla="*/ 543 w 205"/>
                  <a:gd name="T35" fmla="*/ 752 h 39"/>
                  <a:gd name="T36" fmla="*/ 559 w 205"/>
                  <a:gd name="T37" fmla="*/ 650 h 39"/>
                  <a:gd name="T38" fmla="*/ 642 w 205"/>
                  <a:gd name="T39" fmla="*/ 579 h 39"/>
                  <a:gd name="T40" fmla="*/ 676 w 205"/>
                  <a:gd name="T41" fmla="*/ 538 h 39"/>
                  <a:gd name="T42" fmla="*/ 704 w 205"/>
                  <a:gd name="T43" fmla="*/ 470 h 39"/>
                  <a:gd name="T44" fmla="*/ 704 w 205"/>
                  <a:gd name="T45" fmla="*/ 431 h 39"/>
                  <a:gd name="T46" fmla="*/ 693 w 205"/>
                  <a:gd name="T47" fmla="*/ 370 h 39"/>
                  <a:gd name="T48" fmla="*/ 686 w 205"/>
                  <a:gd name="T49" fmla="*/ 321 h 39"/>
                  <a:gd name="T50" fmla="*/ 668 w 205"/>
                  <a:gd name="T51" fmla="*/ 321 h 39"/>
                  <a:gd name="T52" fmla="*/ 636 w 205"/>
                  <a:gd name="T53" fmla="*/ 370 h 39"/>
                  <a:gd name="T54" fmla="*/ 593 w 205"/>
                  <a:gd name="T55" fmla="*/ 0 h 39"/>
                  <a:gd name="T56" fmla="*/ 559 w 205"/>
                  <a:gd name="T57" fmla="*/ 112 h 39"/>
                  <a:gd name="T58" fmla="*/ 532 w 205"/>
                  <a:gd name="T59" fmla="*/ 112 h 39"/>
                  <a:gd name="T60" fmla="*/ 491 w 205"/>
                  <a:gd name="T61" fmla="*/ 41 h 39"/>
                  <a:gd name="T62" fmla="*/ 483 w 205"/>
                  <a:gd name="T63" fmla="*/ 41 h 39"/>
                  <a:gd name="T64" fmla="*/ 448 w 205"/>
                  <a:gd name="T65" fmla="*/ 112 h 39"/>
                  <a:gd name="T66" fmla="*/ 421 w 205"/>
                  <a:gd name="T67" fmla="*/ 112 h 39"/>
                  <a:gd name="T68" fmla="*/ 358 w 205"/>
                  <a:gd name="T69" fmla="*/ 218 h 39"/>
                  <a:gd name="T70" fmla="*/ 323 w 205"/>
                  <a:gd name="T71" fmla="*/ 218 h 39"/>
                  <a:gd name="T72" fmla="*/ 294 w 205"/>
                  <a:gd name="T73" fmla="*/ 218 h 39"/>
                  <a:gd name="T74" fmla="*/ 287 w 205"/>
                  <a:gd name="T75" fmla="*/ 218 h 39"/>
                  <a:gd name="T76" fmla="*/ 278 w 205"/>
                  <a:gd name="T77" fmla="*/ 218 h 39"/>
                  <a:gd name="T78" fmla="*/ 230 w 205"/>
                  <a:gd name="T79" fmla="*/ 149 h 39"/>
                  <a:gd name="T80" fmla="*/ 180 w 205"/>
                  <a:gd name="T81" fmla="*/ 112 h 39"/>
                  <a:gd name="T82" fmla="*/ 120 w 205"/>
                  <a:gd name="T83" fmla="*/ 41 h 39"/>
                  <a:gd name="T84" fmla="*/ 86 w 205"/>
                  <a:gd name="T85" fmla="*/ 41 h 39"/>
                  <a:gd name="T86" fmla="*/ 50 w 205"/>
                  <a:gd name="T87" fmla="*/ 41 h 39"/>
                  <a:gd name="T88" fmla="*/ 27 w 205"/>
                  <a:gd name="T89" fmla="*/ 112 h 39"/>
                  <a:gd name="T90" fmla="*/ 0 w 205"/>
                  <a:gd name="T91" fmla="*/ 149 h 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5" h="39">
                    <a:moveTo>
                      <a:pt x="0" y="7"/>
                    </a:moveTo>
                    <a:lnTo>
                      <a:pt x="10" y="10"/>
                    </a:lnTo>
                    <a:lnTo>
                      <a:pt x="22" y="15"/>
                    </a:lnTo>
                    <a:lnTo>
                      <a:pt x="32" y="12"/>
                    </a:lnTo>
                    <a:lnTo>
                      <a:pt x="42" y="32"/>
                    </a:lnTo>
                    <a:lnTo>
                      <a:pt x="52" y="27"/>
                    </a:lnTo>
                    <a:lnTo>
                      <a:pt x="62" y="30"/>
                    </a:lnTo>
                    <a:lnTo>
                      <a:pt x="74" y="35"/>
                    </a:lnTo>
                    <a:lnTo>
                      <a:pt x="86" y="35"/>
                    </a:lnTo>
                    <a:lnTo>
                      <a:pt x="89" y="35"/>
                    </a:lnTo>
                    <a:lnTo>
                      <a:pt x="99" y="30"/>
                    </a:lnTo>
                    <a:lnTo>
                      <a:pt x="114" y="39"/>
                    </a:lnTo>
                    <a:lnTo>
                      <a:pt x="123" y="32"/>
                    </a:lnTo>
                    <a:lnTo>
                      <a:pt x="131" y="32"/>
                    </a:lnTo>
                    <a:lnTo>
                      <a:pt x="138" y="27"/>
                    </a:lnTo>
                    <a:lnTo>
                      <a:pt x="158" y="35"/>
                    </a:lnTo>
                    <a:lnTo>
                      <a:pt x="163" y="30"/>
                    </a:lnTo>
                    <a:lnTo>
                      <a:pt x="187" y="27"/>
                    </a:lnTo>
                    <a:lnTo>
                      <a:pt x="197" y="25"/>
                    </a:lnTo>
                    <a:lnTo>
                      <a:pt x="205" y="22"/>
                    </a:lnTo>
                    <a:lnTo>
                      <a:pt x="205" y="20"/>
                    </a:lnTo>
                    <a:lnTo>
                      <a:pt x="202" y="17"/>
                    </a:lnTo>
                    <a:lnTo>
                      <a:pt x="200" y="15"/>
                    </a:lnTo>
                    <a:lnTo>
                      <a:pt x="195" y="15"/>
                    </a:lnTo>
                    <a:lnTo>
                      <a:pt x="185" y="17"/>
                    </a:lnTo>
                    <a:lnTo>
                      <a:pt x="173" y="0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1" y="5"/>
                    </a:lnTo>
                    <a:lnTo>
                      <a:pt x="123" y="5"/>
                    </a:lnTo>
                    <a:lnTo>
                      <a:pt x="104" y="10"/>
                    </a:lnTo>
                    <a:lnTo>
                      <a:pt x="94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67" y="7"/>
                    </a:lnTo>
                    <a:lnTo>
                      <a:pt x="52" y="5"/>
                    </a:lnTo>
                    <a:lnTo>
                      <a:pt x="35" y="2"/>
                    </a:lnTo>
                    <a:lnTo>
                      <a:pt x="25" y="2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51" name="Freeform 70"/>
              <p:cNvSpPr>
                <a:spLocks/>
              </p:cNvSpPr>
              <p:nvPr/>
            </p:nvSpPr>
            <p:spPr bwMode="auto">
              <a:xfrm>
                <a:off x="3022" y="1057"/>
                <a:ext cx="302" cy="177"/>
              </a:xfrm>
              <a:custGeom>
                <a:avLst/>
                <a:gdLst>
                  <a:gd name="T0" fmla="*/ 440 w 258"/>
                  <a:gd name="T1" fmla="*/ 9 h 123"/>
                  <a:gd name="T2" fmla="*/ 425 w 258"/>
                  <a:gd name="T3" fmla="*/ 72 h 123"/>
                  <a:gd name="T4" fmla="*/ 378 w 258"/>
                  <a:gd name="T5" fmla="*/ 117 h 123"/>
                  <a:gd name="T6" fmla="*/ 331 w 258"/>
                  <a:gd name="T7" fmla="*/ 189 h 123"/>
                  <a:gd name="T8" fmla="*/ 275 w 258"/>
                  <a:gd name="T9" fmla="*/ 253 h 123"/>
                  <a:gd name="T10" fmla="*/ 232 w 258"/>
                  <a:gd name="T11" fmla="*/ 217 h 123"/>
                  <a:gd name="T12" fmla="*/ 207 w 258"/>
                  <a:gd name="T13" fmla="*/ 232 h 123"/>
                  <a:gd name="T14" fmla="*/ 194 w 258"/>
                  <a:gd name="T15" fmla="*/ 263 h 123"/>
                  <a:gd name="T16" fmla="*/ 143 w 258"/>
                  <a:gd name="T17" fmla="*/ 253 h 123"/>
                  <a:gd name="T18" fmla="*/ 105 w 258"/>
                  <a:gd name="T19" fmla="*/ 283 h 123"/>
                  <a:gd name="T20" fmla="*/ 91 w 258"/>
                  <a:gd name="T21" fmla="*/ 334 h 123"/>
                  <a:gd name="T22" fmla="*/ 59 w 258"/>
                  <a:gd name="T23" fmla="*/ 378 h 123"/>
                  <a:gd name="T24" fmla="*/ 41 w 258"/>
                  <a:gd name="T25" fmla="*/ 400 h 123"/>
                  <a:gd name="T26" fmla="*/ 2 w 258"/>
                  <a:gd name="T27" fmla="*/ 433 h 123"/>
                  <a:gd name="T28" fmla="*/ 46 w 258"/>
                  <a:gd name="T29" fmla="*/ 515 h 123"/>
                  <a:gd name="T30" fmla="*/ 59 w 258"/>
                  <a:gd name="T31" fmla="*/ 528 h 123"/>
                  <a:gd name="T32" fmla="*/ 123 w 258"/>
                  <a:gd name="T33" fmla="*/ 528 h 123"/>
                  <a:gd name="T34" fmla="*/ 152 w 258"/>
                  <a:gd name="T35" fmla="*/ 508 h 123"/>
                  <a:gd name="T36" fmla="*/ 194 w 258"/>
                  <a:gd name="T37" fmla="*/ 462 h 123"/>
                  <a:gd name="T38" fmla="*/ 241 w 258"/>
                  <a:gd name="T39" fmla="*/ 420 h 123"/>
                  <a:gd name="T40" fmla="*/ 260 w 258"/>
                  <a:gd name="T41" fmla="*/ 400 h 123"/>
                  <a:gd name="T42" fmla="*/ 273 w 258"/>
                  <a:gd name="T43" fmla="*/ 400 h 123"/>
                  <a:gd name="T44" fmla="*/ 304 w 258"/>
                  <a:gd name="T45" fmla="*/ 354 h 123"/>
                  <a:gd name="T46" fmla="*/ 351 w 258"/>
                  <a:gd name="T47" fmla="*/ 348 h 123"/>
                  <a:gd name="T48" fmla="*/ 375 w 258"/>
                  <a:gd name="T49" fmla="*/ 294 h 123"/>
                  <a:gd name="T50" fmla="*/ 384 w 258"/>
                  <a:gd name="T51" fmla="*/ 294 h 123"/>
                  <a:gd name="T52" fmla="*/ 431 w 258"/>
                  <a:gd name="T53" fmla="*/ 242 h 123"/>
                  <a:gd name="T54" fmla="*/ 459 w 258"/>
                  <a:gd name="T55" fmla="*/ 189 h 123"/>
                  <a:gd name="T56" fmla="*/ 485 w 258"/>
                  <a:gd name="T57" fmla="*/ 117 h 123"/>
                  <a:gd name="T58" fmla="*/ 474 w 258"/>
                  <a:gd name="T59" fmla="*/ 29 h 123"/>
                  <a:gd name="T60" fmla="*/ 465 w 258"/>
                  <a:gd name="T61" fmla="*/ 9 h 123"/>
                  <a:gd name="T62" fmla="*/ 452 w 258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8" h="123">
                    <a:moveTo>
                      <a:pt x="241" y="0"/>
                    </a:moveTo>
                    <a:lnTo>
                      <a:pt x="234" y="2"/>
                    </a:lnTo>
                    <a:lnTo>
                      <a:pt x="229" y="7"/>
                    </a:lnTo>
                    <a:lnTo>
                      <a:pt x="226" y="17"/>
                    </a:lnTo>
                    <a:lnTo>
                      <a:pt x="207" y="14"/>
                    </a:lnTo>
                    <a:lnTo>
                      <a:pt x="202" y="27"/>
                    </a:lnTo>
                    <a:lnTo>
                      <a:pt x="197" y="29"/>
                    </a:lnTo>
                    <a:lnTo>
                      <a:pt x="177" y="44"/>
                    </a:lnTo>
                    <a:lnTo>
                      <a:pt x="155" y="51"/>
                    </a:lnTo>
                    <a:lnTo>
                      <a:pt x="147" y="59"/>
                    </a:lnTo>
                    <a:lnTo>
                      <a:pt x="130" y="44"/>
                    </a:lnTo>
                    <a:lnTo>
                      <a:pt x="123" y="51"/>
                    </a:lnTo>
                    <a:lnTo>
                      <a:pt x="113" y="54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3" y="61"/>
                    </a:lnTo>
                    <a:lnTo>
                      <a:pt x="83" y="51"/>
                    </a:lnTo>
                    <a:lnTo>
                      <a:pt x="76" y="59"/>
                    </a:lnTo>
                    <a:lnTo>
                      <a:pt x="69" y="64"/>
                    </a:lnTo>
                    <a:lnTo>
                      <a:pt x="56" y="66"/>
                    </a:lnTo>
                    <a:lnTo>
                      <a:pt x="51" y="73"/>
                    </a:lnTo>
                    <a:lnTo>
                      <a:pt x="49" y="78"/>
                    </a:lnTo>
                    <a:lnTo>
                      <a:pt x="39" y="86"/>
                    </a:lnTo>
                    <a:lnTo>
                      <a:pt x="32" y="88"/>
                    </a:lnTo>
                    <a:lnTo>
                      <a:pt x="27" y="91"/>
                    </a:lnTo>
                    <a:lnTo>
                      <a:pt x="22" y="93"/>
                    </a:lnTo>
                    <a:lnTo>
                      <a:pt x="22" y="103"/>
                    </a:lnTo>
                    <a:lnTo>
                      <a:pt x="2" y="101"/>
                    </a:lnTo>
                    <a:lnTo>
                      <a:pt x="0" y="110"/>
                    </a:lnTo>
                    <a:lnTo>
                      <a:pt x="24" y="120"/>
                    </a:lnTo>
                    <a:lnTo>
                      <a:pt x="29" y="123"/>
                    </a:lnTo>
                    <a:lnTo>
                      <a:pt x="32" y="123"/>
                    </a:lnTo>
                    <a:lnTo>
                      <a:pt x="64" y="123"/>
                    </a:lnTo>
                    <a:lnTo>
                      <a:pt x="66" y="123"/>
                    </a:lnTo>
                    <a:lnTo>
                      <a:pt x="69" y="123"/>
                    </a:lnTo>
                    <a:lnTo>
                      <a:pt x="81" y="118"/>
                    </a:lnTo>
                    <a:lnTo>
                      <a:pt x="103" y="108"/>
                    </a:lnTo>
                    <a:lnTo>
                      <a:pt x="123" y="101"/>
                    </a:lnTo>
                    <a:lnTo>
                      <a:pt x="128" y="98"/>
                    </a:lnTo>
                    <a:lnTo>
                      <a:pt x="130" y="98"/>
                    </a:lnTo>
                    <a:lnTo>
                      <a:pt x="138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62" y="83"/>
                    </a:lnTo>
                    <a:lnTo>
                      <a:pt x="165" y="73"/>
                    </a:lnTo>
                    <a:lnTo>
                      <a:pt x="187" y="81"/>
                    </a:lnTo>
                    <a:lnTo>
                      <a:pt x="192" y="71"/>
                    </a:lnTo>
                    <a:lnTo>
                      <a:pt x="199" y="69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16" y="64"/>
                    </a:lnTo>
                    <a:lnTo>
                      <a:pt x="229" y="56"/>
                    </a:lnTo>
                    <a:lnTo>
                      <a:pt x="234" y="51"/>
                    </a:lnTo>
                    <a:lnTo>
                      <a:pt x="244" y="44"/>
                    </a:lnTo>
                    <a:lnTo>
                      <a:pt x="241" y="34"/>
                    </a:lnTo>
                    <a:lnTo>
                      <a:pt x="258" y="27"/>
                    </a:lnTo>
                    <a:lnTo>
                      <a:pt x="256" y="17"/>
                    </a:lnTo>
                    <a:lnTo>
                      <a:pt x="253" y="7"/>
                    </a:lnTo>
                    <a:lnTo>
                      <a:pt x="251" y="4"/>
                    </a:lnTo>
                    <a:lnTo>
                      <a:pt x="248" y="2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52" name="Freeform 71"/>
              <p:cNvSpPr>
                <a:spLocks/>
              </p:cNvSpPr>
              <p:nvPr/>
            </p:nvSpPr>
            <p:spPr bwMode="auto">
              <a:xfrm>
                <a:off x="3092" y="1089"/>
                <a:ext cx="1063" cy="185"/>
              </a:xfrm>
              <a:custGeom>
                <a:avLst/>
                <a:gdLst>
                  <a:gd name="T0" fmla="*/ 0 w 1258"/>
                  <a:gd name="T1" fmla="*/ 185 h 185"/>
                  <a:gd name="T2" fmla="*/ 35 w 1258"/>
                  <a:gd name="T3" fmla="*/ 168 h 185"/>
                  <a:gd name="T4" fmla="*/ 90 w 1258"/>
                  <a:gd name="T5" fmla="*/ 68 h 185"/>
                  <a:gd name="T6" fmla="*/ 150 w 1258"/>
                  <a:gd name="T7" fmla="*/ 43 h 185"/>
                  <a:gd name="T8" fmla="*/ 196 w 1258"/>
                  <a:gd name="T9" fmla="*/ 26 h 185"/>
                  <a:gd name="T10" fmla="*/ 384 w 1258"/>
                  <a:gd name="T11" fmla="*/ 101 h 185"/>
                  <a:gd name="T12" fmla="*/ 617 w 1258"/>
                  <a:gd name="T13" fmla="*/ 76 h 185"/>
                  <a:gd name="T14" fmla="*/ 638 w 1258"/>
                  <a:gd name="T15" fmla="*/ 85 h 185"/>
                  <a:gd name="T16" fmla="*/ 630 w 1258"/>
                  <a:gd name="T17" fmla="*/ 110 h 185"/>
                  <a:gd name="T18" fmla="*/ 574 w 1258"/>
                  <a:gd name="T19" fmla="*/ 101 h 185"/>
                  <a:gd name="T20" fmla="*/ 558 w 1258"/>
                  <a:gd name="T21" fmla="*/ 93 h 185"/>
                  <a:gd name="T22" fmla="*/ 553 w 1258"/>
                  <a:gd name="T23" fmla="*/ 43 h 185"/>
                  <a:gd name="T24" fmla="*/ 506 w 1258"/>
                  <a:gd name="T25" fmla="*/ 35 h 185"/>
                  <a:gd name="T26" fmla="*/ 472 w 1258"/>
                  <a:gd name="T27" fmla="*/ 26 h 185"/>
                  <a:gd name="T28" fmla="*/ 290 w 1258"/>
                  <a:gd name="T29" fmla="*/ 110 h 185"/>
                  <a:gd name="T30" fmla="*/ 251 w 1258"/>
                  <a:gd name="T31" fmla="*/ 101 h 185"/>
                  <a:gd name="T32" fmla="*/ 276 w 1258"/>
                  <a:gd name="T33" fmla="*/ 68 h 185"/>
                  <a:gd name="T34" fmla="*/ 212 w 1258"/>
                  <a:gd name="T35" fmla="*/ 35 h 185"/>
                  <a:gd name="T36" fmla="*/ 178 w 1258"/>
                  <a:gd name="T37" fmla="*/ 26 h 185"/>
                  <a:gd name="T38" fmla="*/ 85 w 1258"/>
                  <a:gd name="T39" fmla="*/ 35 h 185"/>
                  <a:gd name="T40" fmla="*/ 76 w 1258"/>
                  <a:gd name="T41" fmla="*/ 60 h 185"/>
                  <a:gd name="T42" fmla="*/ 64 w 1258"/>
                  <a:gd name="T43" fmla="*/ 68 h 185"/>
                  <a:gd name="T44" fmla="*/ 136 w 1258"/>
                  <a:gd name="T45" fmla="*/ 101 h 185"/>
                  <a:gd name="T46" fmla="*/ 209 w 1258"/>
                  <a:gd name="T47" fmla="*/ 93 h 185"/>
                  <a:gd name="T48" fmla="*/ 341 w 1258"/>
                  <a:gd name="T49" fmla="*/ 26 h 185"/>
                  <a:gd name="T50" fmla="*/ 451 w 1258"/>
                  <a:gd name="T51" fmla="*/ 10 h 185"/>
                  <a:gd name="T52" fmla="*/ 472 w 1258"/>
                  <a:gd name="T53" fmla="*/ 1 h 1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58" h="185">
                    <a:moveTo>
                      <a:pt x="0" y="185"/>
                    </a:moveTo>
                    <a:cubicBezTo>
                      <a:pt x="2" y="185"/>
                      <a:pt x="59" y="176"/>
                      <a:pt x="67" y="168"/>
                    </a:cubicBezTo>
                    <a:cubicBezTo>
                      <a:pt x="104" y="130"/>
                      <a:pt x="117" y="82"/>
                      <a:pt x="175" y="68"/>
                    </a:cubicBezTo>
                    <a:cubicBezTo>
                      <a:pt x="213" y="59"/>
                      <a:pt x="253" y="51"/>
                      <a:pt x="292" y="43"/>
                    </a:cubicBezTo>
                    <a:cubicBezTo>
                      <a:pt x="323" y="37"/>
                      <a:pt x="384" y="26"/>
                      <a:pt x="384" y="26"/>
                    </a:cubicBezTo>
                    <a:cubicBezTo>
                      <a:pt x="511" y="37"/>
                      <a:pt x="630" y="62"/>
                      <a:pt x="751" y="101"/>
                    </a:cubicBezTo>
                    <a:cubicBezTo>
                      <a:pt x="918" y="97"/>
                      <a:pt x="1056" y="110"/>
                      <a:pt x="1210" y="76"/>
                    </a:cubicBezTo>
                    <a:cubicBezTo>
                      <a:pt x="1224" y="79"/>
                      <a:pt x="1244" y="73"/>
                      <a:pt x="1252" y="85"/>
                    </a:cubicBezTo>
                    <a:cubicBezTo>
                      <a:pt x="1258" y="93"/>
                      <a:pt x="1245" y="109"/>
                      <a:pt x="1235" y="110"/>
                    </a:cubicBezTo>
                    <a:cubicBezTo>
                      <a:pt x="1199" y="115"/>
                      <a:pt x="1163" y="104"/>
                      <a:pt x="1127" y="101"/>
                    </a:cubicBezTo>
                    <a:cubicBezTo>
                      <a:pt x="1116" y="98"/>
                      <a:pt x="1100" y="102"/>
                      <a:pt x="1093" y="93"/>
                    </a:cubicBezTo>
                    <a:cubicBezTo>
                      <a:pt x="1083" y="79"/>
                      <a:pt x="1100" y="51"/>
                      <a:pt x="1085" y="43"/>
                    </a:cubicBezTo>
                    <a:cubicBezTo>
                      <a:pt x="1058" y="28"/>
                      <a:pt x="1024" y="38"/>
                      <a:pt x="993" y="35"/>
                    </a:cubicBezTo>
                    <a:cubicBezTo>
                      <a:pt x="971" y="33"/>
                      <a:pt x="948" y="29"/>
                      <a:pt x="926" y="26"/>
                    </a:cubicBezTo>
                    <a:cubicBezTo>
                      <a:pt x="801" y="41"/>
                      <a:pt x="686" y="68"/>
                      <a:pt x="568" y="110"/>
                    </a:cubicBezTo>
                    <a:cubicBezTo>
                      <a:pt x="543" y="107"/>
                      <a:pt x="505" y="123"/>
                      <a:pt x="492" y="101"/>
                    </a:cubicBezTo>
                    <a:cubicBezTo>
                      <a:pt x="481" y="84"/>
                      <a:pt x="542" y="68"/>
                      <a:pt x="542" y="68"/>
                    </a:cubicBezTo>
                    <a:cubicBezTo>
                      <a:pt x="586" y="3"/>
                      <a:pt x="567" y="47"/>
                      <a:pt x="417" y="35"/>
                    </a:cubicBezTo>
                    <a:cubicBezTo>
                      <a:pt x="395" y="33"/>
                      <a:pt x="372" y="29"/>
                      <a:pt x="350" y="26"/>
                    </a:cubicBezTo>
                    <a:cubicBezTo>
                      <a:pt x="289" y="29"/>
                      <a:pt x="227" y="25"/>
                      <a:pt x="167" y="35"/>
                    </a:cubicBezTo>
                    <a:cubicBezTo>
                      <a:pt x="157" y="37"/>
                      <a:pt x="158" y="54"/>
                      <a:pt x="150" y="60"/>
                    </a:cubicBezTo>
                    <a:cubicBezTo>
                      <a:pt x="143" y="65"/>
                      <a:pt x="133" y="65"/>
                      <a:pt x="125" y="68"/>
                    </a:cubicBezTo>
                    <a:cubicBezTo>
                      <a:pt x="167" y="97"/>
                      <a:pt x="218" y="93"/>
                      <a:pt x="267" y="101"/>
                    </a:cubicBezTo>
                    <a:cubicBezTo>
                      <a:pt x="314" y="98"/>
                      <a:pt x="362" y="99"/>
                      <a:pt x="409" y="93"/>
                    </a:cubicBezTo>
                    <a:cubicBezTo>
                      <a:pt x="496" y="83"/>
                      <a:pt x="583" y="45"/>
                      <a:pt x="668" y="26"/>
                    </a:cubicBezTo>
                    <a:cubicBezTo>
                      <a:pt x="734" y="11"/>
                      <a:pt x="830" y="13"/>
                      <a:pt x="885" y="10"/>
                    </a:cubicBezTo>
                    <a:cubicBezTo>
                      <a:pt x="921" y="0"/>
                      <a:pt x="907" y="1"/>
                      <a:pt x="926" y="1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2053" name="Freeform 72"/>
              <p:cNvSpPr>
                <a:spLocks/>
              </p:cNvSpPr>
              <p:nvPr/>
            </p:nvSpPr>
            <p:spPr bwMode="auto">
              <a:xfrm>
                <a:off x="3198" y="1224"/>
                <a:ext cx="928" cy="110"/>
              </a:xfrm>
              <a:custGeom>
                <a:avLst/>
                <a:gdLst>
                  <a:gd name="T0" fmla="*/ 115 w 1098"/>
                  <a:gd name="T1" fmla="*/ 17 h 110"/>
                  <a:gd name="T2" fmla="*/ 174 w 1098"/>
                  <a:gd name="T3" fmla="*/ 33 h 110"/>
                  <a:gd name="T4" fmla="*/ 265 w 1098"/>
                  <a:gd name="T5" fmla="*/ 67 h 110"/>
                  <a:gd name="T6" fmla="*/ 541 w 1098"/>
                  <a:gd name="T7" fmla="*/ 33 h 110"/>
                  <a:gd name="T8" fmla="*/ 559 w 1098"/>
                  <a:gd name="T9" fmla="*/ 25 h 110"/>
                  <a:gd name="T10" fmla="*/ 545 w 1098"/>
                  <a:gd name="T11" fmla="*/ 17 h 110"/>
                  <a:gd name="T12" fmla="*/ 363 w 1098"/>
                  <a:gd name="T13" fmla="*/ 33 h 110"/>
                  <a:gd name="T14" fmla="*/ 226 w 1098"/>
                  <a:gd name="T15" fmla="*/ 108 h 110"/>
                  <a:gd name="T16" fmla="*/ 154 w 1098"/>
                  <a:gd name="T17" fmla="*/ 92 h 110"/>
                  <a:gd name="T18" fmla="*/ 140 w 1098"/>
                  <a:gd name="T19" fmla="*/ 75 h 110"/>
                  <a:gd name="T20" fmla="*/ 102 w 1098"/>
                  <a:gd name="T21" fmla="*/ 58 h 110"/>
                  <a:gd name="T22" fmla="*/ 90 w 1098"/>
                  <a:gd name="T23" fmla="*/ 42 h 110"/>
                  <a:gd name="T24" fmla="*/ 85 w 1098"/>
                  <a:gd name="T25" fmla="*/ 17 h 110"/>
                  <a:gd name="T26" fmla="*/ 0 w 1098"/>
                  <a:gd name="T27" fmla="*/ 0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8" h="110">
                    <a:moveTo>
                      <a:pt x="225" y="17"/>
                    </a:moveTo>
                    <a:cubicBezTo>
                      <a:pt x="294" y="38"/>
                      <a:pt x="195" y="10"/>
                      <a:pt x="342" y="33"/>
                    </a:cubicBezTo>
                    <a:cubicBezTo>
                      <a:pt x="404" y="43"/>
                      <a:pt x="455" y="59"/>
                      <a:pt x="518" y="67"/>
                    </a:cubicBezTo>
                    <a:cubicBezTo>
                      <a:pt x="730" y="62"/>
                      <a:pt x="870" y="52"/>
                      <a:pt x="1060" y="33"/>
                    </a:cubicBezTo>
                    <a:cubicBezTo>
                      <a:pt x="1071" y="30"/>
                      <a:pt x="1088" y="35"/>
                      <a:pt x="1094" y="25"/>
                    </a:cubicBezTo>
                    <a:cubicBezTo>
                      <a:pt x="1098" y="17"/>
                      <a:pt x="1078" y="17"/>
                      <a:pt x="1069" y="17"/>
                    </a:cubicBezTo>
                    <a:cubicBezTo>
                      <a:pt x="996" y="17"/>
                      <a:pt x="796" y="28"/>
                      <a:pt x="710" y="33"/>
                    </a:cubicBezTo>
                    <a:cubicBezTo>
                      <a:pt x="624" y="64"/>
                      <a:pt x="532" y="86"/>
                      <a:pt x="443" y="108"/>
                    </a:cubicBezTo>
                    <a:cubicBezTo>
                      <a:pt x="433" y="107"/>
                      <a:pt x="337" y="110"/>
                      <a:pt x="301" y="92"/>
                    </a:cubicBezTo>
                    <a:cubicBezTo>
                      <a:pt x="292" y="87"/>
                      <a:pt x="286" y="78"/>
                      <a:pt x="276" y="75"/>
                    </a:cubicBezTo>
                    <a:cubicBezTo>
                      <a:pt x="251" y="67"/>
                      <a:pt x="200" y="58"/>
                      <a:pt x="200" y="58"/>
                    </a:cubicBezTo>
                    <a:cubicBezTo>
                      <a:pt x="192" y="53"/>
                      <a:pt x="181" y="50"/>
                      <a:pt x="175" y="42"/>
                    </a:cubicBezTo>
                    <a:cubicBezTo>
                      <a:pt x="170" y="35"/>
                      <a:pt x="175" y="21"/>
                      <a:pt x="167" y="17"/>
                    </a:cubicBezTo>
                    <a:cubicBezTo>
                      <a:pt x="134" y="0"/>
                      <a:pt x="39" y="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2054" name="Freeform 73"/>
              <p:cNvSpPr>
                <a:spLocks/>
              </p:cNvSpPr>
              <p:nvPr/>
            </p:nvSpPr>
            <p:spPr bwMode="auto">
              <a:xfrm>
                <a:off x="3752" y="1023"/>
                <a:ext cx="260" cy="182"/>
              </a:xfrm>
              <a:custGeom>
                <a:avLst/>
                <a:gdLst>
                  <a:gd name="T0" fmla="*/ 0 w 199"/>
                  <a:gd name="T1" fmla="*/ 1892 h 56"/>
                  <a:gd name="T2" fmla="*/ 29 w 199"/>
                  <a:gd name="T3" fmla="*/ 2135 h 56"/>
                  <a:gd name="T4" fmla="*/ 50 w 199"/>
                  <a:gd name="T5" fmla="*/ 2473 h 56"/>
                  <a:gd name="T6" fmla="*/ 71 w 199"/>
                  <a:gd name="T7" fmla="*/ 2473 h 56"/>
                  <a:gd name="T8" fmla="*/ 94 w 199"/>
                  <a:gd name="T9" fmla="*/ 2473 h 56"/>
                  <a:gd name="T10" fmla="*/ 115 w 199"/>
                  <a:gd name="T11" fmla="*/ 2685 h 56"/>
                  <a:gd name="T12" fmla="*/ 137 w 199"/>
                  <a:gd name="T13" fmla="*/ 2685 h 56"/>
                  <a:gd name="T14" fmla="*/ 159 w 199"/>
                  <a:gd name="T15" fmla="*/ 2685 h 56"/>
                  <a:gd name="T16" fmla="*/ 191 w 199"/>
                  <a:gd name="T17" fmla="*/ 2685 h 56"/>
                  <a:gd name="T18" fmla="*/ 221 w 199"/>
                  <a:gd name="T19" fmla="*/ 2473 h 56"/>
                  <a:gd name="T20" fmla="*/ 240 w 199"/>
                  <a:gd name="T21" fmla="*/ 1680 h 56"/>
                  <a:gd name="T22" fmla="*/ 294 w 199"/>
                  <a:gd name="T23" fmla="*/ 2473 h 56"/>
                  <a:gd name="T24" fmla="*/ 314 w 199"/>
                  <a:gd name="T25" fmla="*/ 1892 h 56"/>
                  <a:gd name="T26" fmla="*/ 329 w 199"/>
                  <a:gd name="T27" fmla="*/ 1680 h 56"/>
                  <a:gd name="T28" fmla="*/ 340 w 199"/>
                  <a:gd name="T29" fmla="*/ 1680 h 56"/>
                  <a:gd name="T30" fmla="*/ 340 w 199"/>
                  <a:gd name="T31" fmla="*/ 1680 h 56"/>
                  <a:gd name="T32" fmla="*/ 363 w 199"/>
                  <a:gd name="T33" fmla="*/ 1342 h 56"/>
                  <a:gd name="T34" fmla="*/ 393 w 199"/>
                  <a:gd name="T35" fmla="*/ 1131 h 56"/>
                  <a:gd name="T36" fmla="*/ 430 w 199"/>
                  <a:gd name="T37" fmla="*/ 549 h 56"/>
                  <a:gd name="T38" fmla="*/ 466 w 199"/>
                  <a:gd name="T39" fmla="*/ 244 h 56"/>
                  <a:gd name="T40" fmla="*/ 502 w 199"/>
                  <a:gd name="T41" fmla="*/ 0 h 56"/>
                  <a:gd name="T42" fmla="*/ 516 w 199"/>
                  <a:gd name="T43" fmla="*/ 244 h 56"/>
                  <a:gd name="T44" fmla="*/ 530 w 199"/>
                  <a:gd name="T45" fmla="*/ 244 h 56"/>
                  <a:gd name="T46" fmla="*/ 545 w 199"/>
                  <a:gd name="T47" fmla="*/ 244 h 56"/>
                  <a:gd name="T48" fmla="*/ 574 w 199"/>
                  <a:gd name="T49" fmla="*/ 244 h 56"/>
                  <a:gd name="T50" fmla="*/ 551 w 199"/>
                  <a:gd name="T51" fmla="*/ 2135 h 56"/>
                  <a:gd name="T52" fmla="*/ 580 w 199"/>
                  <a:gd name="T53" fmla="*/ 2135 h 56"/>
                  <a:gd name="T54" fmla="*/ 524 w 199"/>
                  <a:gd name="T55" fmla="*/ 2685 h 56"/>
                  <a:gd name="T56" fmla="*/ 516 w 199"/>
                  <a:gd name="T57" fmla="*/ 3023 h 56"/>
                  <a:gd name="T58" fmla="*/ 486 w 199"/>
                  <a:gd name="T59" fmla="*/ 3023 h 56"/>
                  <a:gd name="T60" fmla="*/ 473 w 199"/>
                  <a:gd name="T61" fmla="*/ 3812 h 56"/>
                  <a:gd name="T62" fmla="*/ 417 w 199"/>
                  <a:gd name="T63" fmla="*/ 3023 h 56"/>
                  <a:gd name="T64" fmla="*/ 393 w 199"/>
                  <a:gd name="T65" fmla="*/ 3812 h 56"/>
                  <a:gd name="T66" fmla="*/ 388 w 199"/>
                  <a:gd name="T67" fmla="*/ 3812 h 56"/>
                  <a:gd name="T68" fmla="*/ 379 w 199"/>
                  <a:gd name="T69" fmla="*/ 3812 h 56"/>
                  <a:gd name="T70" fmla="*/ 363 w 199"/>
                  <a:gd name="T71" fmla="*/ 3812 h 56"/>
                  <a:gd name="T72" fmla="*/ 350 w 199"/>
                  <a:gd name="T73" fmla="*/ 4121 h 56"/>
                  <a:gd name="T74" fmla="*/ 340 w 199"/>
                  <a:gd name="T75" fmla="*/ 4121 h 56"/>
                  <a:gd name="T76" fmla="*/ 323 w 199"/>
                  <a:gd name="T77" fmla="*/ 4362 h 56"/>
                  <a:gd name="T78" fmla="*/ 301 w 199"/>
                  <a:gd name="T79" fmla="*/ 4911 h 56"/>
                  <a:gd name="T80" fmla="*/ 272 w 199"/>
                  <a:gd name="T81" fmla="*/ 5798 h 56"/>
                  <a:gd name="T82" fmla="*/ 240 w 199"/>
                  <a:gd name="T83" fmla="*/ 6042 h 56"/>
                  <a:gd name="T84" fmla="*/ 208 w 199"/>
                  <a:gd name="T85" fmla="*/ 6253 h 56"/>
                  <a:gd name="T86" fmla="*/ 172 w 199"/>
                  <a:gd name="T87" fmla="*/ 6253 h 56"/>
                  <a:gd name="T88" fmla="*/ 150 w 199"/>
                  <a:gd name="T89" fmla="*/ 6253 h 56"/>
                  <a:gd name="T90" fmla="*/ 127 w 199"/>
                  <a:gd name="T91" fmla="*/ 6042 h 56"/>
                  <a:gd name="T92" fmla="*/ 123 w 199"/>
                  <a:gd name="T93" fmla="*/ 5798 h 56"/>
                  <a:gd name="T94" fmla="*/ 94 w 199"/>
                  <a:gd name="T95" fmla="*/ 6042 h 56"/>
                  <a:gd name="T96" fmla="*/ 71 w 199"/>
                  <a:gd name="T97" fmla="*/ 3812 h 56"/>
                  <a:gd name="T98" fmla="*/ 41 w 199"/>
                  <a:gd name="T99" fmla="*/ 3812 h 56"/>
                  <a:gd name="T100" fmla="*/ 16 w 199"/>
                  <a:gd name="T101" fmla="*/ 2685 h 56"/>
                  <a:gd name="T102" fmla="*/ 7 w 199"/>
                  <a:gd name="T103" fmla="*/ 2473 h 56"/>
                  <a:gd name="T104" fmla="*/ 0 w 199"/>
                  <a:gd name="T105" fmla="*/ 1892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9" h="56">
                    <a:moveTo>
                      <a:pt x="0" y="17"/>
                    </a:moveTo>
                    <a:lnTo>
                      <a:pt x="10" y="19"/>
                    </a:lnTo>
                    <a:lnTo>
                      <a:pt x="17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9" y="24"/>
                    </a:lnTo>
                    <a:lnTo>
                      <a:pt x="47" y="24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76" y="22"/>
                    </a:lnTo>
                    <a:lnTo>
                      <a:pt x="83" y="15"/>
                    </a:lnTo>
                    <a:lnTo>
                      <a:pt x="101" y="22"/>
                    </a:lnTo>
                    <a:lnTo>
                      <a:pt x="108" y="17"/>
                    </a:lnTo>
                    <a:lnTo>
                      <a:pt x="113" y="15"/>
                    </a:lnTo>
                    <a:lnTo>
                      <a:pt x="116" y="15"/>
                    </a:lnTo>
                    <a:lnTo>
                      <a:pt x="125" y="12"/>
                    </a:lnTo>
                    <a:lnTo>
                      <a:pt x="135" y="10"/>
                    </a:lnTo>
                    <a:lnTo>
                      <a:pt x="148" y="5"/>
                    </a:lnTo>
                    <a:lnTo>
                      <a:pt x="160" y="2"/>
                    </a:lnTo>
                    <a:lnTo>
                      <a:pt x="172" y="0"/>
                    </a:lnTo>
                    <a:lnTo>
                      <a:pt x="177" y="2"/>
                    </a:lnTo>
                    <a:lnTo>
                      <a:pt x="182" y="2"/>
                    </a:lnTo>
                    <a:lnTo>
                      <a:pt x="187" y="2"/>
                    </a:lnTo>
                    <a:lnTo>
                      <a:pt x="197" y="2"/>
                    </a:lnTo>
                    <a:lnTo>
                      <a:pt x="189" y="19"/>
                    </a:lnTo>
                    <a:lnTo>
                      <a:pt x="199" y="19"/>
                    </a:lnTo>
                    <a:lnTo>
                      <a:pt x="180" y="24"/>
                    </a:lnTo>
                    <a:lnTo>
                      <a:pt x="177" y="27"/>
                    </a:lnTo>
                    <a:lnTo>
                      <a:pt x="167" y="27"/>
                    </a:lnTo>
                    <a:lnTo>
                      <a:pt x="162" y="34"/>
                    </a:lnTo>
                    <a:lnTo>
                      <a:pt x="143" y="27"/>
                    </a:lnTo>
                    <a:lnTo>
                      <a:pt x="135" y="34"/>
                    </a:lnTo>
                    <a:lnTo>
                      <a:pt x="133" y="34"/>
                    </a:lnTo>
                    <a:lnTo>
                      <a:pt x="130" y="34"/>
                    </a:lnTo>
                    <a:lnTo>
                      <a:pt x="125" y="34"/>
                    </a:lnTo>
                    <a:lnTo>
                      <a:pt x="120" y="37"/>
                    </a:lnTo>
                    <a:lnTo>
                      <a:pt x="116" y="37"/>
                    </a:lnTo>
                    <a:lnTo>
                      <a:pt x="111" y="39"/>
                    </a:lnTo>
                    <a:lnTo>
                      <a:pt x="103" y="44"/>
                    </a:lnTo>
                    <a:lnTo>
                      <a:pt x="93" y="52"/>
                    </a:lnTo>
                    <a:lnTo>
                      <a:pt x="83" y="54"/>
                    </a:lnTo>
                    <a:lnTo>
                      <a:pt x="71" y="56"/>
                    </a:lnTo>
                    <a:lnTo>
                      <a:pt x="59" y="56"/>
                    </a:lnTo>
                    <a:lnTo>
                      <a:pt x="51" y="56"/>
                    </a:lnTo>
                    <a:lnTo>
                      <a:pt x="44" y="54"/>
                    </a:lnTo>
                    <a:lnTo>
                      <a:pt x="42" y="52"/>
                    </a:lnTo>
                    <a:lnTo>
                      <a:pt x="32" y="54"/>
                    </a:lnTo>
                    <a:lnTo>
                      <a:pt x="24" y="34"/>
                    </a:lnTo>
                    <a:lnTo>
                      <a:pt x="14" y="34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7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55" name="Freeform 74"/>
              <p:cNvSpPr>
                <a:spLocks/>
              </p:cNvSpPr>
              <p:nvPr/>
            </p:nvSpPr>
            <p:spPr bwMode="auto">
              <a:xfrm>
                <a:off x="3720" y="1029"/>
                <a:ext cx="233" cy="195"/>
              </a:xfrm>
              <a:custGeom>
                <a:avLst/>
                <a:gdLst>
                  <a:gd name="T0" fmla="*/ 0 w 275"/>
                  <a:gd name="T1" fmla="*/ 95 h 195"/>
                  <a:gd name="T2" fmla="*/ 47 w 275"/>
                  <a:gd name="T3" fmla="*/ 103 h 195"/>
                  <a:gd name="T4" fmla="*/ 112 w 275"/>
                  <a:gd name="T5" fmla="*/ 136 h 195"/>
                  <a:gd name="T6" fmla="*/ 134 w 275"/>
                  <a:gd name="T7" fmla="*/ 128 h 195"/>
                  <a:gd name="T8" fmla="*/ 141 w 275"/>
                  <a:gd name="T9" fmla="*/ 78 h 195"/>
                  <a:gd name="T10" fmla="*/ 86 w 275"/>
                  <a:gd name="T11" fmla="*/ 53 h 195"/>
                  <a:gd name="T12" fmla="*/ 64 w 275"/>
                  <a:gd name="T13" fmla="*/ 195 h 195"/>
                  <a:gd name="T14" fmla="*/ 73 w 275"/>
                  <a:gd name="T15" fmla="*/ 128 h 195"/>
                  <a:gd name="T16" fmla="*/ 82 w 275"/>
                  <a:gd name="T17" fmla="*/ 70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5" h="195">
                    <a:moveTo>
                      <a:pt x="0" y="95"/>
                    </a:moveTo>
                    <a:cubicBezTo>
                      <a:pt x="31" y="98"/>
                      <a:pt x="62" y="99"/>
                      <a:pt x="92" y="103"/>
                    </a:cubicBezTo>
                    <a:cubicBezTo>
                      <a:pt x="134" y="109"/>
                      <a:pt x="174" y="129"/>
                      <a:pt x="217" y="136"/>
                    </a:cubicBezTo>
                    <a:cubicBezTo>
                      <a:pt x="231" y="133"/>
                      <a:pt x="249" y="138"/>
                      <a:pt x="259" y="128"/>
                    </a:cubicBezTo>
                    <a:cubicBezTo>
                      <a:pt x="271" y="116"/>
                      <a:pt x="275" y="78"/>
                      <a:pt x="275" y="78"/>
                    </a:cubicBezTo>
                    <a:cubicBezTo>
                      <a:pt x="260" y="0"/>
                      <a:pt x="244" y="27"/>
                      <a:pt x="167" y="53"/>
                    </a:cubicBezTo>
                    <a:cubicBezTo>
                      <a:pt x="148" y="106"/>
                      <a:pt x="186" y="173"/>
                      <a:pt x="125" y="195"/>
                    </a:cubicBezTo>
                    <a:cubicBezTo>
                      <a:pt x="98" y="156"/>
                      <a:pt x="104" y="154"/>
                      <a:pt x="142" y="128"/>
                    </a:cubicBezTo>
                    <a:cubicBezTo>
                      <a:pt x="159" y="75"/>
                      <a:pt x="158" y="95"/>
                      <a:pt x="158" y="70"/>
                    </a:cubicBezTo>
                  </a:path>
                </a:pathLst>
              </a:custGeom>
              <a:noFill/>
              <a:ln w="38100" cap="flat" cmpd="sng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2056" name="Freeform 75"/>
              <p:cNvSpPr>
                <a:spLocks/>
              </p:cNvSpPr>
              <p:nvPr/>
            </p:nvSpPr>
            <p:spPr bwMode="auto">
              <a:xfrm>
                <a:off x="3309" y="1087"/>
                <a:ext cx="279" cy="84"/>
              </a:xfrm>
              <a:custGeom>
                <a:avLst/>
                <a:gdLst>
                  <a:gd name="T0" fmla="*/ 0 w 205"/>
                  <a:gd name="T1" fmla="*/ 149 h 39"/>
                  <a:gd name="T2" fmla="*/ 35 w 205"/>
                  <a:gd name="T3" fmla="*/ 218 h 39"/>
                  <a:gd name="T4" fmla="*/ 76 w 205"/>
                  <a:gd name="T5" fmla="*/ 321 h 39"/>
                  <a:gd name="T6" fmla="*/ 112 w 205"/>
                  <a:gd name="T7" fmla="*/ 261 h 39"/>
                  <a:gd name="T8" fmla="*/ 144 w 205"/>
                  <a:gd name="T9" fmla="*/ 691 h 39"/>
                  <a:gd name="T10" fmla="*/ 180 w 205"/>
                  <a:gd name="T11" fmla="*/ 579 h 39"/>
                  <a:gd name="T12" fmla="*/ 211 w 205"/>
                  <a:gd name="T13" fmla="*/ 650 h 39"/>
                  <a:gd name="T14" fmla="*/ 253 w 205"/>
                  <a:gd name="T15" fmla="*/ 752 h 39"/>
                  <a:gd name="T16" fmla="*/ 294 w 205"/>
                  <a:gd name="T17" fmla="*/ 752 h 39"/>
                  <a:gd name="T18" fmla="*/ 294 w 205"/>
                  <a:gd name="T19" fmla="*/ 752 h 39"/>
                  <a:gd name="T20" fmla="*/ 306 w 205"/>
                  <a:gd name="T21" fmla="*/ 752 h 39"/>
                  <a:gd name="T22" fmla="*/ 306 w 205"/>
                  <a:gd name="T23" fmla="*/ 752 h 39"/>
                  <a:gd name="T24" fmla="*/ 340 w 205"/>
                  <a:gd name="T25" fmla="*/ 650 h 39"/>
                  <a:gd name="T26" fmla="*/ 391 w 205"/>
                  <a:gd name="T27" fmla="*/ 840 h 39"/>
                  <a:gd name="T28" fmla="*/ 421 w 205"/>
                  <a:gd name="T29" fmla="*/ 691 h 39"/>
                  <a:gd name="T30" fmla="*/ 448 w 205"/>
                  <a:gd name="T31" fmla="*/ 691 h 39"/>
                  <a:gd name="T32" fmla="*/ 474 w 205"/>
                  <a:gd name="T33" fmla="*/ 579 h 39"/>
                  <a:gd name="T34" fmla="*/ 543 w 205"/>
                  <a:gd name="T35" fmla="*/ 752 h 39"/>
                  <a:gd name="T36" fmla="*/ 559 w 205"/>
                  <a:gd name="T37" fmla="*/ 650 h 39"/>
                  <a:gd name="T38" fmla="*/ 642 w 205"/>
                  <a:gd name="T39" fmla="*/ 579 h 39"/>
                  <a:gd name="T40" fmla="*/ 676 w 205"/>
                  <a:gd name="T41" fmla="*/ 538 h 39"/>
                  <a:gd name="T42" fmla="*/ 704 w 205"/>
                  <a:gd name="T43" fmla="*/ 470 h 39"/>
                  <a:gd name="T44" fmla="*/ 704 w 205"/>
                  <a:gd name="T45" fmla="*/ 431 h 39"/>
                  <a:gd name="T46" fmla="*/ 693 w 205"/>
                  <a:gd name="T47" fmla="*/ 370 h 39"/>
                  <a:gd name="T48" fmla="*/ 686 w 205"/>
                  <a:gd name="T49" fmla="*/ 321 h 39"/>
                  <a:gd name="T50" fmla="*/ 668 w 205"/>
                  <a:gd name="T51" fmla="*/ 321 h 39"/>
                  <a:gd name="T52" fmla="*/ 636 w 205"/>
                  <a:gd name="T53" fmla="*/ 370 h 39"/>
                  <a:gd name="T54" fmla="*/ 593 w 205"/>
                  <a:gd name="T55" fmla="*/ 0 h 39"/>
                  <a:gd name="T56" fmla="*/ 559 w 205"/>
                  <a:gd name="T57" fmla="*/ 112 h 39"/>
                  <a:gd name="T58" fmla="*/ 532 w 205"/>
                  <a:gd name="T59" fmla="*/ 112 h 39"/>
                  <a:gd name="T60" fmla="*/ 491 w 205"/>
                  <a:gd name="T61" fmla="*/ 41 h 39"/>
                  <a:gd name="T62" fmla="*/ 483 w 205"/>
                  <a:gd name="T63" fmla="*/ 41 h 39"/>
                  <a:gd name="T64" fmla="*/ 448 w 205"/>
                  <a:gd name="T65" fmla="*/ 112 h 39"/>
                  <a:gd name="T66" fmla="*/ 421 w 205"/>
                  <a:gd name="T67" fmla="*/ 112 h 39"/>
                  <a:gd name="T68" fmla="*/ 358 w 205"/>
                  <a:gd name="T69" fmla="*/ 218 h 39"/>
                  <a:gd name="T70" fmla="*/ 323 w 205"/>
                  <a:gd name="T71" fmla="*/ 218 h 39"/>
                  <a:gd name="T72" fmla="*/ 294 w 205"/>
                  <a:gd name="T73" fmla="*/ 218 h 39"/>
                  <a:gd name="T74" fmla="*/ 287 w 205"/>
                  <a:gd name="T75" fmla="*/ 218 h 39"/>
                  <a:gd name="T76" fmla="*/ 278 w 205"/>
                  <a:gd name="T77" fmla="*/ 218 h 39"/>
                  <a:gd name="T78" fmla="*/ 230 w 205"/>
                  <a:gd name="T79" fmla="*/ 149 h 39"/>
                  <a:gd name="T80" fmla="*/ 180 w 205"/>
                  <a:gd name="T81" fmla="*/ 112 h 39"/>
                  <a:gd name="T82" fmla="*/ 120 w 205"/>
                  <a:gd name="T83" fmla="*/ 41 h 39"/>
                  <a:gd name="T84" fmla="*/ 86 w 205"/>
                  <a:gd name="T85" fmla="*/ 41 h 39"/>
                  <a:gd name="T86" fmla="*/ 50 w 205"/>
                  <a:gd name="T87" fmla="*/ 41 h 39"/>
                  <a:gd name="T88" fmla="*/ 27 w 205"/>
                  <a:gd name="T89" fmla="*/ 112 h 39"/>
                  <a:gd name="T90" fmla="*/ 0 w 205"/>
                  <a:gd name="T91" fmla="*/ 149 h 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5" h="39">
                    <a:moveTo>
                      <a:pt x="0" y="7"/>
                    </a:moveTo>
                    <a:lnTo>
                      <a:pt x="10" y="10"/>
                    </a:lnTo>
                    <a:lnTo>
                      <a:pt x="22" y="15"/>
                    </a:lnTo>
                    <a:lnTo>
                      <a:pt x="32" y="12"/>
                    </a:lnTo>
                    <a:lnTo>
                      <a:pt x="42" y="32"/>
                    </a:lnTo>
                    <a:lnTo>
                      <a:pt x="52" y="27"/>
                    </a:lnTo>
                    <a:lnTo>
                      <a:pt x="62" y="30"/>
                    </a:lnTo>
                    <a:lnTo>
                      <a:pt x="74" y="35"/>
                    </a:lnTo>
                    <a:lnTo>
                      <a:pt x="86" y="35"/>
                    </a:lnTo>
                    <a:lnTo>
                      <a:pt x="89" y="35"/>
                    </a:lnTo>
                    <a:lnTo>
                      <a:pt x="99" y="30"/>
                    </a:lnTo>
                    <a:lnTo>
                      <a:pt x="114" y="39"/>
                    </a:lnTo>
                    <a:lnTo>
                      <a:pt x="123" y="32"/>
                    </a:lnTo>
                    <a:lnTo>
                      <a:pt x="131" y="32"/>
                    </a:lnTo>
                    <a:lnTo>
                      <a:pt x="138" y="27"/>
                    </a:lnTo>
                    <a:lnTo>
                      <a:pt x="158" y="35"/>
                    </a:lnTo>
                    <a:lnTo>
                      <a:pt x="163" y="30"/>
                    </a:lnTo>
                    <a:lnTo>
                      <a:pt x="187" y="27"/>
                    </a:lnTo>
                    <a:lnTo>
                      <a:pt x="197" y="25"/>
                    </a:lnTo>
                    <a:lnTo>
                      <a:pt x="205" y="22"/>
                    </a:lnTo>
                    <a:lnTo>
                      <a:pt x="205" y="20"/>
                    </a:lnTo>
                    <a:lnTo>
                      <a:pt x="202" y="17"/>
                    </a:lnTo>
                    <a:lnTo>
                      <a:pt x="200" y="15"/>
                    </a:lnTo>
                    <a:lnTo>
                      <a:pt x="195" y="15"/>
                    </a:lnTo>
                    <a:lnTo>
                      <a:pt x="185" y="17"/>
                    </a:lnTo>
                    <a:lnTo>
                      <a:pt x="173" y="0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1" y="5"/>
                    </a:lnTo>
                    <a:lnTo>
                      <a:pt x="123" y="5"/>
                    </a:lnTo>
                    <a:lnTo>
                      <a:pt x="104" y="10"/>
                    </a:lnTo>
                    <a:lnTo>
                      <a:pt x="94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67" y="7"/>
                    </a:lnTo>
                    <a:lnTo>
                      <a:pt x="52" y="5"/>
                    </a:lnTo>
                    <a:lnTo>
                      <a:pt x="35" y="2"/>
                    </a:lnTo>
                    <a:lnTo>
                      <a:pt x="25" y="2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57" name="Freeform 76"/>
              <p:cNvSpPr>
                <a:spLocks/>
              </p:cNvSpPr>
              <p:nvPr/>
            </p:nvSpPr>
            <p:spPr bwMode="auto">
              <a:xfrm>
                <a:off x="3270" y="2414"/>
                <a:ext cx="135" cy="163"/>
              </a:xfrm>
              <a:custGeom>
                <a:avLst/>
                <a:gdLst>
                  <a:gd name="T0" fmla="*/ 0 w 199"/>
                  <a:gd name="T1" fmla="*/ 1211 h 56"/>
                  <a:gd name="T2" fmla="*/ 2 w 199"/>
                  <a:gd name="T3" fmla="*/ 1356 h 56"/>
                  <a:gd name="T4" fmla="*/ 3 w 199"/>
                  <a:gd name="T5" fmla="*/ 1575 h 56"/>
                  <a:gd name="T6" fmla="*/ 5 w 199"/>
                  <a:gd name="T7" fmla="*/ 1575 h 56"/>
                  <a:gd name="T8" fmla="*/ 7 w 199"/>
                  <a:gd name="T9" fmla="*/ 1575 h 56"/>
                  <a:gd name="T10" fmla="*/ 8 w 199"/>
                  <a:gd name="T11" fmla="*/ 1729 h 56"/>
                  <a:gd name="T12" fmla="*/ 10 w 199"/>
                  <a:gd name="T13" fmla="*/ 1729 h 56"/>
                  <a:gd name="T14" fmla="*/ 12 w 199"/>
                  <a:gd name="T15" fmla="*/ 1729 h 56"/>
                  <a:gd name="T16" fmla="*/ 14 w 199"/>
                  <a:gd name="T17" fmla="*/ 1729 h 56"/>
                  <a:gd name="T18" fmla="*/ 16 w 199"/>
                  <a:gd name="T19" fmla="*/ 1575 h 56"/>
                  <a:gd name="T20" fmla="*/ 18 w 199"/>
                  <a:gd name="T21" fmla="*/ 1086 h 56"/>
                  <a:gd name="T22" fmla="*/ 22 w 199"/>
                  <a:gd name="T23" fmla="*/ 1575 h 56"/>
                  <a:gd name="T24" fmla="*/ 23 w 199"/>
                  <a:gd name="T25" fmla="*/ 1211 h 56"/>
                  <a:gd name="T26" fmla="*/ 24 w 199"/>
                  <a:gd name="T27" fmla="*/ 1086 h 56"/>
                  <a:gd name="T28" fmla="*/ 25 w 199"/>
                  <a:gd name="T29" fmla="*/ 1086 h 56"/>
                  <a:gd name="T30" fmla="*/ 25 w 199"/>
                  <a:gd name="T31" fmla="*/ 1086 h 56"/>
                  <a:gd name="T32" fmla="*/ 26 w 199"/>
                  <a:gd name="T33" fmla="*/ 864 h 56"/>
                  <a:gd name="T34" fmla="*/ 28 w 199"/>
                  <a:gd name="T35" fmla="*/ 713 h 56"/>
                  <a:gd name="T36" fmla="*/ 31 w 199"/>
                  <a:gd name="T37" fmla="*/ 373 h 56"/>
                  <a:gd name="T38" fmla="*/ 34 w 199"/>
                  <a:gd name="T39" fmla="*/ 143 h 56"/>
                  <a:gd name="T40" fmla="*/ 37 w 199"/>
                  <a:gd name="T41" fmla="*/ 0 h 56"/>
                  <a:gd name="T42" fmla="*/ 37 w 199"/>
                  <a:gd name="T43" fmla="*/ 143 h 56"/>
                  <a:gd name="T44" fmla="*/ 38 w 199"/>
                  <a:gd name="T45" fmla="*/ 143 h 56"/>
                  <a:gd name="T46" fmla="*/ 39 w 199"/>
                  <a:gd name="T47" fmla="*/ 143 h 56"/>
                  <a:gd name="T48" fmla="*/ 42 w 199"/>
                  <a:gd name="T49" fmla="*/ 143 h 56"/>
                  <a:gd name="T50" fmla="*/ 40 w 199"/>
                  <a:gd name="T51" fmla="*/ 1356 h 56"/>
                  <a:gd name="T52" fmla="*/ 42 w 199"/>
                  <a:gd name="T53" fmla="*/ 1356 h 56"/>
                  <a:gd name="T54" fmla="*/ 38 w 199"/>
                  <a:gd name="T55" fmla="*/ 1729 h 56"/>
                  <a:gd name="T56" fmla="*/ 37 w 199"/>
                  <a:gd name="T57" fmla="*/ 1947 h 56"/>
                  <a:gd name="T58" fmla="*/ 35 w 199"/>
                  <a:gd name="T59" fmla="*/ 1947 h 56"/>
                  <a:gd name="T60" fmla="*/ 35 w 199"/>
                  <a:gd name="T61" fmla="*/ 2439 h 56"/>
                  <a:gd name="T62" fmla="*/ 31 w 199"/>
                  <a:gd name="T63" fmla="*/ 1947 h 56"/>
                  <a:gd name="T64" fmla="*/ 28 w 199"/>
                  <a:gd name="T65" fmla="*/ 2439 h 56"/>
                  <a:gd name="T66" fmla="*/ 28 w 199"/>
                  <a:gd name="T67" fmla="*/ 2439 h 56"/>
                  <a:gd name="T68" fmla="*/ 28 w 199"/>
                  <a:gd name="T69" fmla="*/ 2439 h 56"/>
                  <a:gd name="T70" fmla="*/ 26 w 199"/>
                  <a:gd name="T71" fmla="*/ 2439 h 56"/>
                  <a:gd name="T72" fmla="*/ 25 w 199"/>
                  <a:gd name="T73" fmla="*/ 2660 h 56"/>
                  <a:gd name="T74" fmla="*/ 25 w 199"/>
                  <a:gd name="T75" fmla="*/ 2660 h 56"/>
                  <a:gd name="T76" fmla="*/ 24 w 199"/>
                  <a:gd name="T77" fmla="*/ 2812 h 56"/>
                  <a:gd name="T78" fmla="*/ 22 w 199"/>
                  <a:gd name="T79" fmla="*/ 3161 h 56"/>
                  <a:gd name="T80" fmla="*/ 20 w 199"/>
                  <a:gd name="T81" fmla="*/ 3729 h 56"/>
                  <a:gd name="T82" fmla="*/ 18 w 199"/>
                  <a:gd name="T83" fmla="*/ 3871 h 56"/>
                  <a:gd name="T84" fmla="*/ 15 w 199"/>
                  <a:gd name="T85" fmla="*/ 4017 h 56"/>
                  <a:gd name="T86" fmla="*/ 12 w 199"/>
                  <a:gd name="T87" fmla="*/ 4017 h 56"/>
                  <a:gd name="T88" fmla="*/ 11 w 199"/>
                  <a:gd name="T89" fmla="*/ 4017 h 56"/>
                  <a:gd name="T90" fmla="*/ 9 w 199"/>
                  <a:gd name="T91" fmla="*/ 3871 h 56"/>
                  <a:gd name="T92" fmla="*/ 9 w 199"/>
                  <a:gd name="T93" fmla="*/ 3729 h 56"/>
                  <a:gd name="T94" fmla="*/ 7 w 199"/>
                  <a:gd name="T95" fmla="*/ 3871 h 56"/>
                  <a:gd name="T96" fmla="*/ 5 w 199"/>
                  <a:gd name="T97" fmla="*/ 2439 h 56"/>
                  <a:gd name="T98" fmla="*/ 3 w 199"/>
                  <a:gd name="T99" fmla="*/ 2439 h 56"/>
                  <a:gd name="T100" fmla="*/ 1 w 199"/>
                  <a:gd name="T101" fmla="*/ 1729 h 56"/>
                  <a:gd name="T102" fmla="*/ 1 w 199"/>
                  <a:gd name="T103" fmla="*/ 1575 h 56"/>
                  <a:gd name="T104" fmla="*/ 0 w 199"/>
                  <a:gd name="T105" fmla="*/ 1211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9" h="56">
                    <a:moveTo>
                      <a:pt x="0" y="17"/>
                    </a:moveTo>
                    <a:lnTo>
                      <a:pt x="10" y="19"/>
                    </a:lnTo>
                    <a:lnTo>
                      <a:pt x="17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9" y="24"/>
                    </a:lnTo>
                    <a:lnTo>
                      <a:pt x="47" y="24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76" y="22"/>
                    </a:lnTo>
                    <a:lnTo>
                      <a:pt x="83" y="15"/>
                    </a:lnTo>
                    <a:lnTo>
                      <a:pt x="101" y="22"/>
                    </a:lnTo>
                    <a:lnTo>
                      <a:pt x="108" y="17"/>
                    </a:lnTo>
                    <a:lnTo>
                      <a:pt x="113" y="15"/>
                    </a:lnTo>
                    <a:lnTo>
                      <a:pt x="116" y="15"/>
                    </a:lnTo>
                    <a:lnTo>
                      <a:pt x="125" y="12"/>
                    </a:lnTo>
                    <a:lnTo>
                      <a:pt x="135" y="10"/>
                    </a:lnTo>
                    <a:lnTo>
                      <a:pt x="148" y="5"/>
                    </a:lnTo>
                    <a:lnTo>
                      <a:pt x="160" y="2"/>
                    </a:lnTo>
                    <a:lnTo>
                      <a:pt x="172" y="0"/>
                    </a:lnTo>
                    <a:lnTo>
                      <a:pt x="177" y="2"/>
                    </a:lnTo>
                    <a:lnTo>
                      <a:pt x="182" y="2"/>
                    </a:lnTo>
                    <a:lnTo>
                      <a:pt x="187" y="2"/>
                    </a:lnTo>
                    <a:lnTo>
                      <a:pt x="197" y="2"/>
                    </a:lnTo>
                    <a:lnTo>
                      <a:pt x="189" y="19"/>
                    </a:lnTo>
                    <a:lnTo>
                      <a:pt x="199" y="19"/>
                    </a:lnTo>
                    <a:lnTo>
                      <a:pt x="180" y="24"/>
                    </a:lnTo>
                    <a:lnTo>
                      <a:pt x="177" y="27"/>
                    </a:lnTo>
                    <a:lnTo>
                      <a:pt x="167" y="27"/>
                    </a:lnTo>
                    <a:lnTo>
                      <a:pt x="162" y="34"/>
                    </a:lnTo>
                    <a:lnTo>
                      <a:pt x="143" y="27"/>
                    </a:lnTo>
                    <a:lnTo>
                      <a:pt x="135" y="34"/>
                    </a:lnTo>
                    <a:lnTo>
                      <a:pt x="133" y="34"/>
                    </a:lnTo>
                    <a:lnTo>
                      <a:pt x="130" y="34"/>
                    </a:lnTo>
                    <a:lnTo>
                      <a:pt x="125" y="34"/>
                    </a:lnTo>
                    <a:lnTo>
                      <a:pt x="120" y="37"/>
                    </a:lnTo>
                    <a:lnTo>
                      <a:pt x="116" y="37"/>
                    </a:lnTo>
                    <a:lnTo>
                      <a:pt x="111" y="39"/>
                    </a:lnTo>
                    <a:lnTo>
                      <a:pt x="103" y="44"/>
                    </a:lnTo>
                    <a:lnTo>
                      <a:pt x="93" y="52"/>
                    </a:lnTo>
                    <a:lnTo>
                      <a:pt x="83" y="54"/>
                    </a:lnTo>
                    <a:lnTo>
                      <a:pt x="71" y="56"/>
                    </a:lnTo>
                    <a:lnTo>
                      <a:pt x="59" y="56"/>
                    </a:lnTo>
                    <a:lnTo>
                      <a:pt x="51" y="56"/>
                    </a:lnTo>
                    <a:lnTo>
                      <a:pt x="44" y="54"/>
                    </a:lnTo>
                    <a:lnTo>
                      <a:pt x="42" y="52"/>
                    </a:lnTo>
                    <a:lnTo>
                      <a:pt x="32" y="54"/>
                    </a:lnTo>
                    <a:lnTo>
                      <a:pt x="24" y="34"/>
                    </a:lnTo>
                    <a:lnTo>
                      <a:pt x="14" y="34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CC99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58" name="Freeform 77"/>
              <p:cNvSpPr>
                <a:spLocks/>
              </p:cNvSpPr>
              <p:nvPr/>
            </p:nvSpPr>
            <p:spPr bwMode="auto">
              <a:xfrm>
                <a:off x="3233" y="1728"/>
                <a:ext cx="278" cy="84"/>
              </a:xfrm>
              <a:custGeom>
                <a:avLst/>
                <a:gdLst>
                  <a:gd name="T0" fmla="*/ 0 w 205"/>
                  <a:gd name="T1" fmla="*/ 149 h 39"/>
                  <a:gd name="T2" fmla="*/ 35 w 205"/>
                  <a:gd name="T3" fmla="*/ 218 h 39"/>
                  <a:gd name="T4" fmla="*/ 76 w 205"/>
                  <a:gd name="T5" fmla="*/ 321 h 39"/>
                  <a:gd name="T6" fmla="*/ 107 w 205"/>
                  <a:gd name="T7" fmla="*/ 261 h 39"/>
                  <a:gd name="T8" fmla="*/ 141 w 205"/>
                  <a:gd name="T9" fmla="*/ 691 h 39"/>
                  <a:gd name="T10" fmla="*/ 176 w 205"/>
                  <a:gd name="T11" fmla="*/ 579 h 39"/>
                  <a:gd name="T12" fmla="*/ 210 w 205"/>
                  <a:gd name="T13" fmla="*/ 650 h 39"/>
                  <a:gd name="T14" fmla="*/ 250 w 205"/>
                  <a:gd name="T15" fmla="*/ 752 h 39"/>
                  <a:gd name="T16" fmla="*/ 293 w 205"/>
                  <a:gd name="T17" fmla="*/ 752 h 39"/>
                  <a:gd name="T18" fmla="*/ 293 w 205"/>
                  <a:gd name="T19" fmla="*/ 752 h 39"/>
                  <a:gd name="T20" fmla="*/ 301 w 205"/>
                  <a:gd name="T21" fmla="*/ 752 h 39"/>
                  <a:gd name="T22" fmla="*/ 301 w 205"/>
                  <a:gd name="T23" fmla="*/ 752 h 39"/>
                  <a:gd name="T24" fmla="*/ 335 w 205"/>
                  <a:gd name="T25" fmla="*/ 650 h 39"/>
                  <a:gd name="T26" fmla="*/ 386 w 205"/>
                  <a:gd name="T27" fmla="*/ 840 h 39"/>
                  <a:gd name="T28" fmla="*/ 415 w 205"/>
                  <a:gd name="T29" fmla="*/ 691 h 39"/>
                  <a:gd name="T30" fmla="*/ 443 w 205"/>
                  <a:gd name="T31" fmla="*/ 691 h 39"/>
                  <a:gd name="T32" fmla="*/ 466 w 205"/>
                  <a:gd name="T33" fmla="*/ 579 h 39"/>
                  <a:gd name="T34" fmla="*/ 533 w 205"/>
                  <a:gd name="T35" fmla="*/ 752 h 39"/>
                  <a:gd name="T36" fmla="*/ 552 w 205"/>
                  <a:gd name="T37" fmla="*/ 650 h 39"/>
                  <a:gd name="T38" fmla="*/ 632 w 205"/>
                  <a:gd name="T39" fmla="*/ 579 h 39"/>
                  <a:gd name="T40" fmla="*/ 666 w 205"/>
                  <a:gd name="T41" fmla="*/ 538 h 39"/>
                  <a:gd name="T42" fmla="*/ 693 w 205"/>
                  <a:gd name="T43" fmla="*/ 470 h 39"/>
                  <a:gd name="T44" fmla="*/ 693 w 205"/>
                  <a:gd name="T45" fmla="*/ 431 h 39"/>
                  <a:gd name="T46" fmla="*/ 683 w 205"/>
                  <a:gd name="T47" fmla="*/ 370 h 39"/>
                  <a:gd name="T48" fmla="*/ 677 w 205"/>
                  <a:gd name="T49" fmla="*/ 321 h 39"/>
                  <a:gd name="T50" fmla="*/ 658 w 205"/>
                  <a:gd name="T51" fmla="*/ 321 h 39"/>
                  <a:gd name="T52" fmla="*/ 625 w 205"/>
                  <a:gd name="T53" fmla="*/ 370 h 39"/>
                  <a:gd name="T54" fmla="*/ 587 w 205"/>
                  <a:gd name="T55" fmla="*/ 0 h 39"/>
                  <a:gd name="T56" fmla="*/ 552 w 205"/>
                  <a:gd name="T57" fmla="*/ 112 h 39"/>
                  <a:gd name="T58" fmla="*/ 523 w 205"/>
                  <a:gd name="T59" fmla="*/ 112 h 39"/>
                  <a:gd name="T60" fmla="*/ 484 w 205"/>
                  <a:gd name="T61" fmla="*/ 41 h 39"/>
                  <a:gd name="T62" fmla="*/ 476 w 205"/>
                  <a:gd name="T63" fmla="*/ 41 h 39"/>
                  <a:gd name="T64" fmla="*/ 443 w 205"/>
                  <a:gd name="T65" fmla="*/ 112 h 39"/>
                  <a:gd name="T66" fmla="*/ 415 w 205"/>
                  <a:gd name="T67" fmla="*/ 112 h 39"/>
                  <a:gd name="T68" fmla="*/ 351 w 205"/>
                  <a:gd name="T69" fmla="*/ 218 h 39"/>
                  <a:gd name="T70" fmla="*/ 316 w 205"/>
                  <a:gd name="T71" fmla="*/ 218 h 39"/>
                  <a:gd name="T72" fmla="*/ 293 w 205"/>
                  <a:gd name="T73" fmla="*/ 218 h 39"/>
                  <a:gd name="T74" fmla="*/ 285 w 205"/>
                  <a:gd name="T75" fmla="*/ 218 h 39"/>
                  <a:gd name="T76" fmla="*/ 274 w 205"/>
                  <a:gd name="T77" fmla="*/ 218 h 39"/>
                  <a:gd name="T78" fmla="*/ 226 w 205"/>
                  <a:gd name="T79" fmla="*/ 149 h 39"/>
                  <a:gd name="T80" fmla="*/ 176 w 205"/>
                  <a:gd name="T81" fmla="*/ 112 h 39"/>
                  <a:gd name="T82" fmla="*/ 118 w 205"/>
                  <a:gd name="T83" fmla="*/ 41 h 39"/>
                  <a:gd name="T84" fmla="*/ 84 w 205"/>
                  <a:gd name="T85" fmla="*/ 41 h 39"/>
                  <a:gd name="T86" fmla="*/ 50 w 205"/>
                  <a:gd name="T87" fmla="*/ 41 h 39"/>
                  <a:gd name="T88" fmla="*/ 27 w 205"/>
                  <a:gd name="T89" fmla="*/ 112 h 39"/>
                  <a:gd name="T90" fmla="*/ 0 w 205"/>
                  <a:gd name="T91" fmla="*/ 149 h 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5" h="39">
                    <a:moveTo>
                      <a:pt x="0" y="7"/>
                    </a:moveTo>
                    <a:lnTo>
                      <a:pt x="10" y="10"/>
                    </a:lnTo>
                    <a:lnTo>
                      <a:pt x="22" y="15"/>
                    </a:lnTo>
                    <a:lnTo>
                      <a:pt x="32" y="12"/>
                    </a:lnTo>
                    <a:lnTo>
                      <a:pt x="42" y="32"/>
                    </a:lnTo>
                    <a:lnTo>
                      <a:pt x="52" y="27"/>
                    </a:lnTo>
                    <a:lnTo>
                      <a:pt x="62" y="30"/>
                    </a:lnTo>
                    <a:lnTo>
                      <a:pt x="74" y="35"/>
                    </a:lnTo>
                    <a:lnTo>
                      <a:pt x="86" y="35"/>
                    </a:lnTo>
                    <a:lnTo>
                      <a:pt x="89" y="35"/>
                    </a:lnTo>
                    <a:lnTo>
                      <a:pt x="99" y="30"/>
                    </a:lnTo>
                    <a:lnTo>
                      <a:pt x="114" y="39"/>
                    </a:lnTo>
                    <a:lnTo>
                      <a:pt x="123" y="32"/>
                    </a:lnTo>
                    <a:lnTo>
                      <a:pt x="131" y="32"/>
                    </a:lnTo>
                    <a:lnTo>
                      <a:pt x="138" y="27"/>
                    </a:lnTo>
                    <a:lnTo>
                      <a:pt x="158" y="35"/>
                    </a:lnTo>
                    <a:lnTo>
                      <a:pt x="163" y="30"/>
                    </a:lnTo>
                    <a:lnTo>
                      <a:pt x="187" y="27"/>
                    </a:lnTo>
                    <a:lnTo>
                      <a:pt x="197" y="25"/>
                    </a:lnTo>
                    <a:lnTo>
                      <a:pt x="205" y="22"/>
                    </a:lnTo>
                    <a:lnTo>
                      <a:pt x="205" y="20"/>
                    </a:lnTo>
                    <a:lnTo>
                      <a:pt x="202" y="17"/>
                    </a:lnTo>
                    <a:lnTo>
                      <a:pt x="200" y="15"/>
                    </a:lnTo>
                    <a:lnTo>
                      <a:pt x="195" y="15"/>
                    </a:lnTo>
                    <a:lnTo>
                      <a:pt x="185" y="17"/>
                    </a:lnTo>
                    <a:lnTo>
                      <a:pt x="173" y="0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1" y="5"/>
                    </a:lnTo>
                    <a:lnTo>
                      <a:pt x="123" y="5"/>
                    </a:lnTo>
                    <a:lnTo>
                      <a:pt x="104" y="10"/>
                    </a:lnTo>
                    <a:lnTo>
                      <a:pt x="94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67" y="7"/>
                    </a:lnTo>
                    <a:lnTo>
                      <a:pt x="52" y="5"/>
                    </a:lnTo>
                    <a:lnTo>
                      <a:pt x="35" y="2"/>
                    </a:lnTo>
                    <a:lnTo>
                      <a:pt x="25" y="2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C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59" name="Freeform 78"/>
              <p:cNvSpPr>
                <a:spLocks/>
              </p:cNvSpPr>
              <p:nvPr/>
            </p:nvSpPr>
            <p:spPr bwMode="auto">
              <a:xfrm rot="-10560767">
                <a:off x="3375" y="2332"/>
                <a:ext cx="316" cy="106"/>
              </a:xfrm>
              <a:custGeom>
                <a:avLst/>
                <a:gdLst>
                  <a:gd name="T0" fmla="*/ 0 w 199"/>
                  <a:gd name="T1" fmla="*/ 218 h 56"/>
                  <a:gd name="T2" fmla="*/ 64 w 199"/>
                  <a:gd name="T3" fmla="*/ 244 h 56"/>
                  <a:gd name="T4" fmla="*/ 108 w 199"/>
                  <a:gd name="T5" fmla="*/ 286 h 56"/>
                  <a:gd name="T6" fmla="*/ 151 w 199"/>
                  <a:gd name="T7" fmla="*/ 286 h 56"/>
                  <a:gd name="T8" fmla="*/ 205 w 199"/>
                  <a:gd name="T9" fmla="*/ 286 h 56"/>
                  <a:gd name="T10" fmla="*/ 248 w 199"/>
                  <a:gd name="T11" fmla="*/ 305 h 56"/>
                  <a:gd name="T12" fmla="*/ 300 w 199"/>
                  <a:gd name="T13" fmla="*/ 305 h 56"/>
                  <a:gd name="T14" fmla="*/ 346 w 199"/>
                  <a:gd name="T15" fmla="*/ 305 h 56"/>
                  <a:gd name="T16" fmla="*/ 421 w 199"/>
                  <a:gd name="T17" fmla="*/ 305 h 56"/>
                  <a:gd name="T18" fmla="*/ 484 w 199"/>
                  <a:gd name="T19" fmla="*/ 286 h 56"/>
                  <a:gd name="T20" fmla="*/ 529 w 199"/>
                  <a:gd name="T21" fmla="*/ 189 h 56"/>
                  <a:gd name="T22" fmla="*/ 640 w 199"/>
                  <a:gd name="T23" fmla="*/ 286 h 56"/>
                  <a:gd name="T24" fmla="*/ 686 w 199"/>
                  <a:gd name="T25" fmla="*/ 218 h 56"/>
                  <a:gd name="T26" fmla="*/ 716 w 199"/>
                  <a:gd name="T27" fmla="*/ 189 h 56"/>
                  <a:gd name="T28" fmla="*/ 737 w 199"/>
                  <a:gd name="T29" fmla="*/ 189 h 56"/>
                  <a:gd name="T30" fmla="*/ 737 w 199"/>
                  <a:gd name="T31" fmla="*/ 189 h 56"/>
                  <a:gd name="T32" fmla="*/ 792 w 199"/>
                  <a:gd name="T33" fmla="*/ 157 h 56"/>
                  <a:gd name="T34" fmla="*/ 857 w 199"/>
                  <a:gd name="T35" fmla="*/ 129 h 56"/>
                  <a:gd name="T36" fmla="*/ 940 w 199"/>
                  <a:gd name="T37" fmla="*/ 61 h 56"/>
                  <a:gd name="T38" fmla="*/ 1016 w 199"/>
                  <a:gd name="T39" fmla="*/ 28 h 56"/>
                  <a:gd name="T40" fmla="*/ 1094 w 199"/>
                  <a:gd name="T41" fmla="*/ 0 h 56"/>
                  <a:gd name="T42" fmla="*/ 1124 w 199"/>
                  <a:gd name="T43" fmla="*/ 28 h 56"/>
                  <a:gd name="T44" fmla="*/ 1158 w 199"/>
                  <a:gd name="T45" fmla="*/ 28 h 56"/>
                  <a:gd name="T46" fmla="*/ 1191 w 199"/>
                  <a:gd name="T47" fmla="*/ 28 h 56"/>
                  <a:gd name="T48" fmla="*/ 1253 w 199"/>
                  <a:gd name="T49" fmla="*/ 28 h 56"/>
                  <a:gd name="T50" fmla="*/ 1200 w 199"/>
                  <a:gd name="T51" fmla="*/ 244 h 56"/>
                  <a:gd name="T52" fmla="*/ 1266 w 199"/>
                  <a:gd name="T53" fmla="*/ 244 h 56"/>
                  <a:gd name="T54" fmla="*/ 1145 w 199"/>
                  <a:gd name="T55" fmla="*/ 305 h 56"/>
                  <a:gd name="T56" fmla="*/ 1124 w 199"/>
                  <a:gd name="T57" fmla="*/ 348 h 56"/>
                  <a:gd name="T58" fmla="*/ 1062 w 199"/>
                  <a:gd name="T59" fmla="*/ 348 h 56"/>
                  <a:gd name="T60" fmla="*/ 1029 w 199"/>
                  <a:gd name="T61" fmla="*/ 433 h 56"/>
                  <a:gd name="T62" fmla="*/ 908 w 199"/>
                  <a:gd name="T63" fmla="*/ 348 h 56"/>
                  <a:gd name="T64" fmla="*/ 857 w 199"/>
                  <a:gd name="T65" fmla="*/ 433 h 56"/>
                  <a:gd name="T66" fmla="*/ 845 w 199"/>
                  <a:gd name="T67" fmla="*/ 433 h 56"/>
                  <a:gd name="T68" fmla="*/ 824 w 199"/>
                  <a:gd name="T69" fmla="*/ 433 h 56"/>
                  <a:gd name="T70" fmla="*/ 792 w 199"/>
                  <a:gd name="T71" fmla="*/ 433 h 56"/>
                  <a:gd name="T72" fmla="*/ 764 w 199"/>
                  <a:gd name="T73" fmla="*/ 477 h 56"/>
                  <a:gd name="T74" fmla="*/ 737 w 199"/>
                  <a:gd name="T75" fmla="*/ 477 h 56"/>
                  <a:gd name="T76" fmla="*/ 703 w 199"/>
                  <a:gd name="T77" fmla="*/ 502 h 56"/>
                  <a:gd name="T78" fmla="*/ 656 w 199"/>
                  <a:gd name="T79" fmla="*/ 562 h 56"/>
                  <a:gd name="T80" fmla="*/ 592 w 199"/>
                  <a:gd name="T81" fmla="*/ 666 h 56"/>
                  <a:gd name="T82" fmla="*/ 529 w 199"/>
                  <a:gd name="T83" fmla="*/ 691 h 56"/>
                  <a:gd name="T84" fmla="*/ 451 w 199"/>
                  <a:gd name="T85" fmla="*/ 719 h 56"/>
                  <a:gd name="T86" fmla="*/ 376 w 199"/>
                  <a:gd name="T87" fmla="*/ 719 h 56"/>
                  <a:gd name="T88" fmla="*/ 326 w 199"/>
                  <a:gd name="T89" fmla="*/ 719 h 56"/>
                  <a:gd name="T90" fmla="*/ 279 w 199"/>
                  <a:gd name="T91" fmla="*/ 691 h 56"/>
                  <a:gd name="T92" fmla="*/ 267 w 199"/>
                  <a:gd name="T93" fmla="*/ 666 h 56"/>
                  <a:gd name="T94" fmla="*/ 205 w 199"/>
                  <a:gd name="T95" fmla="*/ 691 h 56"/>
                  <a:gd name="T96" fmla="*/ 151 w 199"/>
                  <a:gd name="T97" fmla="*/ 433 h 56"/>
                  <a:gd name="T98" fmla="*/ 89 w 199"/>
                  <a:gd name="T99" fmla="*/ 433 h 56"/>
                  <a:gd name="T100" fmla="*/ 33 w 199"/>
                  <a:gd name="T101" fmla="*/ 305 h 56"/>
                  <a:gd name="T102" fmla="*/ 13 w 199"/>
                  <a:gd name="T103" fmla="*/ 286 h 56"/>
                  <a:gd name="T104" fmla="*/ 0 w 199"/>
                  <a:gd name="T105" fmla="*/ 218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9" h="56">
                    <a:moveTo>
                      <a:pt x="0" y="17"/>
                    </a:moveTo>
                    <a:lnTo>
                      <a:pt x="10" y="19"/>
                    </a:lnTo>
                    <a:lnTo>
                      <a:pt x="17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9" y="24"/>
                    </a:lnTo>
                    <a:lnTo>
                      <a:pt x="47" y="24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76" y="22"/>
                    </a:lnTo>
                    <a:lnTo>
                      <a:pt x="83" y="15"/>
                    </a:lnTo>
                    <a:lnTo>
                      <a:pt x="101" y="22"/>
                    </a:lnTo>
                    <a:lnTo>
                      <a:pt x="108" y="17"/>
                    </a:lnTo>
                    <a:lnTo>
                      <a:pt x="113" y="15"/>
                    </a:lnTo>
                    <a:lnTo>
                      <a:pt x="116" y="15"/>
                    </a:lnTo>
                    <a:lnTo>
                      <a:pt x="125" y="12"/>
                    </a:lnTo>
                    <a:lnTo>
                      <a:pt x="135" y="10"/>
                    </a:lnTo>
                    <a:lnTo>
                      <a:pt x="148" y="5"/>
                    </a:lnTo>
                    <a:lnTo>
                      <a:pt x="160" y="2"/>
                    </a:lnTo>
                    <a:lnTo>
                      <a:pt x="172" y="0"/>
                    </a:lnTo>
                    <a:lnTo>
                      <a:pt x="177" y="2"/>
                    </a:lnTo>
                    <a:lnTo>
                      <a:pt x="182" y="2"/>
                    </a:lnTo>
                    <a:lnTo>
                      <a:pt x="187" y="2"/>
                    </a:lnTo>
                    <a:lnTo>
                      <a:pt x="197" y="2"/>
                    </a:lnTo>
                    <a:lnTo>
                      <a:pt x="189" y="19"/>
                    </a:lnTo>
                    <a:lnTo>
                      <a:pt x="199" y="19"/>
                    </a:lnTo>
                    <a:lnTo>
                      <a:pt x="180" y="24"/>
                    </a:lnTo>
                    <a:lnTo>
                      <a:pt x="177" y="27"/>
                    </a:lnTo>
                    <a:lnTo>
                      <a:pt x="167" y="27"/>
                    </a:lnTo>
                    <a:lnTo>
                      <a:pt x="162" y="34"/>
                    </a:lnTo>
                    <a:lnTo>
                      <a:pt x="143" y="27"/>
                    </a:lnTo>
                    <a:lnTo>
                      <a:pt x="135" y="34"/>
                    </a:lnTo>
                    <a:lnTo>
                      <a:pt x="133" y="34"/>
                    </a:lnTo>
                    <a:lnTo>
                      <a:pt x="130" y="34"/>
                    </a:lnTo>
                    <a:lnTo>
                      <a:pt x="125" y="34"/>
                    </a:lnTo>
                    <a:lnTo>
                      <a:pt x="120" y="37"/>
                    </a:lnTo>
                    <a:lnTo>
                      <a:pt x="116" y="37"/>
                    </a:lnTo>
                    <a:lnTo>
                      <a:pt x="111" y="39"/>
                    </a:lnTo>
                    <a:lnTo>
                      <a:pt x="103" y="44"/>
                    </a:lnTo>
                    <a:lnTo>
                      <a:pt x="93" y="52"/>
                    </a:lnTo>
                    <a:lnTo>
                      <a:pt x="83" y="54"/>
                    </a:lnTo>
                    <a:lnTo>
                      <a:pt x="71" y="56"/>
                    </a:lnTo>
                    <a:lnTo>
                      <a:pt x="59" y="56"/>
                    </a:lnTo>
                    <a:lnTo>
                      <a:pt x="51" y="56"/>
                    </a:lnTo>
                    <a:lnTo>
                      <a:pt x="44" y="54"/>
                    </a:lnTo>
                    <a:lnTo>
                      <a:pt x="42" y="52"/>
                    </a:lnTo>
                    <a:lnTo>
                      <a:pt x="32" y="54"/>
                    </a:lnTo>
                    <a:lnTo>
                      <a:pt x="24" y="34"/>
                    </a:lnTo>
                    <a:lnTo>
                      <a:pt x="14" y="34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CC99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60" name="Freeform 79"/>
              <p:cNvSpPr>
                <a:spLocks/>
              </p:cNvSpPr>
              <p:nvPr/>
            </p:nvSpPr>
            <p:spPr bwMode="auto">
              <a:xfrm rot="322143">
                <a:off x="3247" y="1783"/>
                <a:ext cx="293" cy="112"/>
              </a:xfrm>
              <a:custGeom>
                <a:avLst/>
                <a:gdLst>
                  <a:gd name="T0" fmla="*/ 0 w 205"/>
                  <a:gd name="T1" fmla="*/ 471 h 39"/>
                  <a:gd name="T2" fmla="*/ 41 w 205"/>
                  <a:gd name="T3" fmla="*/ 683 h 39"/>
                  <a:gd name="T4" fmla="*/ 90 w 205"/>
                  <a:gd name="T5" fmla="*/ 1014 h 39"/>
                  <a:gd name="T6" fmla="*/ 134 w 205"/>
                  <a:gd name="T7" fmla="*/ 807 h 39"/>
                  <a:gd name="T8" fmla="*/ 176 w 205"/>
                  <a:gd name="T9" fmla="*/ 2177 h 39"/>
                  <a:gd name="T10" fmla="*/ 217 w 205"/>
                  <a:gd name="T11" fmla="*/ 1847 h 39"/>
                  <a:gd name="T12" fmla="*/ 260 w 205"/>
                  <a:gd name="T13" fmla="*/ 2036 h 39"/>
                  <a:gd name="T14" fmla="*/ 310 w 205"/>
                  <a:gd name="T15" fmla="*/ 2392 h 39"/>
                  <a:gd name="T16" fmla="*/ 360 w 205"/>
                  <a:gd name="T17" fmla="*/ 2392 h 39"/>
                  <a:gd name="T18" fmla="*/ 360 w 205"/>
                  <a:gd name="T19" fmla="*/ 2392 h 39"/>
                  <a:gd name="T20" fmla="*/ 372 w 205"/>
                  <a:gd name="T21" fmla="*/ 2392 h 39"/>
                  <a:gd name="T22" fmla="*/ 372 w 205"/>
                  <a:gd name="T23" fmla="*/ 2392 h 39"/>
                  <a:gd name="T24" fmla="*/ 413 w 205"/>
                  <a:gd name="T25" fmla="*/ 2036 h 39"/>
                  <a:gd name="T26" fmla="*/ 476 w 205"/>
                  <a:gd name="T27" fmla="*/ 2656 h 39"/>
                  <a:gd name="T28" fmla="*/ 515 w 205"/>
                  <a:gd name="T29" fmla="*/ 2177 h 39"/>
                  <a:gd name="T30" fmla="*/ 546 w 205"/>
                  <a:gd name="T31" fmla="*/ 2177 h 39"/>
                  <a:gd name="T32" fmla="*/ 576 w 205"/>
                  <a:gd name="T33" fmla="*/ 1847 h 39"/>
                  <a:gd name="T34" fmla="*/ 660 w 205"/>
                  <a:gd name="T35" fmla="*/ 2392 h 39"/>
                  <a:gd name="T36" fmla="*/ 680 w 205"/>
                  <a:gd name="T37" fmla="*/ 2036 h 39"/>
                  <a:gd name="T38" fmla="*/ 780 w 205"/>
                  <a:gd name="T39" fmla="*/ 1847 h 39"/>
                  <a:gd name="T40" fmla="*/ 823 w 205"/>
                  <a:gd name="T41" fmla="*/ 1706 h 39"/>
                  <a:gd name="T42" fmla="*/ 856 w 205"/>
                  <a:gd name="T43" fmla="*/ 1493 h 39"/>
                  <a:gd name="T44" fmla="*/ 856 w 205"/>
                  <a:gd name="T45" fmla="*/ 1353 h 39"/>
                  <a:gd name="T46" fmla="*/ 843 w 205"/>
                  <a:gd name="T47" fmla="*/ 1163 h 39"/>
                  <a:gd name="T48" fmla="*/ 836 w 205"/>
                  <a:gd name="T49" fmla="*/ 1014 h 39"/>
                  <a:gd name="T50" fmla="*/ 815 w 205"/>
                  <a:gd name="T51" fmla="*/ 1014 h 39"/>
                  <a:gd name="T52" fmla="*/ 770 w 205"/>
                  <a:gd name="T53" fmla="*/ 1163 h 39"/>
                  <a:gd name="T54" fmla="*/ 722 w 205"/>
                  <a:gd name="T55" fmla="*/ 0 h 39"/>
                  <a:gd name="T56" fmla="*/ 680 w 205"/>
                  <a:gd name="T57" fmla="*/ 330 h 39"/>
                  <a:gd name="T58" fmla="*/ 647 w 205"/>
                  <a:gd name="T59" fmla="*/ 330 h 39"/>
                  <a:gd name="T60" fmla="*/ 596 w 205"/>
                  <a:gd name="T61" fmla="*/ 141 h 39"/>
                  <a:gd name="T62" fmla="*/ 590 w 205"/>
                  <a:gd name="T63" fmla="*/ 141 h 39"/>
                  <a:gd name="T64" fmla="*/ 546 w 205"/>
                  <a:gd name="T65" fmla="*/ 330 h 39"/>
                  <a:gd name="T66" fmla="*/ 515 w 205"/>
                  <a:gd name="T67" fmla="*/ 330 h 39"/>
                  <a:gd name="T68" fmla="*/ 434 w 205"/>
                  <a:gd name="T69" fmla="*/ 683 h 39"/>
                  <a:gd name="T70" fmla="*/ 392 w 205"/>
                  <a:gd name="T71" fmla="*/ 683 h 39"/>
                  <a:gd name="T72" fmla="*/ 360 w 205"/>
                  <a:gd name="T73" fmla="*/ 683 h 39"/>
                  <a:gd name="T74" fmla="*/ 352 w 205"/>
                  <a:gd name="T75" fmla="*/ 683 h 39"/>
                  <a:gd name="T76" fmla="*/ 339 w 205"/>
                  <a:gd name="T77" fmla="*/ 683 h 39"/>
                  <a:gd name="T78" fmla="*/ 280 w 205"/>
                  <a:gd name="T79" fmla="*/ 471 h 39"/>
                  <a:gd name="T80" fmla="*/ 217 w 205"/>
                  <a:gd name="T81" fmla="*/ 330 h 39"/>
                  <a:gd name="T82" fmla="*/ 144 w 205"/>
                  <a:gd name="T83" fmla="*/ 141 h 39"/>
                  <a:gd name="T84" fmla="*/ 104 w 205"/>
                  <a:gd name="T85" fmla="*/ 141 h 39"/>
                  <a:gd name="T86" fmla="*/ 61 w 205"/>
                  <a:gd name="T87" fmla="*/ 141 h 39"/>
                  <a:gd name="T88" fmla="*/ 33 w 205"/>
                  <a:gd name="T89" fmla="*/ 330 h 39"/>
                  <a:gd name="T90" fmla="*/ 0 w 205"/>
                  <a:gd name="T91" fmla="*/ 471 h 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5" h="39">
                    <a:moveTo>
                      <a:pt x="0" y="7"/>
                    </a:moveTo>
                    <a:lnTo>
                      <a:pt x="10" y="10"/>
                    </a:lnTo>
                    <a:lnTo>
                      <a:pt x="22" y="15"/>
                    </a:lnTo>
                    <a:lnTo>
                      <a:pt x="32" y="12"/>
                    </a:lnTo>
                    <a:lnTo>
                      <a:pt x="42" y="32"/>
                    </a:lnTo>
                    <a:lnTo>
                      <a:pt x="52" y="27"/>
                    </a:lnTo>
                    <a:lnTo>
                      <a:pt x="62" y="30"/>
                    </a:lnTo>
                    <a:lnTo>
                      <a:pt x="74" y="35"/>
                    </a:lnTo>
                    <a:lnTo>
                      <a:pt x="86" y="35"/>
                    </a:lnTo>
                    <a:lnTo>
                      <a:pt x="89" y="35"/>
                    </a:lnTo>
                    <a:lnTo>
                      <a:pt x="99" y="30"/>
                    </a:lnTo>
                    <a:lnTo>
                      <a:pt x="114" y="39"/>
                    </a:lnTo>
                    <a:lnTo>
                      <a:pt x="123" y="32"/>
                    </a:lnTo>
                    <a:lnTo>
                      <a:pt x="131" y="32"/>
                    </a:lnTo>
                    <a:lnTo>
                      <a:pt x="138" y="27"/>
                    </a:lnTo>
                    <a:lnTo>
                      <a:pt x="158" y="35"/>
                    </a:lnTo>
                    <a:lnTo>
                      <a:pt x="163" y="30"/>
                    </a:lnTo>
                    <a:lnTo>
                      <a:pt x="187" y="27"/>
                    </a:lnTo>
                    <a:lnTo>
                      <a:pt x="197" y="25"/>
                    </a:lnTo>
                    <a:lnTo>
                      <a:pt x="205" y="22"/>
                    </a:lnTo>
                    <a:lnTo>
                      <a:pt x="205" y="20"/>
                    </a:lnTo>
                    <a:lnTo>
                      <a:pt x="202" y="17"/>
                    </a:lnTo>
                    <a:lnTo>
                      <a:pt x="200" y="15"/>
                    </a:lnTo>
                    <a:lnTo>
                      <a:pt x="195" y="15"/>
                    </a:lnTo>
                    <a:lnTo>
                      <a:pt x="185" y="17"/>
                    </a:lnTo>
                    <a:lnTo>
                      <a:pt x="173" y="0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1" y="5"/>
                    </a:lnTo>
                    <a:lnTo>
                      <a:pt x="123" y="5"/>
                    </a:lnTo>
                    <a:lnTo>
                      <a:pt x="104" y="10"/>
                    </a:lnTo>
                    <a:lnTo>
                      <a:pt x="94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67" y="7"/>
                    </a:lnTo>
                    <a:lnTo>
                      <a:pt x="52" y="5"/>
                    </a:lnTo>
                    <a:lnTo>
                      <a:pt x="35" y="2"/>
                    </a:lnTo>
                    <a:lnTo>
                      <a:pt x="25" y="2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C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61" name="Freeform 80"/>
              <p:cNvSpPr>
                <a:spLocks/>
              </p:cNvSpPr>
              <p:nvPr/>
            </p:nvSpPr>
            <p:spPr bwMode="auto">
              <a:xfrm rot="-10560767">
                <a:off x="3578" y="2440"/>
                <a:ext cx="282" cy="77"/>
              </a:xfrm>
              <a:custGeom>
                <a:avLst/>
                <a:gdLst>
                  <a:gd name="T0" fmla="*/ 0 w 199"/>
                  <a:gd name="T1" fmla="*/ 61 h 56"/>
                  <a:gd name="T2" fmla="*/ 40 w 199"/>
                  <a:gd name="T3" fmla="*/ 69 h 56"/>
                  <a:gd name="T4" fmla="*/ 68 w 199"/>
                  <a:gd name="T5" fmla="*/ 77 h 56"/>
                  <a:gd name="T6" fmla="*/ 96 w 199"/>
                  <a:gd name="T7" fmla="*/ 77 h 56"/>
                  <a:gd name="T8" fmla="*/ 129 w 199"/>
                  <a:gd name="T9" fmla="*/ 77 h 56"/>
                  <a:gd name="T10" fmla="*/ 157 w 199"/>
                  <a:gd name="T11" fmla="*/ 85 h 56"/>
                  <a:gd name="T12" fmla="*/ 191 w 199"/>
                  <a:gd name="T13" fmla="*/ 85 h 56"/>
                  <a:gd name="T14" fmla="*/ 218 w 199"/>
                  <a:gd name="T15" fmla="*/ 85 h 56"/>
                  <a:gd name="T16" fmla="*/ 266 w 199"/>
                  <a:gd name="T17" fmla="*/ 85 h 56"/>
                  <a:gd name="T18" fmla="*/ 308 w 199"/>
                  <a:gd name="T19" fmla="*/ 77 h 56"/>
                  <a:gd name="T20" fmla="*/ 336 w 199"/>
                  <a:gd name="T21" fmla="*/ 55 h 56"/>
                  <a:gd name="T22" fmla="*/ 408 w 199"/>
                  <a:gd name="T23" fmla="*/ 77 h 56"/>
                  <a:gd name="T24" fmla="*/ 436 w 199"/>
                  <a:gd name="T25" fmla="*/ 61 h 56"/>
                  <a:gd name="T26" fmla="*/ 456 w 199"/>
                  <a:gd name="T27" fmla="*/ 55 h 56"/>
                  <a:gd name="T28" fmla="*/ 466 w 199"/>
                  <a:gd name="T29" fmla="*/ 55 h 56"/>
                  <a:gd name="T30" fmla="*/ 466 w 199"/>
                  <a:gd name="T31" fmla="*/ 55 h 56"/>
                  <a:gd name="T32" fmla="*/ 504 w 199"/>
                  <a:gd name="T33" fmla="*/ 44 h 56"/>
                  <a:gd name="T34" fmla="*/ 544 w 199"/>
                  <a:gd name="T35" fmla="*/ 36 h 56"/>
                  <a:gd name="T36" fmla="*/ 598 w 199"/>
                  <a:gd name="T37" fmla="*/ 19 h 56"/>
                  <a:gd name="T38" fmla="*/ 646 w 199"/>
                  <a:gd name="T39" fmla="*/ 8 h 56"/>
                  <a:gd name="T40" fmla="*/ 694 w 199"/>
                  <a:gd name="T41" fmla="*/ 0 h 56"/>
                  <a:gd name="T42" fmla="*/ 714 w 199"/>
                  <a:gd name="T43" fmla="*/ 8 h 56"/>
                  <a:gd name="T44" fmla="*/ 735 w 199"/>
                  <a:gd name="T45" fmla="*/ 8 h 56"/>
                  <a:gd name="T46" fmla="*/ 755 w 199"/>
                  <a:gd name="T47" fmla="*/ 8 h 56"/>
                  <a:gd name="T48" fmla="*/ 794 w 199"/>
                  <a:gd name="T49" fmla="*/ 8 h 56"/>
                  <a:gd name="T50" fmla="*/ 762 w 199"/>
                  <a:gd name="T51" fmla="*/ 69 h 56"/>
                  <a:gd name="T52" fmla="*/ 803 w 199"/>
                  <a:gd name="T53" fmla="*/ 69 h 56"/>
                  <a:gd name="T54" fmla="*/ 726 w 199"/>
                  <a:gd name="T55" fmla="*/ 85 h 56"/>
                  <a:gd name="T56" fmla="*/ 714 w 199"/>
                  <a:gd name="T57" fmla="*/ 96 h 56"/>
                  <a:gd name="T58" fmla="*/ 675 w 199"/>
                  <a:gd name="T59" fmla="*/ 96 h 56"/>
                  <a:gd name="T60" fmla="*/ 655 w 199"/>
                  <a:gd name="T61" fmla="*/ 122 h 56"/>
                  <a:gd name="T62" fmla="*/ 578 w 199"/>
                  <a:gd name="T63" fmla="*/ 96 h 56"/>
                  <a:gd name="T64" fmla="*/ 544 w 199"/>
                  <a:gd name="T65" fmla="*/ 122 h 56"/>
                  <a:gd name="T66" fmla="*/ 534 w 199"/>
                  <a:gd name="T67" fmla="*/ 122 h 56"/>
                  <a:gd name="T68" fmla="*/ 524 w 199"/>
                  <a:gd name="T69" fmla="*/ 122 h 56"/>
                  <a:gd name="T70" fmla="*/ 504 w 199"/>
                  <a:gd name="T71" fmla="*/ 122 h 56"/>
                  <a:gd name="T72" fmla="*/ 485 w 199"/>
                  <a:gd name="T73" fmla="*/ 132 h 56"/>
                  <a:gd name="T74" fmla="*/ 466 w 199"/>
                  <a:gd name="T75" fmla="*/ 132 h 56"/>
                  <a:gd name="T76" fmla="*/ 446 w 199"/>
                  <a:gd name="T77" fmla="*/ 140 h 56"/>
                  <a:gd name="T78" fmla="*/ 415 w 199"/>
                  <a:gd name="T79" fmla="*/ 160 h 56"/>
                  <a:gd name="T80" fmla="*/ 376 w 199"/>
                  <a:gd name="T81" fmla="*/ 187 h 56"/>
                  <a:gd name="T82" fmla="*/ 336 w 199"/>
                  <a:gd name="T83" fmla="*/ 193 h 56"/>
                  <a:gd name="T84" fmla="*/ 288 w 199"/>
                  <a:gd name="T85" fmla="*/ 201 h 56"/>
                  <a:gd name="T86" fmla="*/ 239 w 199"/>
                  <a:gd name="T87" fmla="*/ 201 h 56"/>
                  <a:gd name="T88" fmla="*/ 205 w 199"/>
                  <a:gd name="T89" fmla="*/ 201 h 56"/>
                  <a:gd name="T90" fmla="*/ 177 w 199"/>
                  <a:gd name="T91" fmla="*/ 193 h 56"/>
                  <a:gd name="T92" fmla="*/ 170 w 199"/>
                  <a:gd name="T93" fmla="*/ 187 h 56"/>
                  <a:gd name="T94" fmla="*/ 129 w 199"/>
                  <a:gd name="T95" fmla="*/ 193 h 56"/>
                  <a:gd name="T96" fmla="*/ 96 w 199"/>
                  <a:gd name="T97" fmla="*/ 122 h 56"/>
                  <a:gd name="T98" fmla="*/ 57 w 199"/>
                  <a:gd name="T99" fmla="*/ 122 h 56"/>
                  <a:gd name="T100" fmla="*/ 20 w 199"/>
                  <a:gd name="T101" fmla="*/ 85 h 56"/>
                  <a:gd name="T102" fmla="*/ 9 w 199"/>
                  <a:gd name="T103" fmla="*/ 77 h 56"/>
                  <a:gd name="T104" fmla="*/ 0 w 199"/>
                  <a:gd name="T105" fmla="*/ 61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9" h="56">
                    <a:moveTo>
                      <a:pt x="0" y="17"/>
                    </a:moveTo>
                    <a:lnTo>
                      <a:pt x="10" y="19"/>
                    </a:lnTo>
                    <a:lnTo>
                      <a:pt x="17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9" y="24"/>
                    </a:lnTo>
                    <a:lnTo>
                      <a:pt x="47" y="24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76" y="22"/>
                    </a:lnTo>
                    <a:lnTo>
                      <a:pt x="83" y="15"/>
                    </a:lnTo>
                    <a:lnTo>
                      <a:pt x="101" y="22"/>
                    </a:lnTo>
                    <a:lnTo>
                      <a:pt x="108" y="17"/>
                    </a:lnTo>
                    <a:lnTo>
                      <a:pt x="113" y="15"/>
                    </a:lnTo>
                    <a:lnTo>
                      <a:pt x="116" y="15"/>
                    </a:lnTo>
                    <a:lnTo>
                      <a:pt x="125" y="12"/>
                    </a:lnTo>
                    <a:lnTo>
                      <a:pt x="135" y="10"/>
                    </a:lnTo>
                    <a:lnTo>
                      <a:pt x="148" y="5"/>
                    </a:lnTo>
                    <a:lnTo>
                      <a:pt x="160" y="2"/>
                    </a:lnTo>
                    <a:lnTo>
                      <a:pt x="172" y="0"/>
                    </a:lnTo>
                    <a:lnTo>
                      <a:pt x="177" y="2"/>
                    </a:lnTo>
                    <a:lnTo>
                      <a:pt x="182" y="2"/>
                    </a:lnTo>
                    <a:lnTo>
                      <a:pt x="187" y="2"/>
                    </a:lnTo>
                    <a:lnTo>
                      <a:pt x="197" y="2"/>
                    </a:lnTo>
                    <a:lnTo>
                      <a:pt x="189" y="19"/>
                    </a:lnTo>
                    <a:lnTo>
                      <a:pt x="199" y="19"/>
                    </a:lnTo>
                    <a:lnTo>
                      <a:pt x="180" y="24"/>
                    </a:lnTo>
                    <a:lnTo>
                      <a:pt x="177" y="27"/>
                    </a:lnTo>
                    <a:lnTo>
                      <a:pt x="167" y="27"/>
                    </a:lnTo>
                    <a:lnTo>
                      <a:pt x="162" y="34"/>
                    </a:lnTo>
                    <a:lnTo>
                      <a:pt x="143" y="27"/>
                    </a:lnTo>
                    <a:lnTo>
                      <a:pt x="135" y="34"/>
                    </a:lnTo>
                    <a:lnTo>
                      <a:pt x="133" y="34"/>
                    </a:lnTo>
                    <a:lnTo>
                      <a:pt x="130" y="34"/>
                    </a:lnTo>
                    <a:lnTo>
                      <a:pt x="125" y="34"/>
                    </a:lnTo>
                    <a:lnTo>
                      <a:pt x="120" y="37"/>
                    </a:lnTo>
                    <a:lnTo>
                      <a:pt x="116" y="37"/>
                    </a:lnTo>
                    <a:lnTo>
                      <a:pt x="111" y="39"/>
                    </a:lnTo>
                    <a:lnTo>
                      <a:pt x="103" y="44"/>
                    </a:lnTo>
                    <a:lnTo>
                      <a:pt x="93" y="52"/>
                    </a:lnTo>
                    <a:lnTo>
                      <a:pt x="83" y="54"/>
                    </a:lnTo>
                    <a:lnTo>
                      <a:pt x="71" y="56"/>
                    </a:lnTo>
                    <a:lnTo>
                      <a:pt x="59" y="56"/>
                    </a:lnTo>
                    <a:lnTo>
                      <a:pt x="51" y="56"/>
                    </a:lnTo>
                    <a:lnTo>
                      <a:pt x="44" y="54"/>
                    </a:lnTo>
                    <a:lnTo>
                      <a:pt x="42" y="52"/>
                    </a:lnTo>
                    <a:lnTo>
                      <a:pt x="32" y="54"/>
                    </a:lnTo>
                    <a:lnTo>
                      <a:pt x="24" y="34"/>
                    </a:lnTo>
                    <a:lnTo>
                      <a:pt x="14" y="34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CC99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62" name="Freeform 81"/>
              <p:cNvSpPr>
                <a:spLocks/>
              </p:cNvSpPr>
              <p:nvPr/>
            </p:nvSpPr>
            <p:spPr bwMode="auto">
              <a:xfrm rot="-10560767">
                <a:off x="3440" y="2396"/>
                <a:ext cx="320" cy="114"/>
              </a:xfrm>
              <a:custGeom>
                <a:avLst/>
                <a:gdLst>
                  <a:gd name="T0" fmla="*/ 0 w 199"/>
                  <a:gd name="T1" fmla="*/ 295 h 56"/>
                  <a:gd name="T2" fmla="*/ 68 w 199"/>
                  <a:gd name="T3" fmla="*/ 328 h 56"/>
                  <a:gd name="T4" fmla="*/ 111 w 199"/>
                  <a:gd name="T5" fmla="*/ 381 h 56"/>
                  <a:gd name="T6" fmla="*/ 162 w 199"/>
                  <a:gd name="T7" fmla="*/ 381 h 56"/>
                  <a:gd name="T8" fmla="*/ 212 w 199"/>
                  <a:gd name="T9" fmla="*/ 381 h 56"/>
                  <a:gd name="T10" fmla="*/ 261 w 199"/>
                  <a:gd name="T11" fmla="*/ 415 h 56"/>
                  <a:gd name="T12" fmla="*/ 315 w 199"/>
                  <a:gd name="T13" fmla="*/ 415 h 56"/>
                  <a:gd name="T14" fmla="*/ 362 w 199"/>
                  <a:gd name="T15" fmla="*/ 415 h 56"/>
                  <a:gd name="T16" fmla="*/ 439 w 199"/>
                  <a:gd name="T17" fmla="*/ 415 h 56"/>
                  <a:gd name="T18" fmla="*/ 507 w 199"/>
                  <a:gd name="T19" fmla="*/ 381 h 56"/>
                  <a:gd name="T20" fmla="*/ 553 w 199"/>
                  <a:gd name="T21" fmla="*/ 261 h 56"/>
                  <a:gd name="T22" fmla="*/ 675 w 199"/>
                  <a:gd name="T23" fmla="*/ 381 h 56"/>
                  <a:gd name="T24" fmla="*/ 724 w 199"/>
                  <a:gd name="T25" fmla="*/ 295 h 56"/>
                  <a:gd name="T26" fmla="*/ 757 w 199"/>
                  <a:gd name="T27" fmla="*/ 261 h 56"/>
                  <a:gd name="T28" fmla="*/ 778 w 199"/>
                  <a:gd name="T29" fmla="*/ 261 h 56"/>
                  <a:gd name="T30" fmla="*/ 778 w 199"/>
                  <a:gd name="T31" fmla="*/ 261 h 56"/>
                  <a:gd name="T32" fmla="*/ 835 w 199"/>
                  <a:gd name="T33" fmla="*/ 204 h 56"/>
                  <a:gd name="T34" fmla="*/ 902 w 199"/>
                  <a:gd name="T35" fmla="*/ 169 h 56"/>
                  <a:gd name="T36" fmla="*/ 991 w 199"/>
                  <a:gd name="T37" fmla="*/ 83 h 56"/>
                  <a:gd name="T38" fmla="*/ 1068 w 199"/>
                  <a:gd name="T39" fmla="*/ 33 h 56"/>
                  <a:gd name="T40" fmla="*/ 1151 w 199"/>
                  <a:gd name="T41" fmla="*/ 0 h 56"/>
                  <a:gd name="T42" fmla="*/ 1184 w 199"/>
                  <a:gd name="T43" fmla="*/ 33 h 56"/>
                  <a:gd name="T44" fmla="*/ 1217 w 199"/>
                  <a:gd name="T45" fmla="*/ 33 h 56"/>
                  <a:gd name="T46" fmla="*/ 1251 w 199"/>
                  <a:gd name="T47" fmla="*/ 33 h 56"/>
                  <a:gd name="T48" fmla="*/ 1319 w 199"/>
                  <a:gd name="T49" fmla="*/ 33 h 56"/>
                  <a:gd name="T50" fmla="*/ 1264 w 199"/>
                  <a:gd name="T51" fmla="*/ 328 h 56"/>
                  <a:gd name="T52" fmla="*/ 1331 w 199"/>
                  <a:gd name="T53" fmla="*/ 328 h 56"/>
                  <a:gd name="T54" fmla="*/ 1203 w 199"/>
                  <a:gd name="T55" fmla="*/ 415 h 56"/>
                  <a:gd name="T56" fmla="*/ 1184 w 199"/>
                  <a:gd name="T57" fmla="*/ 464 h 56"/>
                  <a:gd name="T58" fmla="*/ 1119 w 199"/>
                  <a:gd name="T59" fmla="*/ 464 h 56"/>
                  <a:gd name="T60" fmla="*/ 1085 w 199"/>
                  <a:gd name="T61" fmla="*/ 580 h 56"/>
                  <a:gd name="T62" fmla="*/ 957 w 199"/>
                  <a:gd name="T63" fmla="*/ 464 h 56"/>
                  <a:gd name="T64" fmla="*/ 902 w 199"/>
                  <a:gd name="T65" fmla="*/ 580 h 56"/>
                  <a:gd name="T66" fmla="*/ 889 w 199"/>
                  <a:gd name="T67" fmla="*/ 580 h 56"/>
                  <a:gd name="T68" fmla="*/ 868 w 199"/>
                  <a:gd name="T69" fmla="*/ 580 h 56"/>
                  <a:gd name="T70" fmla="*/ 835 w 199"/>
                  <a:gd name="T71" fmla="*/ 580 h 56"/>
                  <a:gd name="T72" fmla="*/ 801 w 199"/>
                  <a:gd name="T73" fmla="*/ 633 h 56"/>
                  <a:gd name="T74" fmla="*/ 778 w 199"/>
                  <a:gd name="T75" fmla="*/ 633 h 56"/>
                  <a:gd name="T76" fmla="*/ 740 w 199"/>
                  <a:gd name="T77" fmla="*/ 668 h 56"/>
                  <a:gd name="T78" fmla="*/ 690 w 199"/>
                  <a:gd name="T79" fmla="*/ 759 h 56"/>
                  <a:gd name="T80" fmla="*/ 624 w 199"/>
                  <a:gd name="T81" fmla="*/ 896 h 56"/>
                  <a:gd name="T82" fmla="*/ 553 w 199"/>
                  <a:gd name="T83" fmla="*/ 928 h 56"/>
                  <a:gd name="T84" fmla="*/ 473 w 199"/>
                  <a:gd name="T85" fmla="*/ 961 h 56"/>
                  <a:gd name="T86" fmla="*/ 396 w 199"/>
                  <a:gd name="T87" fmla="*/ 961 h 56"/>
                  <a:gd name="T88" fmla="*/ 341 w 199"/>
                  <a:gd name="T89" fmla="*/ 961 h 56"/>
                  <a:gd name="T90" fmla="*/ 294 w 199"/>
                  <a:gd name="T91" fmla="*/ 928 h 56"/>
                  <a:gd name="T92" fmla="*/ 281 w 199"/>
                  <a:gd name="T93" fmla="*/ 896 h 56"/>
                  <a:gd name="T94" fmla="*/ 212 w 199"/>
                  <a:gd name="T95" fmla="*/ 928 h 56"/>
                  <a:gd name="T96" fmla="*/ 162 w 199"/>
                  <a:gd name="T97" fmla="*/ 580 h 56"/>
                  <a:gd name="T98" fmla="*/ 95 w 199"/>
                  <a:gd name="T99" fmla="*/ 580 h 56"/>
                  <a:gd name="T100" fmla="*/ 34 w 199"/>
                  <a:gd name="T101" fmla="*/ 415 h 56"/>
                  <a:gd name="T102" fmla="*/ 13 w 199"/>
                  <a:gd name="T103" fmla="*/ 381 h 56"/>
                  <a:gd name="T104" fmla="*/ 0 w 199"/>
                  <a:gd name="T105" fmla="*/ 295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9" h="56">
                    <a:moveTo>
                      <a:pt x="0" y="17"/>
                    </a:moveTo>
                    <a:lnTo>
                      <a:pt x="10" y="19"/>
                    </a:lnTo>
                    <a:lnTo>
                      <a:pt x="17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9" y="24"/>
                    </a:lnTo>
                    <a:lnTo>
                      <a:pt x="47" y="24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76" y="22"/>
                    </a:lnTo>
                    <a:lnTo>
                      <a:pt x="83" y="15"/>
                    </a:lnTo>
                    <a:lnTo>
                      <a:pt x="101" y="22"/>
                    </a:lnTo>
                    <a:lnTo>
                      <a:pt x="108" y="17"/>
                    </a:lnTo>
                    <a:lnTo>
                      <a:pt x="113" y="15"/>
                    </a:lnTo>
                    <a:lnTo>
                      <a:pt x="116" y="15"/>
                    </a:lnTo>
                    <a:lnTo>
                      <a:pt x="125" y="12"/>
                    </a:lnTo>
                    <a:lnTo>
                      <a:pt x="135" y="10"/>
                    </a:lnTo>
                    <a:lnTo>
                      <a:pt x="148" y="5"/>
                    </a:lnTo>
                    <a:lnTo>
                      <a:pt x="160" y="2"/>
                    </a:lnTo>
                    <a:lnTo>
                      <a:pt x="172" y="0"/>
                    </a:lnTo>
                    <a:lnTo>
                      <a:pt x="177" y="2"/>
                    </a:lnTo>
                    <a:lnTo>
                      <a:pt x="182" y="2"/>
                    </a:lnTo>
                    <a:lnTo>
                      <a:pt x="187" y="2"/>
                    </a:lnTo>
                    <a:lnTo>
                      <a:pt x="197" y="2"/>
                    </a:lnTo>
                    <a:lnTo>
                      <a:pt x="189" y="19"/>
                    </a:lnTo>
                    <a:lnTo>
                      <a:pt x="199" y="19"/>
                    </a:lnTo>
                    <a:lnTo>
                      <a:pt x="180" y="24"/>
                    </a:lnTo>
                    <a:lnTo>
                      <a:pt x="177" y="27"/>
                    </a:lnTo>
                    <a:lnTo>
                      <a:pt x="167" y="27"/>
                    </a:lnTo>
                    <a:lnTo>
                      <a:pt x="162" y="34"/>
                    </a:lnTo>
                    <a:lnTo>
                      <a:pt x="143" y="27"/>
                    </a:lnTo>
                    <a:lnTo>
                      <a:pt x="135" y="34"/>
                    </a:lnTo>
                    <a:lnTo>
                      <a:pt x="133" y="34"/>
                    </a:lnTo>
                    <a:lnTo>
                      <a:pt x="130" y="34"/>
                    </a:lnTo>
                    <a:lnTo>
                      <a:pt x="125" y="34"/>
                    </a:lnTo>
                    <a:lnTo>
                      <a:pt x="120" y="37"/>
                    </a:lnTo>
                    <a:lnTo>
                      <a:pt x="116" y="37"/>
                    </a:lnTo>
                    <a:lnTo>
                      <a:pt x="111" y="39"/>
                    </a:lnTo>
                    <a:lnTo>
                      <a:pt x="103" y="44"/>
                    </a:lnTo>
                    <a:lnTo>
                      <a:pt x="93" y="52"/>
                    </a:lnTo>
                    <a:lnTo>
                      <a:pt x="83" y="54"/>
                    </a:lnTo>
                    <a:lnTo>
                      <a:pt x="71" y="56"/>
                    </a:lnTo>
                    <a:lnTo>
                      <a:pt x="59" y="56"/>
                    </a:lnTo>
                    <a:lnTo>
                      <a:pt x="51" y="56"/>
                    </a:lnTo>
                    <a:lnTo>
                      <a:pt x="44" y="54"/>
                    </a:lnTo>
                    <a:lnTo>
                      <a:pt x="42" y="52"/>
                    </a:lnTo>
                    <a:lnTo>
                      <a:pt x="32" y="54"/>
                    </a:lnTo>
                    <a:lnTo>
                      <a:pt x="24" y="34"/>
                    </a:lnTo>
                    <a:lnTo>
                      <a:pt x="14" y="34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CC99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63" name="Freeform 82"/>
              <p:cNvSpPr>
                <a:spLocks/>
              </p:cNvSpPr>
              <p:nvPr/>
            </p:nvSpPr>
            <p:spPr bwMode="auto">
              <a:xfrm rot="8108116">
                <a:off x="3481" y="1727"/>
                <a:ext cx="221" cy="119"/>
              </a:xfrm>
              <a:custGeom>
                <a:avLst/>
                <a:gdLst>
                  <a:gd name="T0" fmla="*/ 0 w 205"/>
                  <a:gd name="T1" fmla="*/ 595 h 39"/>
                  <a:gd name="T2" fmla="*/ 14 w 205"/>
                  <a:gd name="T3" fmla="*/ 885 h 39"/>
                  <a:gd name="T4" fmla="*/ 30 w 205"/>
                  <a:gd name="T5" fmla="*/ 1303 h 39"/>
                  <a:gd name="T6" fmla="*/ 43 w 205"/>
                  <a:gd name="T7" fmla="*/ 1053 h 39"/>
                  <a:gd name="T8" fmla="*/ 57 w 205"/>
                  <a:gd name="T9" fmla="*/ 2783 h 39"/>
                  <a:gd name="T10" fmla="*/ 70 w 205"/>
                  <a:gd name="T11" fmla="*/ 2328 h 39"/>
                  <a:gd name="T12" fmla="*/ 84 w 205"/>
                  <a:gd name="T13" fmla="*/ 2615 h 39"/>
                  <a:gd name="T14" fmla="*/ 100 w 205"/>
                  <a:gd name="T15" fmla="*/ 3036 h 39"/>
                  <a:gd name="T16" fmla="*/ 116 w 205"/>
                  <a:gd name="T17" fmla="*/ 3036 h 39"/>
                  <a:gd name="T18" fmla="*/ 116 w 205"/>
                  <a:gd name="T19" fmla="*/ 3036 h 39"/>
                  <a:gd name="T20" fmla="*/ 120 w 205"/>
                  <a:gd name="T21" fmla="*/ 3036 h 39"/>
                  <a:gd name="T22" fmla="*/ 120 w 205"/>
                  <a:gd name="T23" fmla="*/ 3036 h 39"/>
                  <a:gd name="T24" fmla="*/ 134 w 205"/>
                  <a:gd name="T25" fmla="*/ 2615 h 39"/>
                  <a:gd name="T26" fmla="*/ 154 w 205"/>
                  <a:gd name="T27" fmla="*/ 3381 h 39"/>
                  <a:gd name="T28" fmla="*/ 166 w 205"/>
                  <a:gd name="T29" fmla="*/ 2783 h 39"/>
                  <a:gd name="T30" fmla="*/ 177 w 205"/>
                  <a:gd name="T31" fmla="*/ 2783 h 39"/>
                  <a:gd name="T32" fmla="*/ 188 w 205"/>
                  <a:gd name="T33" fmla="*/ 2328 h 39"/>
                  <a:gd name="T34" fmla="*/ 212 w 205"/>
                  <a:gd name="T35" fmla="*/ 3036 h 39"/>
                  <a:gd name="T36" fmla="*/ 221 w 205"/>
                  <a:gd name="T37" fmla="*/ 2615 h 39"/>
                  <a:gd name="T38" fmla="*/ 253 w 205"/>
                  <a:gd name="T39" fmla="*/ 2328 h 39"/>
                  <a:gd name="T40" fmla="*/ 266 w 205"/>
                  <a:gd name="T41" fmla="*/ 2160 h 39"/>
                  <a:gd name="T42" fmla="*/ 277 w 205"/>
                  <a:gd name="T43" fmla="*/ 1898 h 39"/>
                  <a:gd name="T44" fmla="*/ 277 w 205"/>
                  <a:gd name="T45" fmla="*/ 1733 h 39"/>
                  <a:gd name="T46" fmla="*/ 273 w 205"/>
                  <a:gd name="T47" fmla="*/ 1480 h 39"/>
                  <a:gd name="T48" fmla="*/ 271 w 205"/>
                  <a:gd name="T49" fmla="*/ 1303 h 39"/>
                  <a:gd name="T50" fmla="*/ 263 w 205"/>
                  <a:gd name="T51" fmla="*/ 1303 h 39"/>
                  <a:gd name="T52" fmla="*/ 250 w 205"/>
                  <a:gd name="T53" fmla="*/ 1480 h 39"/>
                  <a:gd name="T54" fmla="*/ 235 w 205"/>
                  <a:gd name="T55" fmla="*/ 0 h 39"/>
                  <a:gd name="T56" fmla="*/ 221 w 205"/>
                  <a:gd name="T57" fmla="*/ 427 h 39"/>
                  <a:gd name="T58" fmla="*/ 209 w 205"/>
                  <a:gd name="T59" fmla="*/ 427 h 39"/>
                  <a:gd name="T60" fmla="*/ 193 w 205"/>
                  <a:gd name="T61" fmla="*/ 168 h 39"/>
                  <a:gd name="T62" fmla="*/ 191 w 205"/>
                  <a:gd name="T63" fmla="*/ 168 h 39"/>
                  <a:gd name="T64" fmla="*/ 177 w 205"/>
                  <a:gd name="T65" fmla="*/ 427 h 39"/>
                  <a:gd name="T66" fmla="*/ 166 w 205"/>
                  <a:gd name="T67" fmla="*/ 427 h 39"/>
                  <a:gd name="T68" fmla="*/ 140 w 205"/>
                  <a:gd name="T69" fmla="*/ 885 h 39"/>
                  <a:gd name="T70" fmla="*/ 127 w 205"/>
                  <a:gd name="T71" fmla="*/ 885 h 39"/>
                  <a:gd name="T72" fmla="*/ 116 w 205"/>
                  <a:gd name="T73" fmla="*/ 885 h 39"/>
                  <a:gd name="T74" fmla="*/ 114 w 205"/>
                  <a:gd name="T75" fmla="*/ 885 h 39"/>
                  <a:gd name="T76" fmla="*/ 109 w 205"/>
                  <a:gd name="T77" fmla="*/ 885 h 39"/>
                  <a:gd name="T78" fmla="*/ 91 w 205"/>
                  <a:gd name="T79" fmla="*/ 595 h 39"/>
                  <a:gd name="T80" fmla="*/ 70 w 205"/>
                  <a:gd name="T81" fmla="*/ 427 h 39"/>
                  <a:gd name="T82" fmla="*/ 47 w 205"/>
                  <a:gd name="T83" fmla="*/ 168 h 39"/>
                  <a:gd name="T84" fmla="*/ 33 w 205"/>
                  <a:gd name="T85" fmla="*/ 168 h 39"/>
                  <a:gd name="T86" fmla="*/ 19 w 205"/>
                  <a:gd name="T87" fmla="*/ 168 h 39"/>
                  <a:gd name="T88" fmla="*/ 12 w 205"/>
                  <a:gd name="T89" fmla="*/ 427 h 39"/>
                  <a:gd name="T90" fmla="*/ 0 w 205"/>
                  <a:gd name="T91" fmla="*/ 595 h 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5" h="39">
                    <a:moveTo>
                      <a:pt x="0" y="7"/>
                    </a:moveTo>
                    <a:lnTo>
                      <a:pt x="10" y="10"/>
                    </a:lnTo>
                    <a:lnTo>
                      <a:pt x="22" y="15"/>
                    </a:lnTo>
                    <a:lnTo>
                      <a:pt x="32" y="12"/>
                    </a:lnTo>
                    <a:lnTo>
                      <a:pt x="42" y="32"/>
                    </a:lnTo>
                    <a:lnTo>
                      <a:pt x="52" y="27"/>
                    </a:lnTo>
                    <a:lnTo>
                      <a:pt x="62" y="30"/>
                    </a:lnTo>
                    <a:lnTo>
                      <a:pt x="74" y="35"/>
                    </a:lnTo>
                    <a:lnTo>
                      <a:pt x="86" y="35"/>
                    </a:lnTo>
                    <a:lnTo>
                      <a:pt x="89" y="35"/>
                    </a:lnTo>
                    <a:lnTo>
                      <a:pt x="99" y="30"/>
                    </a:lnTo>
                    <a:lnTo>
                      <a:pt x="114" y="39"/>
                    </a:lnTo>
                    <a:lnTo>
                      <a:pt x="123" y="32"/>
                    </a:lnTo>
                    <a:lnTo>
                      <a:pt x="131" y="32"/>
                    </a:lnTo>
                    <a:lnTo>
                      <a:pt x="138" y="27"/>
                    </a:lnTo>
                    <a:lnTo>
                      <a:pt x="158" y="35"/>
                    </a:lnTo>
                    <a:lnTo>
                      <a:pt x="163" y="30"/>
                    </a:lnTo>
                    <a:lnTo>
                      <a:pt x="187" y="27"/>
                    </a:lnTo>
                    <a:lnTo>
                      <a:pt x="197" y="25"/>
                    </a:lnTo>
                    <a:lnTo>
                      <a:pt x="205" y="22"/>
                    </a:lnTo>
                    <a:lnTo>
                      <a:pt x="205" y="20"/>
                    </a:lnTo>
                    <a:lnTo>
                      <a:pt x="202" y="17"/>
                    </a:lnTo>
                    <a:lnTo>
                      <a:pt x="200" y="15"/>
                    </a:lnTo>
                    <a:lnTo>
                      <a:pt x="195" y="15"/>
                    </a:lnTo>
                    <a:lnTo>
                      <a:pt x="185" y="17"/>
                    </a:lnTo>
                    <a:lnTo>
                      <a:pt x="173" y="0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1" y="5"/>
                    </a:lnTo>
                    <a:lnTo>
                      <a:pt x="123" y="5"/>
                    </a:lnTo>
                    <a:lnTo>
                      <a:pt x="104" y="10"/>
                    </a:lnTo>
                    <a:lnTo>
                      <a:pt x="94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67" y="7"/>
                    </a:lnTo>
                    <a:lnTo>
                      <a:pt x="52" y="5"/>
                    </a:lnTo>
                    <a:lnTo>
                      <a:pt x="35" y="2"/>
                    </a:lnTo>
                    <a:lnTo>
                      <a:pt x="25" y="2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C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64" name="Freeform 83"/>
              <p:cNvSpPr>
                <a:spLocks/>
              </p:cNvSpPr>
              <p:nvPr/>
            </p:nvSpPr>
            <p:spPr bwMode="auto">
              <a:xfrm rot="1559354">
                <a:off x="3128" y="2705"/>
                <a:ext cx="300" cy="177"/>
              </a:xfrm>
              <a:custGeom>
                <a:avLst/>
                <a:gdLst>
                  <a:gd name="T0" fmla="*/ 427 w 258"/>
                  <a:gd name="T1" fmla="*/ 9 h 123"/>
                  <a:gd name="T2" fmla="*/ 414 w 258"/>
                  <a:gd name="T3" fmla="*/ 72 h 123"/>
                  <a:gd name="T4" fmla="*/ 369 w 258"/>
                  <a:gd name="T5" fmla="*/ 117 h 123"/>
                  <a:gd name="T6" fmla="*/ 324 w 258"/>
                  <a:gd name="T7" fmla="*/ 189 h 123"/>
                  <a:gd name="T8" fmla="*/ 269 w 258"/>
                  <a:gd name="T9" fmla="*/ 253 h 123"/>
                  <a:gd name="T10" fmla="*/ 224 w 258"/>
                  <a:gd name="T11" fmla="*/ 217 h 123"/>
                  <a:gd name="T12" fmla="*/ 201 w 258"/>
                  <a:gd name="T13" fmla="*/ 232 h 123"/>
                  <a:gd name="T14" fmla="*/ 190 w 258"/>
                  <a:gd name="T15" fmla="*/ 263 h 123"/>
                  <a:gd name="T16" fmla="*/ 138 w 258"/>
                  <a:gd name="T17" fmla="*/ 253 h 123"/>
                  <a:gd name="T18" fmla="*/ 102 w 258"/>
                  <a:gd name="T19" fmla="*/ 283 h 123"/>
                  <a:gd name="T20" fmla="*/ 90 w 258"/>
                  <a:gd name="T21" fmla="*/ 334 h 123"/>
                  <a:gd name="T22" fmla="*/ 58 w 258"/>
                  <a:gd name="T23" fmla="*/ 378 h 123"/>
                  <a:gd name="T24" fmla="*/ 41 w 258"/>
                  <a:gd name="T25" fmla="*/ 400 h 123"/>
                  <a:gd name="T26" fmla="*/ 2 w 258"/>
                  <a:gd name="T27" fmla="*/ 433 h 123"/>
                  <a:gd name="T28" fmla="*/ 44 w 258"/>
                  <a:gd name="T29" fmla="*/ 515 h 123"/>
                  <a:gd name="T30" fmla="*/ 58 w 258"/>
                  <a:gd name="T31" fmla="*/ 528 h 123"/>
                  <a:gd name="T32" fmla="*/ 122 w 258"/>
                  <a:gd name="T33" fmla="*/ 528 h 123"/>
                  <a:gd name="T34" fmla="*/ 148 w 258"/>
                  <a:gd name="T35" fmla="*/ 508 h 123"/>
                  <a:gd name="T36" fmla="*/ 190 w 258"/>
                  <a:gd name="T37" fmla="*/ 462 h 123"/>
                  <a:gd name="T38" fmla="*/ 234 w 258"/>
                  <a:gd name="T39" fmla="*/ 420 h 123"/>
                  <a:gd name="T40" fmla="*/ 251 w 258"/>
                  <a:gd name="T41" fmla="*/ 400 h 123"/>
                  <a:gd name="T42" fmla="*/ 266 w 258"/>
                  <a:gd name="T43" fmla="*/ 400 h 123"/>
                  <a:gd name="T44" fmla="*/ 297 w 258"/>
                  <a:gd name="T45" fmla="*/ 354 h 123"/>
                  <a:gd name="T46" fmla="*/ 341 w 258"/>
                  <a:gd name="T47" fmla="*/ 348 h 123"/>
                  <a:gd name="T48" fmla="*/ 364 w 258"/>
                  <a:gd name="T49" fmla="*/ 294 h 123"/>
                  <a:gd name="T50" fmla="*/ 373 w 258"/>
                  <a:gd name="T51" fmla="*/ 294 h 123"/>
                  <a:gd name="T52" fmla="*/ 417 w 258"/>
                  <a:gd name="T53" fmla="*/ 242 h 123"/>
                  <a:gd name="T54" fmla="*/ 447 w 258"/>
                  <a:gd name="T55" fmla="*/ 189 h 123"/>
                  <a:gd name="T56" fmla="*/ 472 w 258"/>
                  <a:gd name="T57" fmla="*/ 117 h 123"/>
                  <a:gd name="T58" fmla="*/ 463 w 258"/>
                  <a:gd name="T59" fmla="*/ 29 h 123"/>
                  <a:gd name="T60" fmla="*/ 453 w 258"/>
                  <a:gd name="T61" fmla="*/ 9 h 123"/>
                  <a:gd name="T62" fmla="*/ 441 w 258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8" h="123">
                    <a:moveTo>
                      <a:pt x="241" y="0"/>
                    </a:moveTo>
                    <a:lnTo>
                      <a:pt x="234" y="2"/>
                    </a:lnTo>
                    <a:lnTo>
                      <a:pt x="229" y="7"/>
                    </a:lnTo>
                    <a:lnTo>
                      <a:pt x="226" y="17"/>
                    </a:lnTo>
                    <a:lnTo>
                      <a:pt x="207" y="14"/>
                    </a:lnTo>
                    <a:lnTo>
                      <a:pt x="202" y="27"/>
                    </a:lnTo>
                    <a:lnTo>
                      <a:pt x="197" y="29"/>
                    </a:lnTo>
                    <a:lnTo>
                      <a:pt x="177" y="44"/>
                    </a:lnTo>
                    <a:lnTo>
                      <a:pt x="155" y="51"/>
                    </a:lnTo>
                    <a:lnTo>
                      <a:pt x="147" y="59"/>
                    </a:lnTo>
                    <a:lnTo>
                      <a:pt x="130" y="44"/>
                    </a:lnTo>
                    <a:lnTo>
                      <a:pt x="123" y="51"/>
                    </a:lnTo>
                    <a:lnTo>
                      <a:pt x="113" y="54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3" y="61"/>
                    </a:lnTo>
                    <a:lnTo>
                      <a:pt x="83" y="51"/>
                    </a:lnTo>
                    <a:lnTo>
                      <a:pt x="76" y="59"/>
                    </a:lnTo>
                    <a:lnTo>
                      <a:pt x="69" y="64"/>
                    </a:lnTo>
                    <a:lnTo>
                      <a:pt x="56" y="66"/>
                    </a:lnTo>
                    <a:lnTo>
                      <a:pt x="51" y="73"/>
                    </a:lnTo>
                    <a:lnTo>
                      <a:pt x="49" y="78"/>
                    </a:lnTo>
                    <a:lnTo>
                      <a:pt x="39" y="86"/>
                    </a:lnTo>
                    <a:lnTo>
                      <a:pt x="32" y="88"/>
                    </a:lnTo>
                    <a:lnTo>
                      <a:pt x="27" y="91"/>
                    </a:lnTo>
                    <a:lnTo>
                      <a:pt x="22" y="93"/>
                    </a:lnTo>
                    <a:lnTo>
                      <a:pt x="22" y="103"/>
                    </a:lnTo>
                    <a:lnTo>
                      <a:pt x="2" y="101"/>
                    </a:lnTo>
                    <a:lnTo>
                      <a:pt x="0" y="110"/>
                    </a:lnTo>
                    <a:lnTo>
                      <a:pt x="24" y="120"/>
                    </a:lnTo>
                    <a:lnTo>
                      <a:pt x="29" y="123"/>
                    </a:lnTo>
                    <a:lnTo>
                      <a:pt x="32" y="123"/>
                    </a:lnTo>
                    <a:lnTo>
                      <a:pt x="64" y="123"/>
                    </a:lnTo>
                    <a:lnTo>
                      <a:pt x="66" y="123"/>
                    </a:lnTo>
                    <a:lnTo>
                      <a:pt x="69" y="123"/>
                    </a:lnTo>
                    <a:lnTo>
                      <a:pt x="81" y="118"/>
                    </a:lnTo>
                    <a:lnTo>
                      <a:pt x="103" y="108"/>
                    </a:lnTo>
                    <a:lnTo>
                      <a:pt x="123" y="101"/>
                    </a:lnTo>
                    <a:lnTo>
                      <a:pt x="128" y="98"/>
                    </a:lnTo>
                    <a:lnTo>
                      <a:pt x="130" y="98"/>
                    </a:lnTo>
                    <a:lnTo>
                      <a:pt x="138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62" y="83"/>
                    </a:lnTo>
                    <a:lnTo>
                      <a:pt x="165" y="73"/>
                    </a:lnTo>
                    <a:lnTo>
                      <a:pt x="187" y="81"/>
                    </a:lnTo>
                    <a:lnTo>
                      <a:pt x="192" y="71"/>
                    </a:lnTo>
                    <a:lnTo>
                      <a:pt x="199" y="69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16" y="64"/>
                    </a:lnTo>
                    <a:lnTo>
                      <a:pt x="229" y="56"/>
                    </a:lnTo>
                    <a:lnTo>
                      <a:pt x="234" y="51"/>
                    </a:lnTo>
                    <a:lnTo>
                      <a:pt x="244" y="44"/>
                    </a:lnTo>
                    <a:lnTo>
                      <a:pt x="241" y="34"/>
                    </a:lnTo>
                    <a:lnTo>
                      <a:pt x="258" y="27"/>
                    </a:lnTo>
                    <a:lnTo>
                      <a:pt x="256" y="17"/>
                    </a:lnTo>
                    <a:lnTo>
                      <a:pt x="253" y="7"/>
                    </a:lnTo>
                    <a:lnTo>
                      <a:pt x="251" y="4"/>
                    </a:lnTo>
                    <a:lnTo>
                      <a:pt x="248" y="2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65" name="Freeform 84"/>
              <p:cNvSpPr>
                <a:spLocks/>
              </p:cNvSpPr>
              <p:nvPr/>
            </p:nvSpPr>
            <p:spPr bwMode="auto">
              <a:xfrm rot="1921530">
                <a:off x="3354" y="2757"/>
                <a:ext cx="300" cy="177"/>
              </a:xfrm>
              <a:custGeom>
                <a:avLst/>
                <a:gdLst>
                  <a:gd name="T0" fmla="*/ 427 w 258"/>
                  <a:gd name="T1" fmla="*/ 9 h 123"/>
                  <a:gd name="T2" fmla="*/ 414 w 258"/>
                  <a:gd name="T3" fmla="*/ 72 h 123"/>
                  <a:gd name="T4" fmla="*/ 369 w 258"/>
                  <a:gd name="T5" fmla="*/ 117 h 123"/>
                  <a:gd name="T6" fmla="*/ 324 w 258"/>
                  <a:gd name="T7" fmla="*/ 189 h 123"/>
                  <a:gd name="T8" fmla="*/ 269 w 258"/>
                  <a:gd name="T9" fmla="*/ 253 h 123"/>
                  <a:gd name="T10" fmla="*/ 224 w 258"/>
                  <a:gd name="T11" fmla="*/ 217 h 123"/>
                  <a:gd name="T12" fmla="*/ 201 w 258"/>
                  <a:gd name="T13" fmla="*/ 232 h 123"/>
                  <a:gd name="T14" fmla="*/ 190 w 258"/>
                  <a:gd name="T15" fmla="*/ 263 h 123"/>
                  <a:gd name="T16" fmla="*/ 138 w 258"/>
                  <a:gd name="T17" fmla="*/ 253 h 123"/>
                  <a:gd name="T18" fmla="*/ 102 w 258"/>
                  <a:gd name="T19" fmla="*/ 283 h 123"/>
                  <a:gd name="T20" fmla="*/ 90 w 258"/>
                  <a:gd name="T21" fmla="*/ 334 h 123"/>
                  <a:gd name="T22" fmla="*/ 58 w 258"/>
                  <a:gd name="T23" fmla="*/ 378 h 123"/>
                  <a:gd name="T24" fmla="*/ 41 w 258"/>
                  <a:gd name="T25" fmla="*/ 400 h 123"/>
                  <a:gd name="T26" fmla="*/ 2 w 258"/>
                  <a:gd name="T27" fmla="*/ 433 h 123"/>
                  <a:gd name="T28" fmla="*/ 44 w 258"/>
                  <a:gd name="T29" fmla="*/ 515 h 123"/>
                  <a:gd name="T30" fmla="*/ 58 w 258"/>
                  <a:gd name="T31" fmla="*/ 528 h 123"/>
                  <a:gd name="T32" fmla="*/ 122 w 258"/>
                  <a:gd name="T33" fmla="*/ 528 h 123"/>
                  <a:gd name="T34" fmla="*/ 148 w 258"/>
                  <a:gd name="T35" fmla="*/ 508 h 123"/>
                  <a:gd name="T36" fmla="*/ 190 w 258"/>
                  <a:gd name="T37" fmla="*/ 462 h 123"/>
                  <a:gd name="T38" fmla="*/ 234 w 258"/>
                  <a:gd name="T39" fmla="*/ 420 h 123"/>
                  <a:gd name="T40" fmla="*/ 251 w 258"/>
                  <a:gd name="T41" fmla="*/ 400 h 123"/>
                  <a:gd name="T42" fmla="*/ 266 w 258"/>
                  <a:gd name="T43" fmla="*/ 400 h 123"/>
                  <a:gd name="T44" fmla="*/ 297 w 258"/>
                  <a:gd name="T45" fmla="*/ 354 h 123"/>
                  <a:gd name="T46" fmla="*/ 341 w 258"/>
                  <a:gd name="T47" fmla="*/ 348 h 123"/>
                  <a:gd name="T48" fmla="*/ 364 w 258"/>
                  <a:gd name="T49" fmla="*/ 294 h 123"/>
                  <a:gd name="T50" fmla="*/ 373 w 258"/>
                  <a:gd name="T51" fmla="*/ 294 h 123"/>
                  <a:gd name="T52" fmla="*/ 417 w 258"/>
                  <a:gd name="T53" fmla="*/ 242 h 123"/>
                  <a:gd name="T54" fmla="*/ 447 w 258"/>
                  <a:gd name="T55" fmla="*/ 189 h 123"/>
                  <a:gd name="T56" fmla="*/ 472 w 258"/>
                  <a:gd name="T57" fmla="*/ 117 h 123"/>
                  <a:gd name="T58" fmla="*/ 463 w 258"/>
                  <a:gd name="T59" fmla="*/ 29 h 123"/>
                  <a:gd name="T60" fmla="*/ 453 w 258"/>
                  <a:gd name="T61" fmla="*/ 9 h 123"/>
                  <a:gd name="T62" fmla="*/ 441 w 258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8" h="123">
                    <a:moveTo>
                      <a:pt x="241" y="0"/>
                    </a:moveTo>
                    <a:lnTo>
                      <a:pt x="234" y="2"/>
                    </a:lnTo>
                    <a:lnTo>
                      <a:pt x="229" y="7"/>
                    </a:lnTo>
                    <a:lnTo>
                      <a:pt x="226" y="17"/>
                    </a:lnTo>
                    <a:lnTo>
                      <a:pt x="207" y="14"/>
                    </a:lnTo>
                    <a:lnTo>
                      <a:pt x="202" y="27"/>
                    </a:lnTo>
                    <a:lnTo>
                      <a:pt x="197" y="29"/>
                    </a:lnTo>
                    <a:lnTo>
                      <a:pt x="177" y="44"/>
                    </a:lnTo>
                    <a:lnTo>
                      <a:pt x="155" y="51"/>
                    </a:lnTo>
                    <a:lnTo>
                      <a:pt x="147" y="59"/>
                    </a:lnTo>
                    <a:lnTo>
                      <a:pt x="130" y="44"/>
                    </a:lnTo>
                    <a:lnTo>
                      <a:pt x="123" y="51"/>
                    </a:lnTo>
                    <a:lnTo>
                      <a:pt x="113" y="54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3" y="61"/>
                    </a:lnTo>
                    <a:lnTo>
                      <a:pt x="83" y="51"/>
                    </a:lnTo>
                    <a:lnTo>
                      <a:pt x="76" y="59"/>
                    </a:lnTo>
                    <a:lnTo>
                      <a:pt x="69" y="64"/>
                    </a:lnTo>
                    <a:lnTo>
                      <a:pt x="56" y="66"/>
                    </a:lnTo>
                    <a:lnTo>
                      <a:pt x="51" y="73"/>
                    </a:lnTo>
                    <a:lnTo>
                      <a:pt x="49" y="78"/>
                    </a:lnTo>
                    <a:lnTo>
                      <a:pt x="39" y="86"/>
                    </a:lnTo>
                    <a:lnTo>
                      <a:pt x="32" y="88"/>
                    </a:lnTo>
                    <a:lnTo>
                      <a:pt x="27" y="91"/>
                    </a:lnTo>
                    <a:lnTo>
                      <a:pt x="22" y="93"/>
                    </a:lnTo>
                    <a:lnTo>
                      <a:pt x="22" y="103"/>
                    </a:lnTo>
                    <a:lnTo>
                      <a:pt x="2" y="101"/>
                    </a:lnTo>
                    <a:lnTo>
                      <a:pt x="0" y="110"/>
                    </a:lnTo>
                    <a:lnTo>
                      <a:pt x="24" y="120"/>
                    </a:lnTo>
                    <a:lnTo>
                      <a:pt x="29" y="123"/>
                    </a:lnTo>
                    <a:lnTo>
                      <a:pt x="32" y="123"/>
                    </a:lnTo>
                    <a:lnTo>
                      <a:pt x="64" y="123"/>
                    </a:lnTo>
                    <a:lnTo>
                      <a:pt x="66" y="123"/>
                    </a:lnTo>
                    <a:lnTo>
                      <a:pt x="69" y="123"/>
                    </a:lnTo>
                    <a:lnTo>
                      <a:pt x="81" y="118"/>
                    </a:lnTo>
                    <a:lnTo>
                      <a:pt x="103" y="108"/>
                    </a:lnTo>
                    <a:lnTo>
                      <a:pt x="123" y="101"/>
                    </a:lnTo>
                    <a:lnTo>
                      <a:pt x="128" y="98"/>
                    </a:lnTo>
                    <a:lnTo>
                      <a:pt x="130" y="98"/>
                    </a:lnTo>
                    <a:lnTo>
                      <a:pt x="138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62" y="83"/>
                    </a:lnTo>
                    <a:lnTo>
                      <a:pt x="165" y="73"/>
                    </a:lnTo>
                    <a:lnTo>
                      <a:pt x="187" y="81"/>
                    </a:lnTo>
                    <a:lnTo>
                      <a:pt x="192" y="71"/>
                    </a:lnTo>
                    <a:lnTo>
                      <a:pt x="199" y="69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16" y="64"/>
                    </a:lnTo>
                    <a:lnTo>
                      <a:pt x="229" y="56"/>
                    </a:lnTo>
                    <a:lnTo>
                      <a:pt x="234" y="51"/>
                    </a:lnTo>
                    <a:lnTo>
                      <a:pt x="244" y="44"/>
                    </a:lnTo>
                    <a:lnTo>
                      <a:pt x="241" y="34"/>
                    </a:lnTo>
                    <a:lnTo>
                      <a:pt x="258" y="27"/>
                    </a:lnTo>
                    <a:lnTo>
                      <a:pt x="256" y="17"/>
                    </a:lnTo>
                    <a:lnTo>
                      <a:pt x="253" y="7"/>
                    </a:lnTo>
                    <a:lnTo>
                      <a:pt x="251" y="4"/>
                    </a:lnTo>
                    <a:lnTo>
                      <a:pt x="248" y="2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66" name="Freeform 85"/>
              <p:cNvSpPr>
                <a:spLocks/>
              </p:cNvSpPr>
              <p:nvPr/>
            </p:nvSpPr>
            <p:spPr bwMode="auto">
              <a:xfrm rot="817809">
                <a:off x="3297" y="2763"/>
                <a:ext cx="300" cy="73"/>
              </a:xfrm>
              <a:custGeom>
                <a:avLst/>
                <a:gdLst>
                  <a:gd name="T0" fmla="*/ 427 w 258"/>
                  <a:gd name="T1" fmla="*/ 1 h 123"/>
                  <a:gd name="T2" fmla="*/ 414 w 258"/>
                  <a:gd name="T3" fmla="*/ 2 h 123"/>
                  <a:gd name="T4" fmla="*/ 369 w 258"/>
                  <a:gd name="T5" fmla="*/ 3 h 123"/>
                  <a:gd name="T6" fmla="*/ 324 w 258"/>
                  <a:gd name="T7" fmla="*/ 5 h 123"/>
                  <a:gd name="T8" fmla="*/ 269 w 258"/>
                  <a:gd name="T9" fmla="*/ 7 h 123"/>
                  <a:gd name="T10" fmla="*/ 224 w 258"/>
                  <a:gd name="T11" fmla="*/ 7 h 123"/>
                  <a:gd name="T12" fmla="*/ 201 w 258"/>
                  <a:gd name="T13" fmla="*/ 7 h 123"/>
                  <a:gd name="T14" fmla="*/ 190 w 258"/>
                  <a:gd name="T15" fmla="*/ 7 h 123"/>
                  <a:gd name="T16" fmla="*/ 138 w 258"/>
                  <a:gd name="T17" fmla="*/ 7 h 123"/>
                  <a:gd name="T18" fmla="*/ 102 w 258"/>
                  <a:gd name="T19" fmla="*/ 8 h 123"/>
                  <a:gd name="T20" fmla="*/ 90 w 258"/>
                  <a:gd name="T21" fmla="*/ 9 h 123"/>
                  <a:gd name="T22" fmla="*/ 58 w 258"/>
                  <a:gd name="T23" fmla="*/ 11 h 123"/>
                  <a:gd name="T24" fmla="*/ 41 w 258"/>
                  <a:gd name="T25" fmla="*/ 12 h 123"/>
                  <a:gd name="T26" fmla="*/ 2 w 258"/>
                  <a:gd name="T27" fmla="*/ 12 h 123"/>
                  <a:gd name="T28" fmla="*/ 44 w 258"/>
                  <a:gd name="T29" fmla="*/ 15 h 123"/>
                  <a:gd name="T30" fmla="*/ 58 w 258"/>
                  <a:gd name="T31" fmla="*/ 15 h 123"/>
                  <a:gd name="T32" fmla="*/ 122 w 258"/>
                  <a:gd name="T33" fmla="*/ 15 h 123"/>
                  <a:gd name="T34" fmla="*/ 148 w 258"/>
                  <a:gd name="T35" fmla="*/ 15 h 123"/>
                  <a:gd name="T36" fmla="*/ 190 w 258"/>
                  <a:gd name="T37" fmla="*/ 14 h 123"/>
                  <a:gd name="T38" fmla="*/ 234 w 258"/>
                  <a:gd name="T39" fmla="*/ 12 h 123"/>
                  <a:gd name="T40" fmla="*/ 251 w 258"/>
                  <a:gd name="T41" fmla="*/ 12 h 123"/>
                  <a:gd name="T42" fmla="*/ 266 w 258"/>
                  <a:gd name="T43" fmla="*/ 12 h 123"/>
                  <a:gd name="T44" fmla="*/ 297 w 258"/>
                  <a:gd name="T45" fmla="*/ 10 h 123"/>
                  <a:gd name="T46" fmla="*/ 341 w 258"/>
                  <a:gd name="T47" fmla="*/ 10 h 123"/>
                  <a:gd name="T48" fmla="*/ 364 w 258"/>
                  <a:gd name="T49" fmla="*/ 8 h 123"/>
                  <a:gd name="T50" fmla="*/ 373 w 258"/>
                  <a:gd name="T51" fmla="*/ 8 h 123"/>
                  <a:gd name="T52" fmla="*/ 417 w 258"/>
                  <a:gd name="T53" fmla="*/ 7 h 123"/>
                  <a:gd name="T54" fmla="*/ 447 w 258"/>
                  <a:gd name="T55" fmla="*/ 5 h 123"/>
                  <a:gd name="T56" fmla="*/ 472 w 258"/>
                  <a:gd name="T57" fmla="*/ 3 h 123"/>
                  <a:gd name="T58" fmla="*/ 463 w 258"/>
                  <a:gd name="T59" fmla="*/ 1 h 123"/>
                  <a:gd name="T60" fmla="*/ 453 w 258"/>
                  <a:gd name="T61" fmla="*/ 1 h 123"/>
                  <a:gd name="T62" fmla="*/ 441 w 258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8" h="123">
                    <a:moveTo>
                      <a:pt x="241" y="0"/>
                    </a:moveTo>
                    <a:lnTo>
                      <a:pt x="234" y="2"/>
                    </a:lnTo>
                    <a:lnTo>
                      <a:pt x="229" y="7"/>
                    </a:lnTo>
                    <a:lnTo>
                      <a:pt x="226" y="17"/>
                    </a:lnTo>
                    <a:lnTo>
                      <a:pt x="207" y="14"/>
                    </a:lnTo>
                    <a:lnTo>
                      <a:pt x="202" y="27"/>
                    </a:lnTo>
                    <a:lnTo>
                      <a:pt x="197" y="29"/>
                    </a:lnTo>
                    <a:lnTo>
                      <a:pt x="177" y="44"/>
                    </a:lnTo>
                    <a:lnTo>
                      <a:pt x="155" y="51"/>
                    </a:lnTo>
                    <a:lnTo>
                      <a:pt x="147" y="59"/>
                    </a:lnTo>
                    <a:lnTo>
                      <a:pt x="130" y="44"/>
                    </a:lnTo>
                    <a:lnTo>
                      <a:pt x="123" y="51"/>
                    </a:lnTo>
                    <a:lnTo>
                      <a:pt x="113" y="54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3" y="61"/>
                    </a:lnTo>
                    <a:lnTo>
                      <a:pt x="83" y="51"/>
                    </a:lnTo>
                    <a:lnTo>
                      <a:pt x="76" y="59"/>
                    </a:lnTo>
                    <a:lnTo>
                      <a:pt x="69" y="64"/>
                    </a:lnTo>
                    <a:lnTo>
                      <a:pt x="56" y="66"/>
                    </a:lnTo>
                    <a:lnTo>
                      <a:pt x="51" y="73"/>
                    </a:lnTo>
                    <a:lnTo>
                      <a:pt x="49" y="78"/>
                    </a:lnTo>
                    <a:lnTo>
                      <a:pt x="39" y="86"/>
                    </a:lnTo>
                    <a:lnTo>
                      <a:pt x="32" y="88"/>
                    </a:lnTo>
                    <a:lnTo>
                      <a:pt x="27" y="91"/>
                    </a:lnTo>
                    <a:lnTo>
                      <a:pt x="22" y="93"/>
                    </a:lnTo>
                    <a:lnTo>
                      <a:pt x="22" y="103"/>
                    </a:lnTo>
                    <a:lnTo>
                      <a:pt x="2" y="101"/>
                    </a:lnTo>
                    <a:lnTo>
                      <a:pt x="0" y="110"/>
                    </a:lnTo>
                    <a:lnTo>
                      <a:pt x="24" y="120"/>
                    </a:lnTo>
                    <a:lnTo>
                      <a:pt x="29" y="123"/>
                    </a:lnTo>
                    <a:lnTo>
                      <a:pt x="32" y="123"/>
                    </a:lnTo>
                    <a:lnTo>
                      <a:pt x="64" y="123"/>
                    </a:lnTo>
                    <a:lnTo>
                      <a:pt x="66" y="123"/>
                    </a:lnTo>
                    <a:lnTo>
                      <a:pt x="69" y="123"/>
                    </a:lnTo>
                    <a:lnTo>
                      <a:pt x="81" y="118"/>
                    </a:lnTo>
                    <a:lnTo>
                      <a:pt x="103" y="108"/>
                    </a:lnTo>
                    <a:lnTo>
                      <a:pt x="123" y="101"/>
                    </a:lnTo>
                    <a:lnTo>
                      <a:pt x="128" y="98"/>
                    </a:lnTo>
                    <a:lnTo>
                      <a:pt x="130" y="98"/>
                    </a:lnTo>
                    <a:lnTo>
                      <a:pt x="138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62" y="83"/>
                    </a:lnTo>
                    <a:lnTo>
                      <a:pt x="165" y="73"/>
                    </a:lnTo>
                    <a:lnTo>
                      <a:pt x="187" y="81"/>
                    </a:lnTo>
                    <a:lnTo>
                      <a:pt x="192" y="71"/>
                    </a:lnTo>
                    <a:lnTo>
                      <a:pt x="199" y="69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16" y="64"/>
                    </a:lnTo>
                    <a:lnTo>
                      <a:pt x="229" y="56"/>
                    </a:lnTo>
                    <a:lnTo>
                      <a:pt x="234" y="51"/>
                    </a:lnTo>
                    <a:lnTo>
                      <a:pt x="244" y="44"/>
                    </a:lnTo>
                    <a:lnTo>
                      <a:pt x="241" y="34"/>
                    </a:lnTo>
                    <a:lnTo>
                      <a:pt x="258" y="27"/>
                    </a:lnTo>
                    <a:lnTo>
                      <a:pt x="256" y="17"/>
                    </a:lnTo>
                    <a:lnTo>
                      <a:pt x="253" y="7"/>
                    </a:lnTo>
                    <a:lnTo>
                      <a:pt x="251" y="4"/>
                    </a:lnTo>
                    <a:lnTo>
                      <a:pt x="248" y="2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solidFill>
                <a:srgbClr val="996600"/>
              </a:solidFill>
              <a:ln w="0" cap="flat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8358" name="Group 86"/>
          <p:cNvGrpSpPr>
            <a:grpSpLocks/>
          </p:cNvGrpSpPr>
          <p:nvPr/>
        </p:nvGrpSpPr>
        <p:grpSpPr bwMode="auto">
          <a:xfrm>
            <a:off x="6964363" y="1209675"/>
            <a:ext cx="1906587" cy="4384675"/>
            <a:chOff x="4387" y="762"/>
            <a:chExt cx="1201" cy="2762"/>
          </a:xfrm>
        </p:grpSpPr>
        <p:sp>
          <p:nvSpPr>
            <p:cNvPr id="42018" name="Text Box 87"/>
            <p:cNvSpPr txBox="1">
              <a:spLocks noChangeArrowheads="1"/>
            </p:cNvSpPr>
            <p:nvPr/>
          </p:nvSpPr>
          <p:spPr bwMode="auto">
            <a:xfrm>
              <a:off x="4788" y="762"/>
              <a:ext cx="5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800">
                  <a:latin typeface="News Gothic" pitchFamily="34" charset="0"/>
                </a:rPr>
                <a:t>Endogeic</a:t>
              </a:r>
            </a:p>
          </p:txBody>
        </p:sp>
        <p:sp>
          <p:nvSpPr>
            <p:cNvPr id="42019" name="Rectangle 88"/>
            <p:cNvSpPr>
              <a:spLocks noChangeArrowheads="1"/>
            </p:cNvSpPr>
            <p:nvPr/>
          </p:nvSpPr>
          <p:spPr bwMode="auto">
            <a:xfrm>
              <a:off x="4416" y="1223"/>
              <a:ext cx="1168" cy="2301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2020" name="Group 89"/>
            <p:cNvGrpSpPr>
              <a:grpSpLocks/>
            </p:cNvGrpSpPr>
            <p:nvPr/>
          </p:nvGrpSpPr>
          <p:grpSpPr bwMode="auto">
            <a:xfrm>
              <a:off x="4597" y="1028"/>
              <a:ext cx="573" cy="200"/>
              <a:chOff x="4312" y="1827"/>
              <a:chExt cx="678" cy="200"/>
            </a:xfrm>
          </p:grpSpPr>
          <p:sp>
            <p:nvSpPr>
              <p:cNvPr id="42040" name="Freeform 90"/>
              <p:cNvSpPr>
                <a:spLocks/>
              </p:cNvSpPr>
              <p:nvPr/>
            </p:nvSpPr>
            <p:spPr bwMode="auto">
              <a:xfrm>
                <a:off x="4433" y="1827"/>
                <a:ext cx="307" cy="182"/>
              </a:xfrm>
              <a:custGeom>
                <a:avLst/>
                <a:gdLst>
                  <a:gd name="T0" fmla="*/ 0 w 199"/>
                  <a:gd name="T1" fmla="*/ 1892 h 56"/>
                  <a:gd name="T2" fmla="*/ 54 w 199"/>
                  <a:gd name="T3" fmla="*/ 2135 h 56"/>
                  <a:gd name="T4" fmla="*/ 96 w 199"/>
                  <a:gd name="T5" fmla="*/ 2473 h 56"/>
                  <a:gd name="T6" fmla="*/ 136 w 199"/>
                  <a:gd name="T7" fmla="*/ 2473 h 56"/>
                  <a:gd name="T8" fmla="*/ 180 w 199"/>
                  <a:gd name="T9" fmla="*/ 2473 h 56"/>
                  <a:gd name="T10" fmla="*/ 221 w 199"/>
                  <a:gd name="T11" fmla="*/ 2685 h 56"/>
                  <a:gd name="T12" fmla="*/ 268 w 199"/>
                  <a:gd name="T13" fmla="*/ 2685 h 56"/>
                  <a:gd name="T14" fmla="*/ 304 w 199"/>
                  <a:gd name="T15" fmla="*/ 2685 h 56"/>
                  <a:gd name="T16" fmla="*/ 373 w 199"/>
                  <a:gd name="T17" fmla="*/ 2685 h 56"/>
                  <a:gd name="T18" fmla="*/ 429 w 199"/>
                  <a:gd name="T19" fmla="*/ 2473 h 56"/>
                  <a:gd name="T20" fmla="*/ 469 w 199"/>
                  <a:gd name="T21" fmla="*/ 1680 h 56"/>
                  <a:gd name="T22" fmla="*/ 574 w 199"/>
                  <a:gd name="T23" fmla="*/ 2473 h 56"/>
                  <a:gd name="T24" fmla="*/ 614 w 199"/>
                  <a:gd name="T25" fmla="*/ 1892 h 56"/>
                  <a:gd name="T26" fmla="*/ 637 w 199"/>
                  <a:gd name="T27" fmla="*/ 1680 h 56"/>
                  <a:gd name="T28" fmla="*/ 657 w 199"/>
                  <a:gd name="T29" fmla="*/ 1680 h 56"/>
                  <a:gd name="T30" fmla="*/ 657 w 199"/>
                  <a:gd name="T31" fmla="*/ 1680 h 56"/>
                  <a:gd name="T32" fmla="*/ 710 w 199"/>
                  <a:gd name="T33" fmla="*/ 1342 h 56"/>
                  <a:gd name="T34" fmla="*/ 764 w 199"/>
                  <a:gd name="T35" fmla="*/ 1131 h 56"/>
                  <a:gd name="T36" fmla="*/ 838 w 199"/>
                  <a:gd name="T37" fmla="*/ 549 h 56"/>
                  <a:gd name="T38" fmla="*/ 907 w 199"/>
                  <a:gd name="T39" fmla="*/ 244 h 56"/>
                  <a:gd name="T40" fmla="*/ 973 w 199"/>
                  <a:gd name="T41" fmla="*/ 0 h 56"/>
                  <a:gd name="T42" fmla="*/ 1001 w 199"/>
                  <a:gd name="T43" fmla="*/ 244 h 56"/>
                  <a:gd name="T44" fmla="*/ 1034 w 199"/>
                  <a:gd name="T45" fmla="*/ 244 h 56"/>
                  <a:gd name="T46" fmla="*/ 1057 w 199"/>
                  <a:gd name="T47" fmla="*/ 244 h 56"/>
                  <a:gd name="T48" fmla="*/ 1117 w 199"/>
                  <a:gd name="T49" fmla="*/ 244 h 56"/>
                  <a:gd name="T50" fmla="*/ 1071 w 199"/>
                  <a:gd name="T51" fmla="*/ 2135 h 56"/>
                  <a:gd name="T52" fmla="*/ 1128 w 199"/>
                  <a:gd name="T53" fmla="*/ 2135 h 56"/>
                  <a:gd name="T54" fmla="*/ 1021 w 199"/>
                  <a:gd name="T55" fmla="*/ 2685 h 56"/>
                  <a:gd name="T56" fmla="*/ 1001 w 199"/>
                  <a:gd name="T57" fmla="*/ 3023 h 56"/>
                  <a:gd name="T58" fmla="*/ 947 w 199"/>
                  <a:gd name="T59" fmla="*/ 3023 h 56"/>
                  <a:gd name="T60" fmla="*/ 918 w 199"/>
                  <a:gd name="T61" fmla="*/ 3812 h 56"/>
                  <a:gd name="T62" fmla="*/ 811 w 199"/>
                  <a:gd name="T63" fmla="*/ 3023 h 56"/>
                  <a:gd name="T64" fmla="*/ 764 w 199"/>
                  <a:gd name="T65" fmla="*/ 3812 h 56"/>
                  <a:gd name="T66" fmla="*/ 751 w 199"/>
                  <a:gd name="T67" fmla="*/ 3812 h 56"/>
                  <a:gd name="T68" fmla="*/ 737 w 199"/>
                  <a:gd name="T69" fmla="*/ 3812 h 56"/>
                  <a:gd name="T70" fmla="*/ 710 w 199"/>
                  <a:gd name="T71" fmla="*/ 3812 h 56"/>
                  <a:gd name="T72" fmla="*/ 679 w 199"/>
                  <a:gd name="T73" fmla="*/ 4121 h 56"/>
                  <a:gd name="T74" fmla="*/ 657 w 199"/>
                  <a:gd name="T75" fmla="*/ 4121 h 56"/>
                  <a:gd name="T76" fmla="*/ 628 w 199"/>
                  <a:gd name="T77" fmla="*/ 4362 h 56"/>
                  <a:gd name="T78" fmla="*/ 583 w 199"/>
                  <a:gd name="T79" fmla="*/ 4911 h 56"/>
                  <a:gd name="T80" fmla="*/ 526 w 199"/>
                  <a:gd name="T81" fmla="*/ 5798 h 56"/>
                  <a:gd name="T82" fmla="*/ 469 w 199"/>
                  <a:gd name="T83" fmla="*/ 6042 h 56"/>
                  <a:gd name="T84" fmla="*/ 404 w 199"/>
                  <a:gd name="T85" fmla="*/ 6253 h 56"/>
                  <a:gd name="T86" fmla="*/ 333 w 199"/>
                  <a:gd name="T87" fmla="*/ 6253 h 56"/>
                  <a:gd name="T88" fmla="*/ 290 w 199"/>
                  <a:gd name="T89" fmla="*/ 6253 h 56"/>
                  <a:gd name="T90" fmla="*/ 250 w 199"/>
                  <a:gd name="T91" fmla="*/ 6042 h 56"/>
                  <a:gd name="T92" fmla="*/ 238 w 199"/>
                  <a:gd name="T93" fmla="*/ 5798 h 56"/>
                  <a:gd name="T94" fmla="*/ 180 w 199"/>
                  <a:gd name="T95" fmla="*/ 6042 h 56"/>
                  <a:gd name="T96" fmla="*/ 136 w 199"/>
                  <a:gd name="T97" fmla="*/ 3812 h 56"/>
                  <a:gd name="T98" fmla="*/ 80 w 199"/>
                  <a:gd name="T99" fmla="*/ 3812 h 56"/>
                  <a:gd name="T100" fmla="*/ 29 w 199"/>
                  <a:gd name="T101" fmla="*/ 2685 h 56"/>
                  <a:gd name="T102" fmla="*/ 12 w 199"/>
                  <a:gd name="T103" fmla="*/ 2473 h 56"/>
                  <a:gd name="T104" fmla="*/ 0 w 199"/>
                  <a:gd name="T105" fmla="*/ 1892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9" h="56">
                    <a:moveTo>
                      <a:pt x="0" y="17"/>
                    </a:moveTo>
                    <a:lnTo>
                      <a:pt x="10" y="19"/>
                    </a:lnTo>
                    <a:lnTo>
                      <a:pt x="17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9" y="24"/>
                    </a:lnTo>
                    <a:lnTo>
                      <a:pt x="47" y="24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76" y="22"/>
                    </a:lnTo>
                    <a:lnTo>
                      <a:pt x="83" y="15"/>
                    </a:lnTo>
                    <a:lnTo>
                      <a:pt x="101" y="22"/>
                    </a:lnTo>
                    <a:lnTo>
                      <a:pt x="108" y="17"/>
                    </a:lnTo>
                    <a:lnTo>
                      <a:pt x="113" y="15"/>
                    </a:lnTo>
                    <a:lnTo>
                      <a:pt x="116" y="15"/>
                    </a:lnTo>
                    <a:lnTo>
                      <a:pt x="125" y="12"/>
                    </a:lnTo>
                    <a:lnTo>
                      <a:pt x="135" y="10"/>
                    </a:lnTo>
                    <a:lnTo>
                      <a:pt x="148" y="5"/>
                    </a:lnTo>
                    <a:lnTo>
                      <a:pt x="160" y="2"/>
                    </a:lnTo>
                    <a:lnTo>
                      <a:pt x="172" y="0"/>
                    </a:lnTo>
                    <a:lnTo>
                      <a:pt x="177" y="2"/>
                    </a:lnTo>
                    <a:lnTo>
                      <a:pt x="182" y="2"/>
                    </a:lnTo>
                    <a:lnTo>
                      <a:pt x="187" y="2"/>
                    </a:lnTo>
                    <a:lnTo>
                      <a:pt x="197" y="2"/>
                    </a:lnTo>
                    <a:lnTo>
                      <a:pt x="189" y="19"/>
                    </a:lnTo>
                    <a:lnTo>
                      <a:pt x="199" y="19"/>
                    </a:lnTo>
                    <a:lnTo>
                      <a:pt x="180" y="24"/>
                    </a:lnTo>
                    <a:lnTo>
                      <a:pt x="177" y="27"/>
                    </a:lnTo>
                    <a:lnTo>
                      <a:pt x="167" y="27"/>
                    </a:lnTo>
                    <a:lnTo>
                      <a:pt x="162" y="34"/>
                    </a:lnTo>
                    <a:lnTo>
                      <a:pt x="143" y="27"/>
                    </a:lnTo>
                    <a:lnTo>
                      <a:pt x="135" y="34"/>
                    </a:lnTo>
                    <a:lnTo>
                      <a:pt x="133" y="34"/>
                    </a:lnTo>
                    <a:lnTo>
                      <a:pt x="130" y="34"/>
                    </a:lnTo>
                    <a:lnTo>
                      <a:pt x="125" y="34"/>
                    </a:lnTo>
                    <a:lnTo>
                      <a:pt x="120" y="37"/>
                    </a:lnTo>
                    <a:lnTo>
                      <a:pt x="116" y="37"/>
                    </a:lnTo>
                    <a:lnTo>
                      <a:pt x="111" y="39"/>
                    </a:lnTo>
                    <a:lnTo>
                      <a:pt x="103" y="44"/>
                    </a:lnTo>
                    <a:lnTo>
                      <a:pt x="93" y="52"/>
                    </a:lnTo>
                    <a:lnTo>
                      <a:pt x="83" y="54"/>
                    </a:lnTo>
                    <a:lnTo>
                      <a:pt x="71" y="56"/>
                    </a:lnTo>
                    <a:lnTo>
                      <a:pt x="59" y="56"/>
                    </a:lnTo>
                    <a:lnTo>
                      <a:pt x="51" y="56"/>
                    </a:lnTo>
                    <a:lnTo>
                      <a:pt x="44" y="54"/>
                    </a:lnTo>
                    <a:lnTo>
                      <a:pt x="42" y="52"/>
                    </a:lnTo>
                    <a:lnTo>
                      <a:pt x="32" y="54"/>
                    </a:lnTo>
                    <a:lnTo>
                      <a:pt x="24" y="34"/>
                    </a:lnTo>
                    <a:lnTo>
                      <a:pt x="14" y="34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7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41" name="Freeform 91"/>
              <p:cNvSpPr>
                <a:spLocks/>
              </p:cNvSpPr>
              <p:nvPr/>
            </p:nvSpPr>
            <p:spPr bwMode="auto">
              <a:xfrm>
                <a:off x="4633" y="1839"/>
                <a:ext cx="357" cy="177"/>
              </a:xfrm>
              <a:custGeom>
                <a:avLst/>
                <a:gdLst>
                  <a:gd name="T0" fmla="*/ 858 w 258"/>
                  <a:gd name="T1" fmla="*/ 9 h 123"/>
                  <a:gd name="T2" fmla="*/ 829 w 258"/>
                  <a:gd name="T3" fmla="*/ 72 h 123"/>
                  <a:gd name="T4" fmla="*/ 742 w 258"/>
                  <a:gd name="T5" fmla="*/ 117 h 123"/>
                  <a:gd name="T6" fmla="*/ 649 w 258"/>
                  <a:gd name="T7" fmla="*/ 189 h 123"/>
                  <a:gd name="T8" fmla="*/ 538 w 258"/>
                  <a:gd name="T9" fmla="*/ 253 h 123"/>
                  <a:gd name="T10" fmla="*/ 450 w 258"/>
                  <a:gd name="T11" fmla="*/ 217 h 123"/>
                  <a:gd name="T12" fmla="*/ 403 w 258"/>
                  <a:gd name="T13" fmla="*/ 232 h 123"/>
                  <a:gd name="T14" fmla="*/ 379 w 258"/>
                  <a:gd name="T15" fmla="*/ 263 h 123"/>
                  <a:gd name="T16" fmla="*/ 278 w 258"/>
                  <a:gd name="T17" fmla="*/ 253 h 123"/>
                  <a:gd name="T18" fmla="*/ 205 w 258"/>
                  <a:gd name="T19" fmla="*/ 283 h 123"/>
                  <a:gd name="T20" fmla="*/ 180 w 258"/>
                  <a:gd name="T21" fmla="*/ 334 h 123"/>
                  <a:gd name="T22" fmla="*/ 116 w 258"/>
                  <a:gd name="T23" fmla="*/ 378 h 123"/>
                  <a:gd name="T24" fmla="*/ 80 w 258"/>
                  <a:gd name="T25" fmla="*/ 400 h 123"/>
                  <a:gd name="T26" fmla="*/ 8 w 258"/>
                  <a:gd name="T27" fmla="*/ 433 h 123"/>
                  <a:gd name="T28" fmla="*/ 89 w 258"/>
                  <a:gd name="T29" fmla="*/ 515 h 123"/>
                  <a:gd name="T30" fmla="*/ 116 w 258"/>
                  <a:gd name="T31" fmla="*/ 528 h 123"/>
                  <a:gd name="T32" fmla="*/ 241 w 258"/>
                  <a:gd name="T33" fmla="*/ 528 h 123"/>
                  <a:gd name="T34" fmla="*/ 296 w 258"/>
                  <a:gd name="T35" fmla="*/ 508 h 123"/>
                  <a:gd name="T36" fmla="*/ 379 w 258"/>
                  <a:gd name="T37" fmla="*/ 462 h 123"/>
                  <a:gd name="T38" fmla="*/ 469 w 258"/>
                  <a:gd name="T39" fmla="*/ 420 h 123"/>
                  <a:gd name="T40" fmla="*/ 505 w 258"/>
                  <a:gd name="T41" fmla="*/ 400 h 123"/>
                  <a:gd name="T42" fmla="*/ 533 w 258"/>
                  <a:gd name="T43" fmla="*/ 400 h 123"/>
                  <a:gd name="T44" fmla="*/ 594 w 258"/>
                  <a:gd name="T45" fmla="*/ 354 h 123"/>
                  <a:gd name="T46" fmla="*/ 685 w 258"/>
                  <a:gd name="T47" fmla="*/ 348 h 123"/>
                  <a:gd name="T48" fmla="*/ 729 w 258"/>
                  <a:gd name="T49" fmla="*/ 294 h 123"/>
                  <a:gd name="T50" fmla="*/ 747 w 258"/>
                  <a:gd name="T51" fmla="*/ 294 h 123"/>
                  <a:gd name="T52" fmla="*/ 840 w 258"/>
                  <a:gd name="T53" fmla="*/ 242 h 123"/>
                  <a:gd name="T54" fmla="*/ 897 w 258"/>
                  <a:gd name="T55" fmla="*/ 189 h 123"/>
                  <a:gd name="T56" fmla="*/ 946 w 258"/>
                  <a:gd name="T57" fmla="*/ 117 h 123"/>
                  <a:gd name="T58" fmla="*/ 927 w 258"/>
                  <a:gd name="T59" fmla="*/ 29 h 123"/>
                  <a:gd name="T60" fmla="*/ 909 w 258"/>
                  <a:gd name="T61" fmla="*/ 9 h 123"/>
                  <a:gd name="T62" fmla="*/ 883 w 258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8" h="123">
                    <a:moveTo>
                      <a:pt x="241" y="0"/>
                    </a:moveTo>
                    <a:lnTo>
                      <a:pt x="234" y="2"/>
                    </a:lnTo>
                    <a:lnTo>
                      <a:pt x="229" y="7"/>
                    </a:lnTo>
                    <a:lnTo>
                      <a:pt x="226" y="17"/>
                    </a:lnTo>
                    <a:lnTo>
                      <a:pt x="207" y="14"/>
                    </a:lnTo>
                    <a:lnTo>
                      <a:pt x="202" y="27"/>
                    </a:lnTo>
                    <a:lnTo>
                      <a:pt x="197" y="29"/>
                    </a:lnTo>
                    <a:lnTo>
                      <a:pt x="177" y="44"/>
                    </a:lnTo>
                    <a:lnTo>
                      <a:pt x="155" y="51"/>
                    </a:lnTo>
                    <a:lnTo>
                      <a:pt x="147" y="59"/>
                    </a:lnTo>
                    <a:lnTo>
                      <a:pt x="130" y="44"/>
                    </a:lnTo>
                    <a:lnTo>
                      <a:pt x="123" y="51"/>
                    </a:lnTo>
                    <a:lnTo>
                      <a:pt x="113" y="54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3" y="61"/>
                    </a:lnTo>
                    <a:lnTo>
                      <a:pt x="83" y="51"/>
                    </a:lnTo>
                    <a:lnTo>
                      <a:pt x="76" y="59"/>
                    </a:lnTo>
                    <a:lnTo>
                      <a:pt x="69" y="64"/>
                    </a:lnTo>
                    <a:lnTo>
                      <a:pt x="56" y="66"/>
                    </a:lnTo>
                    <a:lnTo>
                      <a:pt x="51" y="73"/>
                    </a:lnTo>
                    <a:lnTo>
                      <a:pt x="49" y="78"/>
                    </a:lnTo>
                    <a:lnTo>
                      <a:pt x="39" y="86"/>
                    </a:lnTo>
                    <a:lnTo>
                      <a:pt x="32" y="88"/>
                    </a:lnTo>
                    <a:lnTo>
                      <a:pt x="27" y="91"/>
                    </a:lnTo>
                    <a:lnTo>
                      <a:pt x="22" y="93"/>
                    </a:lnTo>
                    <a:lnTo>
                      <a:pt x="22" y="103"/>
                    </a:lnTo>
                    <a:lnTo>
                      <a:pt x="2" y="101"/>
                    </a:lnTo>
                    <a:lnTo>
                      <a:pt x="0" y="110"/>
                    </a:lnTo>
                    <a:lnTo>
                      <a:pt x="24" y="120"/>
                    </a:lnTo>
                    <a:lnTo>
                      <a:pt x="29" y="123"/>
                    </a:lnTo>
                    <a:lnTo>
                      <a:pt x="32" y="123"/>
                    </a:lnTo>
                    <a:lnTo>
                      <a:pt x="64" y="123"/>
                    </a:lnTo>
                    <a:lnTo>
                      <a:pt x="66" y="123"/>
                    </a:lnTo>
                    <a:lnTo>
                      <a:pt x="69" y="123"/>
                    </a:lnTo>
                    <a:lnTo>
                      <a:pt x="81" y="118"/>
                    </a:lnTo>
                    <a:lnTo>
                      <a:pt x="103" y="108"/>
                    </a:lnTo>
                    <a:lnTo>
                      <a:pt x="123" y="101"/>
                    </a:lnTo>
                    <a:lnTo>
                      <a:pt x="128" y="98"/>
                    </a:lnTo>
                    <a:lnTo>
                      <a:pt x="130" y="98"/>
                    </a:lnTo>
                    <a:lnTo>
                      <a:pt x="138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62" y="83"/>
                    </a:lnTo>
                    <a:lnTo>
                      <a:pt x="165" y="73"/>
                    </a:lnTo>
                    <a:lnTo>
                      <a:pt x="187" y="81"/>
                    </a:lnTo>
                    <a:lnTo>
                      <a:pt x="192" y="71"/>
                    </a:lnTo>
                    <a:lnTo>
                      <a:pt x="199" y="69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16" y="64"/>
                    </a:lnTo>
                    <a:lnTo>
                      <a:pt x="229" y="56"/>
                    </a:lnTo>
                    <a:lnTo>
                      <a:pt x="234" y="51"/>
                    </a:lnTo>
                    <a:lnTo>
                      <a:pt x="244" y="44"/>
                    </a:lnTo>
                    <a:lnTo>
                      <a:pt x="241" y="34"/>
                    </a:lnTo>
                    <a:lnTo>
                      <a:pt x="258" y="27"/>
                    </a:lnTo>
                    <a:lnTo>
                      <a:pt x="256" y="17"/>
                    </a:lnTo>
                    <a:lnTo>
                      <a:pt x="253" y="7"/>
                    </a:lnTo>
                    <a:lnTo>
                      <a:pt x="251" y="4"/>
                    </a:lnTo>
                    <a:lnTo>
                      <a:pt x="248" y="2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42" name="Freeform 92"/>
              <p:cNvSpPr>
                <a:spLocks/>
              </p:cNvSpPr>
              <p:nvPr/>
            </p:nvSpPr>
            <p:spPr bwMode="auto">
              <a:xfrm>
                <a:off x="4312" y="1943"/>
                <a:ext cx="331" cy="84"/>
              </a:xfrm>
              <a:custGeom>
                <a:avLst/>
                <a:gdLst>
                  <a:gd name="T0" fmla="*/ 0 w 205"/>
                  <a:gd name="T1" fmla="*/ 149 h 39"/>
                  <a:gd name="T2" fmla="*/ 68 w 205"/>
                  <a:gd name="T3" fmla="*/ 218 h 39"/>
                  <a:gd name="T4" fmla="*/ 152 w 205"/>
                  <a:gd name="T5" fmla="*/ 321 h 39"/>
                  <a:gd name="T6" fmla="*/ 220 w 205"/>
                  <a:gd name="T7" fmla="*/ 261 h 39"/>
                  <a:gd name="T8" fmla="*/ 287 w 205"/>
                  <a:gd name="T9" fmla="*/ 691 h 39"/>
                  <a:gd name="T10" fmla="*/ 355 w 205"/>
                  <a:gd name="T11" fmla="*/ 579 h 39"/>
                  <a:gd name="T12" fmla="*/ 420 w 205"/>
                  <a:gd name="T13" fmla="*/ 650 h 39"/>
                  <a:gd name="T14" fmla="*/ 501 w 205"/>
                  <a:gd name="T15" fmla="*/ 752 h 39"/>
                  <a:gd name="T16" fmla="*/ 584 w 205"/>
                  <a:gd name="T17" fmla="*/ 752 h 39"/>
                  <a:gd name="T18" fmla="*/ 584 w 205"/>
                  <a:gd name="T19" fmla="*/ 752 h 39"/>
                  <a:gd name="T20" fmla="*/ 607 w 205"/>
                  <a:gd name="T21" fmla="*/ 752 h 39"/>
                  <a:gd name="T22" fmla="*/ 607 w 205"/>
                  <a:gd name="T23" fmla="*/ 752 h 39"/>
                  <a:gd name="T24" fmla="*/ 673 w 205"/>
                  <a:gd name="T25" fmla="*/ 650 h 39"/>
                  <a:gd name="T26" fmla="*/ 775 w 205"/>
                  <a:gd name="T27" fmla="*/ 840 h 39"/>
                  <a:gd name="T28" fmla="*/ 836 w 205"/>
                  <a:gd name="T29" fmla="*/ 691 h 39"/>
                  <a:gd name="T30" fmla="*/ 891 w 205"/>
                  <a:gd name="T31" fmla="*/ 691 h 39"/>
                  <a:gd name="T32" fmla="*/ 938 w 205"/>
                  <a:gd name="T33" fmla="*/ 579 h 39"/>
                  <a:gd name="T34" fmla="*/ 1074 w 205"/>
                  <a:gd name="T35" fmla="*/ 752 h 39"/>
                  <a:gd name="T36" fmla="*/ 1108 w 205"/>
                  <a:gd name="T37" fmla="*/ 650 h 39"/>
                  <a:gd name="T38" fmla="*/ 1272 w 205"/>
                  <a:gd name="T39" fmla="*/ 579 h 39"/>
                  <a:gd name="T40" fmla="*/ 1337 w 205"/>
                  <a:gd name="T41" fmla="*/ 538 h 39"/>
                  <a:gd name="T42" fmla="*/ 1392 w 205"/>
                  <a:gd name="T43" fmla="*/ 470 h 39"/>
                  <a:gd name="T44" fmla="*/ 1392 w 205"/>
                  <a:gd name="T45" fmla="*/ 431 h 39"/>
                  <a:gd name="T46" fmla="*/ 1371 w 205"/>
                  <a:gd name="T47" fmla="*/ 370 h 39"/>
                  <a:gd name="T48" fmla="*/ 1361 w 205"/>
                  <a:gd name="T49" fmla="*/ 321 h 39"/>
                  <a:gd name="T50" fmla="*/ 1327 w 205"/>
                  <a:gd name="T51" fmla="*/ 321 h 39"/>
                  <a:gd name="T52" fmla="*/ 1259 w 205"/>
                  <a:gd name="T53" fmla="*/ 370 h 39"/>
                  <a:gd name="T54" fmla="*/ 1174 w 205"/>
                  <a:gd name="T55" fmla="*/ 0 h 39"/>
                  <a:gd name="T56" fmla="*/ 1108 w 205"/>
                  <a:gd name="T57" fmla="*/ 112 h 39"/>
                  <a:gd name="T58" fmla="*/ 1053 w 205"/>
                  <a:gd name="T59" fmla="*/ 112 h 39"/>
                  <a:gd name="T60" fmla="*/ 972 w 205"/>
                  <a:gd name="T61" fmla="*/ 41 h 39"/>
                  <a:gd name="T62" fmla="*/ 959 w 205"/>
                  <a:gd name="T63" fmla="*/ 41 h 39"/>
                  <a:gd name="T64" fmla="*/ 891 w 205"/>
                  <a:gd name="T65" fmla="*/ 112 h 39"/>
                  <a:gd name="T66" fmla="*/ 836 w 205"/>
                  <a:gd name="T67" fmla="*/ 112 h 39"/>
                  <a:gd name="T68" fmla="*/ 707 w 205"/>
                  <a:gd name="T69" fmla="*/ 218 h 39"/>
                  <a:gd name="T70" fmla="*/ 639 w 205"/>
                  <a:gd name="T71" fmla="*/ 218 h 39"/>
                  <a:gd name="T72" fmla="*/ 584 w 205"/>
                  <a:gd name="T73" fmla="*/ 218 h 39"/>
                  <a:gd name="T74" fmla="*/ 573 w 205"/>
                  <a:gd name="T75" fmla="*/ 218 h 39"/>
                  <a:gd name="T76" fmla="*/ 552 w 205"/>
                  <a:gd name="T77" fmla="*/ 218 h 39"/>
                  <a:gd name="T78" fmla="*/ 454 w 205"/>
                  <a:gd name="T79" fmla="*/ 149 h 39"/>
                  <a:gd name="T80" fmla="*/ 355 w 205"/>
                  <a:gd name="T81" fmla="*/ 112 h 39"/>
                  <a:gd name="T82" fmla="*/ 241 w 205"/>
                  <a:gd name="T83" fmla="*/ 41 h 39"/>
                  <a:gd name="T84" fmla="*/ 170 w 205"/>
                  <a:gd name="T85" fmla="*/ 41 h 39"/>
                  <a:gd name="T86" fmla="*/ 102 w 205"/>
                  <a:gd name="T87" fmla="*/ 41 h 39"/>
                  <a:gd name="T88" fmla="*/ 55 w 205"/>
                  <a:gd name="T89" fmla="*/ 112 h 39"/>
                  <a:gd name="T90" fmla="*/ 0 w 205"/>
                  <a:gd name="T91" fmla="*/ 149 h 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5" h="39">
                    <a:moveTo>
                      <a:pt x="0" y="7"/>
                    </a:moveTo>
                    <a:lnTo>
                      <a:pt x="10" y="10"/>
                    </a:lnTo>
                    <a:lnTo>
                      <a:pt x="22" y="15"/>
                    </a:lnTo>
                    <a:lnTo>
                      <a:pt x="32" y="12"/>
                    </a:lnTo>
                    <a:lnTo>
                      <a:pt x="42" y="32"/>
                    </a:lnTo>
                    <a:lnTo>
                      <a:pt x="52" y="27"/>
                    </a:lnTo>
                    <a:lnTo>
                      <a:pt x="62" y="30"/>
                    </a:lnTo>
                    <a:lnTo>
                      <a:pt x="74" y="35"/>
                    </a:lnTo>
                    <a:lnTo>
                      <a:pt x="86" y="35"/>
                    </a:lnTo>
                    <a:lnTo>
                      <a:pt x="89" y="35"/>
                    </a:lnTo>
                    <a:lnTo>
                      <a:pt x="99" y="30"/>
                    </a:lnTo>
                    <a:lnTo>
                      <a:pt x="114" y="39"/>
                    </a:lnTo>
                    <a:lnTo>
                      <a:pt x="123" y="32"/>
                    </a:lnTo>
                    <a:lnTo>
                      <a:pt x="131" y="32"/>
                    </a:lnTo>
                    <a:lnTo>
                      <a:pt x="138" y="27"/>
                    </a:lnTo>
                    <a:lnTo>
                      <a:pt x="158" y="35"/>
                    </a:lnTo>
                    <a:lnTo>
                      <a:pt x="163" y="30"/>
                    </a:lnTo>
                    <a:lnTo>
                      <a:pt x="187" y="27"/>
                    </a:lnTo>
                    <a:lnTo>
                      <a:pt x="197" y="25"/>
                    </a:lnTo>
                    <a:lnTo>
                      <a:pt x="205" y="22"/>
                    </a:lnTo>
                    <a:lnTo>
                      <a:pt x="205" y="20"/>
                    </a:lnTo>
                    <a:lnTo>
                      <a:pt x="202" y="17"/>
                    </a:lnTo>
                    <a:lnTo>
                      <a:pt x="200" y="15"/>
                    </a:lnTo>
                    <a:lnTo>
                      <a:pt x="195" y="15"/>
                    </a:lnTo>
                    <a:lnTo>
                      <a:pt x="185" y="17"/>
                    </a:lnTo>
                    <a:lnTo>
                      <a:pt x="173" y="0"/>
                    </a:lnTo>
                    <a:lnTo>
                      <a:pt x="163" y="5"/>
                    </a:lnTo>
                    <a:lnTo>
                      <a:pt x="155" y="5"/>
                    </a:lnTo>
                    <a:lnTo>
                      <a:pt x="143" y="2"/>
                    </a:lnTo>
                    <a:lnTo>
                      <a:pt x="141" y="2"/>
                    </a:lnTo>
                    <a:lnTo>
                      <a:pt x="131" y="5"/>
                    </a:lnTo>
                    <a:lnTo>
                      <a:pt x="123" y="5"/>
                    </a:lnTo>
                    <a:lnTo>
                      <a:pt x="104" y="10"/>
                    </a:lnTo>
                    <a:lnTo>
                      <a:pt x="94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1" y="10"/>
                    </a:lnTo>
                    <a:lnTo>
                      <a:pt x="67" y="7"/>
                    </a:lnTo>
                    <a:lnTo>
                      <a:pt x="52" y="5"/>
                    </a:lnTo>
                    <a:lnTo>
                      <a:pt x="35" y="2"/>
                    </a:lnTo>
                    <a:lnTo>
                      <a:pt x="25" y="2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2021" name="Freeform 93"/>
            <p:cNvSpPr>
              <a:spLocks/>
            </p:cNvSpPr>
            <p:nvPr/>
          </p:nvSpPr>
          <p:spPr bwMode="auto">
            <a:xfrm>
              <a:off x="5286" y="1034"/>
              <a:ext cx="302" cy="177"/>
            </a:xfrm>
            <a:custGeom>
              <a:avLst/>
              <a:gdLst>
                <a:gd name="T0" fmla="*/ 440 w 258"/>
                <a:gd name="T1" fmla="*/ 9 h 123"/>
                <a:gd name="T2" fmla="*/ 425 w 258"/>
                <a:gd name="T3" fmla="*/ 72 h 123"/>
                <a:gd name="T4" fmla="*/ 378 w 258"/>
                <a:gd name="T5" fmla="*/ 117 h 123"/>
                <a:gd name="T6" fmla="*/ 331 w 258"/>
                <a:gd name="T7" fmla="*/ 189 h 123"/>
                <a:gd name="T8" fmla="*/ 275 w 258"/>
                <a:gd name="T9" fmla="*/ 253 h 123"/>
                <a:gd name="T10" fmla="*/ 232 w 258"/>
                <a:gd name="T11" fmla="*/ 217 h 123"/>
                <a:gd name="T12" fmla="*/ 207 w 258"/>
                <a:gd name="T13" fmla="*/ 232 h 123"/>
                <a:gd name="T14" fmla="*/ 194 w 258"/>
                <a:gd name="T15" fmla="*/ 263 h 123"/>
                <a:gd name="T16" fmla="*/ 143 w 258"/>
                <a:gd name="T17" fmla="*/ 253 h 123"/>
                <a:gd name="T18" fmla="*/ 105 w 258"/>
                <a:gd name="T19" fmla="*/ 283 h 123"/>
                <a:gd name="T20" fmla="*/ 91 w 258"/>
                <a:gd name="T21" fmla="*/ 334 h 123"/>
                <a:gd name="T22" fmla="*/ 59 w 258"/>
                <a:gd name="T23" fmla="*/ 378 h 123"/>
                <a:gd name="T24" fmla="*/ 41 w 258"/>
                <a:gd name="T25" fmla="*/ 400 h 123"/>
                <a:gd name="T26" fmla="*/ 2 w 258"/>
                <a:gd name="T27" fmla="*/ 433 h 123"/>
                <a:gd name="T28" fmla="*/ 46 w 258"/>
                <a:gd name="T29" fmla="*/ 515 h 123"/>
                <a:gd name="T30" fmla="*/ 59 w 258"/>
                <a:gd name="T31" fmla="*/ 528 h 123"/>
                <a:gd name="T32" fmla="*/ 123 w 258"/>
                <a:gd name="T33" fmla="*/ 528 h 123"/>
                <a:gd name="T34" fmla="*/ 152 w 258"/>
                <a:gd name="T35" fmla="*/ 508 h 123"/>
                <a:gd name="T36" fmla="*/ 194 w 258"/>
                <a:gd name="T37" fmla="*/ 462 h 123"/>
                <a:gd name="T38" fmla="*/ 241 w 258"/>
                <a:gd name="T39" fmla="*/ 420 h 123"/>
                <a:gd name="T40" fmla="*/ 260 w 258"/>
                <a:gd name="T41" fmla="*/ 400 h 123"/>
                <a:gd name="T42" fmla="*/ 273 w 258"/>
                <a:gd name="T43" fmla="*/ 400 h 123"/>
                <a:gd name="T44" fmla="*/ 304 w 258"/>
                <a:gd name="T45" fmla="*/ 354 h 123"/>
                <a:gd name="T46" fmla="*/ 351 w 258"/>
                <a:gd name="T47" fmla="*/ 348 h 123"/>
                <a:gd name="T48" fmla="*/ 375 w 258"/>
                <a:gd name="T49" fmla="*/ 294 h 123"/>
                <a:gd name="T50" fmla="*/ 384 w 258"/>
                <a:gd name="T51" fmla="*/ 294 h 123"/>
                <a:gd name="T52" fmla="*/ 431 w 258"/>
                <a:gd name="T53" fmla="*/ 242 h 123"/>
                <a:gd name="T54" fmla="*/ 459 w 258"/>
                <a:gd name="T55" fmla="*/ 189 h 123"/>
                <a:gd name="T56" fmla="*/ 485 w 258"/>
                <a:gd name="T57" fmla="*/ 117 h 123"/>
                <a:gd name="T58" fmla="*/ 474 w 258"/>
                <a:gd name="T59" fmla="*/ 29 h 123"/>
                <a:gd name="T60" fmla="*/ 465 w 258"/>
                <a:gd name="T61" fmla="*/ 9 h 123"/>
                <a:gd name="T62" fmla="*/ 452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2" name="Freeform 94"/>
            <p:cNvSpPr>
              <a:spLocks/>
            </p:cNvSpPr>
            <p:nvPr/>
          </p:nvSpPr>
          <p:spPr bwMode="auto">
            <a:xfrm>
              <a:off x="5015" y="1138"/>
              <a:ext cx="280" cy="84"/>
            </a:xfrm>
            <a:custGeom>
              <a:avLst/>
              <a:gdLst>
                <a:gd name="T0" fmla="*/ 0 w 205"/>
                <a:gd name="T1" fmla="*/ 149 h 39"/>
                <a:gd name="T2" fmla="*/ 36 w 205"/>
                <a:gd name="T3" fmla="*/ 218 h 39"/>
                <a:gd name="T4" fmla="*/ 76 w 205"/>
                <a:gd name="T5" fmla="*/ 321 h 39"/>
                <a:gd name="T6" fmla="*/ 112 w 205"/>
                <a:gd name="T7" fmla="*/ 261 h 39"/>
                <a:gd name="T8" fmla="*/ 146 w 205"/>
                <a:gd name="T9" fmla="*/ 691 h 39"/>
                <a:gd name="T10" fmla="*/ 180 w 205"/>
                <a:gd name="T11" fmla="*/ 579 h 39"/>
                <a:gd name="T12" fmla="*/ 216 w 205"/>
                <a:gd name="T13" fmla="*/ 650 h 39"/>
                <a:gd name="T14" fmla="*/ 257 w 205"/>
                <a:gd name="T15" fmla="*/ 752 h 39"/>
                <a:gd name="T16" fmla="*/ 299 w 205"/>
                <a:gd name="T17" fmla="*/ 752 h 39"/>
                <a:gd name="T18" fmla="*/ 299 w 205"/>
                <a:gd name="T19" fmla="*/ 752 h 39"/>
                <a:gd name="T20" fmla="*/ 311 w 205"/>
                <a:gd name="T21" fmla="*/ 752 h 39"/>
                <a:gd name="T22" fmla="*/ 311 w 205"/>
                <a:gd name="T23" fmla="*/ 752 h 39"/>
                <a:gd name="T24" fmla="*/ 343 w 205"/>
                <a:gd name="T25" fmla="*/ 650 h 39"/>
                <a:gd name="T26" fmla="*/ 397 w 205"/>
                <a:gd name="T27" fmla="*/ 840 h 39"/>
                <a:gd name="T28" fmla="*/ 428 w 205"/>
                <a:gd name="T29" fmla="*/ 691 h 39"/>
                <a:gd name="T30" fmla="*/ 455 w 205"/>
                <a:gd name="T31" fmla="*/ 691 h 39"/>
                <a:gd name="T32" fmla="*/ 479 w 205"/>
                <a:gd name="T33" fmla="*/ 579 h 39"/>
                <a:gd name="T34" fmla="*/ 550 w 205"/>
                <a:gd name="T35" fmla="*/ 752 h 39"/>
                <a:gd name="T36" fmla="*/ 570 w 205"/>
                <a:gd name="T37" fmla="*/ 650 h 39"/>
                <a:gd name="T38" fmla="*/ 649 w 205"/>
                <a:gd name="T39" fmla="*/ 579 h 39"/>
                <a:gd name="T40" fmla="*/ 684 w 205"/>
                <a:gd name="T41" fmla="*/ 538 h 39"/>
                <a:gd name="T42" fmla="*/ 713 w 205"/>
                <a:gd name="T43" fmla="*/ 470 h 39"/>
                <a:gd name="T44" fmla="*/ 713 w 205"/>
                <a:gd name="T45" fmla="*/ 431 h 39"/>
                <a:gd name="T46" fmla="*/ 703 w 205"/>
                <a:gd name="T47" fmla="*/ 370 h 39"/>
                <a:gd name="T48" fmla="*/ 695 w 205"/>
                <a:gd name="T49" fmla="*/ 321 h 39"/>
                <a:gd name="T50" fmla="*/ 677 w 205"/>
                <a:gd name="T51" fmla="*/ 321 h 39"/>
                <a:gd name="T52" fmla="*/ 646 w 205"/>
                <a:gd name="T53" fmla="*/ 370 h 39"/>
                <a:gd name="T54" fmla="*/ 601 w 205"/>
                <a:gd name="T55" fmla="*/ 0 h 39"/>
                <a:gd name="T56" fmla="*/ 570 w 205"/>
                <a:gd name="T57" fmla="*/ 112 h 39"/>
                <a:gd name="T58" fmla="*/ 541 w 205"/>
                <a:gd name="T59" fmla="*/ 112 h 39"/>
                <a:gd name="T60" fmla="*/ 496 w 205"/>
                <a:gd name="T61" fmla="*/ 41 h 39"/>
                <a:gd name="T62" fmla="*/ 493 w 205"/>
                <a:gd name="T63" fmla="*/ 41 h 39"/>
                <a:gd name="T64" fmla="*/ 455 w 205"/>
                <a:gd name="T65" fmla="*/ 112 h 39"/>
                <a:gd name="T66" fmla="*/ 428 w 205"/>
                <a:gd name="T67" fmla="*/ 112 h 39"/>
                <a:gd name="T68" fmla="*/ 362 w 205"/>
                <a:gd name="T69" fmla="*/ 218 h 39"/>
                <a:gd name="T70" fmla="*/ 326 w 205"/>
                <a:gd name="T71" fmla="*/ 218 h 39"/>
                <a:gd name="T72" fmla="*/ 299 w 205"/>
                <a:gd name="T73" fmla="*/ 218 h 39"/>
                <a:gd name="T74" fmla="*/ 292 w 205"/>
                <a:gd name="T75" fmla="*/ 218 h 39"/>
                <a:gd name="T76" fmla="*/ 284 w 205"/>
                <a:gd name="T77" fmla="*/ 218 h 39"/>
                <a:gd name="T78" fmla="*/ 235 w 205"/>
                <a:gd name="T79" fmla="*/ 149 h 39"/>
                <a:gd name="T80" fmla="*/ 180 w 205"/>
                <a:gd name="T81" fmla="*/ 112 h 39"/>
                <a:gd name="T82" fmla="*/ 123 w 205"/>
                <a:gd name="T83" fmla="*/ 41 h 39"/>
                <a:gd name="T84" fmla="*/ 86 w 205"/>
                <a:gd name="T85" fmla="*/ 41 h 39"/>
                <a:gd name="T86" fmla="*/ 51 w 205"/>
                <a:gd name="T87" fmla="*/ 41 h 39"/>
                <a:gd name="T88" fmla="*/ 27 w 205"/>
                <a:gd name="T89" fmla="*/ 112 h 39"/>
                <a:gd name="T90" fmla="*/ 0 w 205"/>
                <a:gd name="T91" fmla="*/ 149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3" name="Freeform 95"/>
            <p:cNvSpPr>
              <a:spLocks/>
            </p:cNvSpPr>
            <p:nvPr/>
          </p:nvSpPr>
          <p:spPr bwMode="auto">
            <a:xfrm>
              <a:off x="4837" y="1045"/>
              <a:ext cx="301" cy="177"/>
            </a:xfrm>
            <a:custGeom>
              <a:avLst/>
              <a:gdLst>
                <a:gd name="T0" fmla="*/ 434 w 258"/>
                <a:gd name="T1" fmla="*/ 9 h 123"/>
                <a:gd name="T2" fmla="*/ 419 w 258"/>
                <a:gd name="T3" fmla="*/ 72 h 123"/>
                <a:gd name="T4" fmla="*/ 375 w 258"/>
                <a:gd name="T5" fmla="*/ 117 h 123"/>
                <a:gd name="T6" fmla="*/ 329 w 258"/>
                <a:gd name="T7" fmla="*/ 189 h 123"/>
                <a:gd name="T8" fmla="*/ 274 w 258"/>
                <a:gd name="T9" fmla="*/ 253 h 123"/>
                <a:gd name="T10" fmla="*/ 229 w 258"/>
                <a:gd name="T11" fmla="*/ 217 h 123"/>
                <a:gd name="T12" fmla="*/ 203 w 258"/>
                <a:gd name="T13" fmla="*/ 232 h 123"/>
                <a:gd name="T14" fmla="*/ 190 w 258"/>
                <a:gd name="T15" fmla="*/ 263 h 123"/>
                <a:gd name="T16" fmla="*/ 141 w 258"/>
                <a:gd name="T17" fmla="*/ 253 h 123"/>
                <a:gd name="T18" fmla="*/ 104 w 258"/>
                <a:gd name="T19" fmla="*/ 283 h 123"/>
                <a:gd name="T20" fmla="*/ 91 w 258"/>
                <a:gd name="T21" fmla="*/ 334 h 123"/>
                <a:gd name="T22" fmla="*/ 58 w 258"/>
                <a:gd name="T23" fmla="*/ 378 h 123"/>
                <a:gd name="T24" fmla="*/ 41 w 258"/>
                <a:gd name="T25" fmla="*/ 400 h 123"/>
                <a:gd name="T26" fmla="*/ 2 w 258"/>
                <a:gd name="T27" fmla="*/ 433 h 123"/>
                <a:gd name="T28" fmla="*/ 46 w 258"/>
                <a:gd name="T29" fmla="*/ 515 h 123"/>
                <a:gd name="T30" fmla="*/ 58 w 258"/>
                <a:gd name="T31" fmla="*/ 528 h 123"/>
                <a:gd name="T32" fmla="*/ 123 w 258"/>
                <a:gd name="T33" fmla="*/ 528 h 123"/>
                <a:gd name="T34" fmla="*/ 152 w 258"/>
                <a:gd name="T35" fmla="*/ 508 h 123"/>
                <a:gd name="T36" fmla="*/ 190 w 258"/>
                <a:gd name="T37" fmla="*/ 462 h 123"/>
                <a:gd name="T38" fmla="*/ 237 w 258"/>
                <a:gd name="T39" fmla="*/ 420 h 123"/>
                <a:gd name="T40" fmla="*/ 256 w 258"/>
                <a:gd name="T41" fmla="*/ 400 h 123"/>
                <a:gd name="T42" fmla="*/ 268 w 258"/>
                <a:gd name="T43" fmla="*/ 400 h 123"/>
                <a:gd name="T44" fmla="*/ 301 w 258"/>
                <a:gd name="T45" fmla="*/ 354 h 123"/>
                <a:gd name="T46" fmla="*/ 345 w 258"/>
                <a:gd name="T47" fmla="*/ 348 h 123"/>
                <a:gd name="T48" fmla="*/ 369 w 258"/>
                <a:gd name="T49" fmla="*/ 294 h 123"/>
                <a:gd name="T50" fmla="*/ 378 w 258"/>
                <a:gd name="T51" fmla="*/ 294 h 123"/>
                <a:gd name="T52" fmla="*/ 425 w 258"/>
                <a:gd name="T53" fmla="*/ 242 h 123"/>
                <a:gd name="T54" fmla="*/ 454 w 258"/>
                <a:gd name="T55" fmla="*/ 189 h 123"/>
                <a:gd name="T56" fmla="*/ 478 w 258"/>
                <a:gd name="T57" fmla="*/ 117 h 123"/>
                <a:gd name="T58" fmla="*/ 468 w 258"/>
                <a:gd name="T59" fmla="*/ 29 h 123"/>
                <a:gd name="T60" fmla="*/ 459 w 258"/>
                <a:gd name="T61" fmla="*/ 9 h 123"/>
                <a:gd name="T62" fmla="*/ 447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4" name="Freeform 96"/>
            <p:cNvSpPr>
              <a:spLocks/>
            </p:cNvSpPr>
            <p:nvPr/>
          </p:nvSpPr>
          <p:spPr bwMode="auto">
            <a:xfrm>
              <a:off x="5257" y="1123"/>
              <a:ext cx="279" cy="84"/>
            </a:xfrm>
            <a:custGeom>
              <a:avLst/>
              <a:gdLst>
                <a:gd name="T0" fmla="*/ 0 w 205"/>
                <a:gd name="T1" fmla="*/ 149 h 39"/>
                <a:gd name="T2" fmla="*/ 35 w 205"/>
                <a:gd name="T3" fmla="*/ 218 h 39"/>
                <a:gd name="T4" fmla="*/ 76 w 205"/>
                <a:gd name="T5" fmla="*/ 321 h 39"/>
                <a:gd name="T6" fmla="*/ 112 w 205"/>
                <a:gd name="T7" fmla="*/ 261 h 39"/>
                <a:gd name="T8" fmla="*/ 144 w 205"/>
                <a:gd name="T9" fmla="*/ 691 h 39"/>
                <a:gd name="T10" fmla="*/ 180 w 205"/>
                <a:gd name="T11" fmla="*/ 579 h 39"/>
                <a:gd name="T12" fmla="*/ 211 w 205"/>
                <a:gd name="T13" fmla="*/ 650 h 39"/>
                <a:gd name="T14" fmla="*/ 253 w 205"/>
                <a:gd name="T15" fmla="*/ 752 h 39"/>
                <a:gd name="T16" fmla="*/ 294 w 205"/>
                <a:gd name="T17" fmla="*/ 752 h 39"/>
                <a:gd name="T18" fmla="*/ 294 w 205"/>
                <a:gd name="T19" fmla="*/ 752 h 39"/>
                <a:gd name="T20" fmla="*/ 306 w 205"/>
                <a:gd name="T21" fmla="*/ 752 h 39"/>
                <a:gd name="T22" fmla="*/ 306 w 205"/>
                <a:gd name="T23" fmla="*/ 752 h 39"/>
                <a:gd name="T24" fmla="*/ 340 w 205"/>
                <a:gd name="T25" fmla="*/ 650 h 39"/>
                <a:gd name="T26" fmla="*/ 391 w 205"/>
                <a:gd name="T27" fmla="*/ 840 h 39"/>
                <a:gd name="T28" fmla="*/ 421 w 205"/>
                <a:gd name="T29" fmla="*/ 691 h 39"/>
                <a:gd name="T30" fmla="*/ 448 w 205"/>
                <a:gd name="T31" fmla="*/ 691 h 39"/>
                <a:gd name="T32" fmla="*/ 474 w 205"/>
                <a:gd name="T33" fmla="*/ 579 h 39"/>
                <a:gd name="T34" fmla="*/ 543 w 205"/>
                <a:gd name="T35" fmla="*/ 752 h 39"/>
                <a:gd name="T36" fmla="*/ 559 w 205"/>
                <a:gd name="T37" fmla="*/ 650 h 39"/>
                <a:gd name="T38" fmla="*/ 642 w 205"/>
                <a:gd name="T39" fmla="*/ 579 h 39"/>
                <a:gd name="T40" fmla="*/ 676 w 205"/>
                <a:gd name="T41" fmla="*/ 538 h 39"/>
                <a:gd name="T42" fmla="*/ 704 w 205"/>
                <a:gd name="T43" fmla="*/ 470 h 39"/>
                <a:gd name="T44" fmla="*/ 704 w 205"/>
                <a:gd name="T45" fmla="*/ 431 h 39"/>
                <a:gd name="T46" fmla="*/ 693 w 205"/>
                <a:gd name="T47" fmla="*/ 370 h 39"/>
                <a:gd name="T48" fmla="*/ 686 w 205"/>
                <a:gd name="T49" fmla="*/ 321 h 39"/>
                <a:gd name="T50" fmla="*/ 668 w 205"/>
                <a:gd name="T51" fmla="*/ 321 h 39"/>
                <a:gd name="T52" fmla="*/ 636 w 205"/>
                <a:gd name="T53" fmla="*/ 370 h 39"/>
                <a:gd name="T54" fmla="*/ 593 w 205"/>
                <a:gd name="T55" fmla="*/ 0 h 39"/>
                <a:gd name="T56" fmla="*/ 559 w 205"/>
                <a:gd name="T57" fmla="*/ 112 h 39"/>
                <a:gd name="T58" fmla="*/ 532 w 205"/>
                <a:gd name="T59" fmla="*/ 112 h 39"/>
                <a:gd name="T60" fmla="*/ 491 w 205"/>
                <a:gd name="T61" fmla="*/ 41 h 39"/>
                <a:gd name="T62" fmla="*/ 483 w 205"/>
                <a:gd name="T63" fmla="*/ 41 h 39"/>
                <a:gd name="T64" fmla="*/ 448 w 205"/>
                <a:gd name="T65" fmla="*/ 112 h 39"/>
                <a:gd name="T66" fmla="*/ 421 w 205"/>
                <a:gd name="T67" fmla="*/ 112 h 39"/>
                <a:gd name="T68" fmla="*/ 358 w 205"/>
                <a:gd name="T69" fmla="*/ 218 h 39"/>
                <a:gd name="T70" fmla="*/ 323 w 205"/>
                <a:gd name="T71" fmla="*/ 218 h 39"/>
                <a:gd name="T72" fmla="*/ 294 w 205"/>
                <a:gd name="T73" fmla="*/ 218 h 39"/>
                <a:gd name="T74" fmla="*/ 287 w 205"/>
                <a:gd name="T75" fmla="*/ 218 h 39"/>
                <a:gd name="T76" fmla="*/ 278 w 205"/>
                <a:gd name="T77" fmla="*/ 218 h 39"/>
                <a:gd name="T78" fmla="*/ 230 w 205"/>
                <a:gd name="T79" fmla="*/ 149 h 39"/>
                <a:gd name="T80" fmla="*/ 180 w 205"/>
                <a:gd name="T81" fmla="*/ 112 h 39"/>
                <a:gd name="T82" fmla="*/ 120 w 205"/>
                <a:gd name="T83" fmla="*/ 41 h 39"/>
                <a:gd name="T84" fmla="*/ 86 w 205"/>
                <a:gd name="T85" fmla="*/ 41 h 39"/>
                <a:gd name="T86" fmla="*/ 50 w 205"/>
                <a:gd name="T87" fmla="*/ 41 h 39"/>
                <a:gd name="T88" fmla="*/ 27 w 205"/>
                <a:gd name="T89" fmla="*/ 112 h 39"/>
                <a:gd name="T90" fmla="*/ 0 w 205"/>
                <a:gd name="T91" fmla="*/ 149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5" name="Freeform 97"/>
            <p:cNvSpPr>
              <a:spLocks/>
            </p:cNvSpPr>
            <p:nvPr/>
          </p:nvSpPr>
          <p:spPr bwMode="auto">
            <a:xfrm>
              <a:off x="4387" y="1056"/>
              <a:ext cx="302" cy="177"/>
            </a:xfrm>
            <a:custGeom>
              <a:avLst/>
              <a:gdLst>
                <a:gd name="T0" fmla="*/ 440 w 258"/>
                <a:gd name="T1" fmla="*/ 9 h 123"/>
                <a:gd name="T2" fmla="*/ 425 w 258"/>
                <a:gd name="T3" fmla="*/ 72 h 123"/>
                <a:gd name="T4" fmla="*/ 378 w 258"/>
                <a:gd name="T5" fmla="*/ 117 h 123"/>
                <a:gd name="T6" fmla="*/ 331 w 258"/>
                <a:gd name="T7" fmla="*/ 189 h 123"/>
                <a:gd name="T8" fmla="*/ 275 w 258"/>
                <a:gd name="T9" fmla="*/ 253 h 123"/>
                <a:gd name="T10" fmla="*/ 232 w 258"/>
                <a:gd name="T11" fmla="*/ 217 h 123"/>
                <a:gd name="T12" fmla="*/ 207 w 258"/>
                <a:gd name="T13" fmla="*/ 232 h 123"/>
                <a:gd name="T14" fmla="*/ 194 w 258"/>
                <a:gd name="T15" fmla="*/ 263 h 123"/>
                <a:gd name="T16" fmla="*/ 143 w 258"/>
                <a:gd name="T17" fmla="*/ 253 h 123"/>
                <a:gd name="T18" fmla="*/ 105 w 258"/>
                <a:gd name="T19" fmla="*/ 283 h 123"/>
                <a:gd name="T20" fmla="*/ 91 w 258"/>
                <a:gd name="T21" fmla="*/ 334 h 123"/>
                <a:gd name="T22" fmla="*/ 59 w 258"/>
                <a:gd name="T23" fmla="*/ 378 h 123"/>
                <a:gd name="T24" fmla="*/ 41 w 258"/>
                <a:gd name="T25" fmla="*/ 400 h 123"/>
                <a:gd name="T26" fmla="*/ 2 w 258"/>
                <a:gd name="T27" fmla="*/ 433 h 123"/>
                <a:gd name="T28" fmla="*/ 46 w 258"/>
                <a:gd name="T29" fmla="*/ 515 h 123"/>
                <a:gd name="T30" fmla="*/ 59 w 258"/>
                <a:gd name="T31" fmla="*/ 528 h 123"/>
                <a:gd name="T32" fmla="*/ 123 w 258"/>
                <a:gd name="T33" fmla="*/ 528 h 123"/>
                <a:gd name="T34" fmla="*/ 152 w 258"/>
                <a:gd name="T35" fmla="*/ 508 h 123"/>
                <a:gd name="T36" fmla="*/ 194 w 258"/>
                <a:gd name="T37" fmla="*/ 462 h 123"/>
                <a:gd name="T38" fmla="*/ 241 w 258"/>
                <a:gd name="T39" fmla="*/ 420 h 123"/>
                <a:gd name="T40" fmla="*/ 260 w 258"/>
                <a:gd name="T41" fmla="*/ 400 h 123"/>
                <a:gd name="T42" fmla="*/ 273 w 258"/>
                <a:gd name="T43" fmla="*/ 400 h 123"/>
                <a:gd name="T44" fmla="*/ 304 w 258"/>
                <a:gd name="T45" fmla="*/ 354 h 123"/>
                <a:gd name="T46" fmla="*/ 351 w 258"/>
                <a:gd name="T47" fmla="*/ 348 h 123"/>
                <a:gd name="T48" fmla="*/ 375 w 258"/>
                <a:gd name="T49" fmla="*/ 294 h 123"/>
                <a:gd name="T50" fmla="*/ 384 w 258"/>
                <a:gd name="T51" fmla="*/ 294 h 123"/>
                <a:gd name="T52" fmla="*/ 431 w 258"/>
                <a:gd name="T53" fmla="*/ 242 h 123"/>
                <a:gd name="T54" fmla="*/ 459 w 258"/>
                <a:gd name="T55" fmla="*/ 189 h 123"/>
                <a:gd name="T56" fmla="*/ 485 w 258"/>
                <a:gd name="T57" fmla="*/ 117 h 123"/>
                <a:gd name="T58" fmla="*/ 474 w 258"/>
                <a:gd name="T59" fmla="*/ 29 h 123"/>
                <a:gd name="T60" fmla="*/ 465 w 258"/>
                <a:gd name="T61" fmla="*/ 9 h 123"/>
                <a:gd name="T62" fmla="*/ 452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6" name="Freeform 98"/>
            <p:cNvSpPr>
              <a:spLocks/>
            </p:cNvSpPr>
            <p:nvPr/>
          </p:nvSpPr>
          <p:spPr bwMode="auto">
            <a:xfrm>
              <a:off x="5117" y="1022"/>
              <a:ext cx="260" cy="182"/>
            </a:xfrm>
            <a:custGeom>
              <a:avLst/>
              <a:gdLst>
                <a:gd name="T0" fmla="*/ 0 w 199"/>
                <a:gd name="T1" fmla="*/ 1892 h 56"/>
                <a:gd name="T2" fmla="*/ 29 w 199"/>
                <a:gd name="T3" fmla="*/ 2135 h 56"/>
                <a:gd name="T4" fmla="*/ 50 w 199"/>
                <a:gd name="T5" fmla="*/ 2473 h 56"/>
                <a:gd name="T6" fmla="*/ 71 w 199"/>
                <a:gd name="T7" fmla="*/ 2473 h 56"/>
                <a:gd name="T8" fmla="*/ 94 w 199"/>
                <a:gd name="T9" fmla="*/ 2473 h 56"/>
                <a:gd name="T10" fmla="*/ 115 w 199"/>
                <a:gd name="T11" fmla="*/ 2685 h 56"/>
                <a:gd name="T12" fmla="*/ 137 w 199"/>
                <a:gd name="T13" fmla="*/ 2685 h 56"/>
                <a:gd name="T14" fmla="*/ 159 w 199"/>
                <a:gd name="T15" fmla="*/ 2685 h 56"/>
                <a:gd name="T16" fmla="*/ 191 w 199"/>
                <a:gd name="T17" fmla="*/ 2685 h 56"/>
                <a:gd name="T18" fmla="*/ 221 w 199"/>
                <a:gd name="T19" fmla="*/ 2473 h 56"/>
                <a:gd name="T20" fmla="*/ 240 w 199"/>
                <a:gd name="T21" fmla="*/ 1680 h 56"/>
                <a:gd name="T22" fmla="*/ 294 w 199"/>
                <a:gd name="T23" fmla="*/ 2473 h 56"/>
                <a:gd name="T24" fmla="*/ 314 w 199"/>
                <a:gd name="T25" fmla="*/ 1892 h 56"/>
                <a:gd name="T26" fmla="*/ 329 w 199"/>
                <a:gd name="T27" fmla="*/ 1680 h 56"/>
                <a:gd name="T28" fmla="*/ 340 w 199"/>
                <a:gd name="T29" fmla="*/ 1680 h 56"/>
                <a:gd name="T30" fmla="*/ 340 w 199"/>
                <a:gd name="T31" fmla="*/ 1680 h 56"/>
                <a:gd name="T32" fmla="*/ 363 w 199"/>
                <a:gd name="T33" fmla="*/ 1342 h 56"/>
                <a:gd name="T34" fmla="*/ 393 w 199"/>
                <a:gd name="T35" fmla="*/ 1131 h 56"/>
                <a:gd name="T36" fmla="*/ 430 w 199"/>
                <a:gd name="T37" fmla="*/ 549 h 56"/>
                <a:gd name="T38" fmla="*/ 466 w 199"/>
                <a:gd name="T39" fmla="*/ 244 h 56"/>
                <a:gd name="T40" fmla="*/ 502 w 199"/>
                <a:gd name="T41" fmla="*/ 0 h 56"/>
                <a:gd name="T42" fmla="*/ 516 w 199"/>
                <a:gd name="T43" fmla="*/ 244 h 56"/>
                <a:gd name="T44" fmla="*/ 530 w 199"/>
                <a:gd name="T45" fmla="*/ 244 h 56"/>
                <a:gd name="T46" fmla="*/ 545 w 199"/>
                <a:gd name="T47" fmla="*/ 244 h 56"/>
                <a:gd name="T48" fmla="*/ 574 w 199"/>
                <a:gd name="T49" fmla="*/ 244 h 56"/>
                <a:gd name="T50" fmla="*/ 551 w 199"/>
                <a:gd name="T51" fmla="*/ 2135 h 56"/>
                <a:gd name="T52" fmla="*/ 580 w 199"/>
                <a:gd name="T53" fmla="*/ 2135 h 56"/>
                <a:gd name="T54" fmla="*/ 524 w 199"/>
                <a:gd name="T55" fmla="*/ 2685 h 56"/>
                <a:gd name="T56" fmla="*/ 516 w 199"/>
                <a:gd name="T57" fmla="*/ 3023 h 56"/>
                <a:gd name="T58" fmla="*/ 486 w 199"/>
                <a:gd name="T59" fmla="*/ 3023 h 56"/>
                <a:gd name="T60" fmla="*/ 473 w 199"/>
                <a:gd name="T61" fmla="*/ 3812 h 56"/>
                <a:gd name="T62" fmla="*/ 417 w 199"/>
                <a:gd name="T63" fmla="*/ 3023 h 56"/>
                <a:gd name="T64" fmla="*/ 393 w 199"/>
                <a:gd name="T65" fmla="*/ 3812 h 56"/>
                <a:gd name="T66" fmla="*/ 388 w 199"/>
                <a:gd name="T67" fmla="*/ 3812 h 56"/>
                <a:gd name="T68" fmla="*/ 379 w 199"/>
                <a:gd name="T69" fmla="*/ 3812 h 56"/>
                <a:gd name="T70" fmla="*/ 363 w 199"/>
                <a:gd name="T71" fmla="*/ 3812 h 56"/>
                <a:gd name="T72" fmla="*/ 350 w 199"/>
                <a:gd name="T73" fmla="*/ 4121 h 56"/>
                <a:gd name="T74" fmla="*/ 340 w 199"/>
                <a:gd name="T75" fmla="*/ 4121 h 56"/>
                <a:gd name="T76" fmla="*/ 323 w 199"/>
                <a:gd name="T77" fmla="*/ 4362 h 56"/>
                <a:gd name="T78" fmla="*/ 301 w 199"/>
                <a:gd name="T79" fmla="*/ 4911 h 56"/>
                <a:gd name="T80" fmla="*/ 272 w 199"/>
                <a:gd name="T81" fmla="*/ 5798 h 56"/>
                <a:gd name="T82" fmla="*/ 240 w 199"/>
                <a:gd name="T83" fmla="*/ 6042 h 56"/>
                <a:gd name="T84" fmla="*/ 208 w 199"/>
                <a:gd name="T85" fmla="*/ 6253 h 56"/>
                <a:gd name="T86" fmla="*/ 172 w 199"/>
                <a:gd name="T87" fmla="*/ 6253 h 56"/>
                <a:gd name="T88" fmla="*/ 150 w 199"/>
                <a:gd name="T89" fmla="*/ 6253 h 56"/>
                <a:gd name="T90" fmla="*/ 127 w 199"/>
                <a:gd name="T91" fmla="*/ 6042 h 56"/>
                <a:gd name="T92" fmla="*/ 123 w 199"/>
                <a:gd name="T93" fmla="*/ 5798 h 56"/>
                <a:gd name="T94" fmla="*/ 94 w 199"/>
                <a:gd name="T95" fmla="*/ 6042 h 56"/>
                <a:gd name="T96" fmla="*/ 71 w 199"/>
                <a:gd name="T97" fmla="*/ 3812 h 56"/>
                <a:gd name="T98" fmla="*/ 41 w 199"/>
                <a:gd name="T99" fmla="*/ 3812 h 56"/>
                <a:gd name="T100" fmla="*/ 16 w 199"/>
                <a:gd name="T101" fmla="*/ 2685 h 56"/>
                <a:gd name="T102" fmla="*/ 7 w 199"/>
                <a:gd name="T103" fmla="*/ 2473 h 56"/>
                <a:gd name="T104" fmla="*/ 0 w 199"/>
                <a:gd name="T105" fmla="*/ 1892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7" name="Freeform 99"/>
            <p:cNvSpPr>
              <a:spLocks/>
            </p:cNvSpPr>
            <p:nvPr/>
          </p:nvSpPr>
          <p:spPr bwMode="auto">
            <a:xfrm>
              <a:off x="4674" y="1086"/>
              <a:ext cx="279" cy="84"/>
            </a:xfrm>
            <a:custGeom>
              <a:avLst/>
              <a:gdLst>
                <a:gd name="T0" fmla="*/ 0 w 205"/>
                <a:gd name="T1" fmla="*/ 149 h 39"/>
                <a:gd name="T2" fmla="*/ 35 w 205"/>
                <a:gd name="T3" fmla="*/ 218 h 39"/>
                <a:gd name="T4" fmla="*/ 76 w 205"/>
                <a:gd name="T5" fmla="*/ 321 h 39"/>
                <a:gd name="T6" fmla="*/ 112 w 205"/>
                <a:gd name="T7" fmla="*/ 261 h 39"/>
                <a:gd name="T8" fmla="*/ 144 w 205"/>
                <a:gd name="T9" fmla="*/ 691 h 39"/>
                <a:gd name="T10" fmla="*/ 180 w 205"/>
                <a:gd name="T11" fmla="*/ 579 h 39"/>
                <a:gd name="T12" fmla="*/ 211 w 205"/>
                <a:gd name="T13" fmla="*/ 650 h 39"/>
                <a:gd name="T14" fmla="*/ 253 w 205"/>
                <a:gd name="T15" fmla="*/ 752 h 39"/>
                <a:gd name="T16" fmla="*/ 294 w 205"/>
                <a:gd name="T17" fmla="*/ 752 h 39"/>
                <a:gd name="T18" fmla="*/ 294 w 205"/>
                <a:gd name="T19" fmla="*/ 752 h 39"/>
                <a:gd name="T20" fmla="*/ 306 w 205"/>
                <a:gd name="T21" fmla="*/ 752 h 39"/>
                <a:gd name="T22" fmla="*/ 306 w 205"/>
                <a:gd name="T23" fmla="*/ 752 h 39"/>
                <a:gd name="T24" fmla="*/ 340 w 205"/>
                <a:gd name="T25" fmla="*/ 650 h 39"/>
                <a:gd name="T26" fmla="*/ 391 w 205"/>
                <a:gd name="T27" fmla="*/ 840 h 39"/>
                <a:gd name="T28" fmla="*/ 421 w 205"/>
                <a:gd name="T29" fmla="*/ 691 h 39"/>
                <a:gd name="T30" fmla="*/ 448 w 205"/>
                <a:gd name="T31" fmla="*/ 691 h 39"/>
                <a:gd name="T32" fmla="*/ 474 w 205"/>
                <a:gd name="T33" fmla="*/ 579 h 39"/>
                <a:gd name="T34" fmla="*/ 543 w 205"/>
                <a:gd name="T35" fmla="*/ 752 h 39"/>
                <a:gd name="T36" fmla="*/ 559 w 205"/>
                <a:gd name="T37" fmla="*/ 650 h 39"/>
                <a:gd name="T38" fmla="*/ 642 w 205"/>
                <a:gd name="T39" fmla="*/ 579 h 39"/>
                <a:gd name="T40" fmla="*/ 676 w 205"/>
                <a:gd name="T41" fmla="*/ 538 h 39"/>
                <a:gd name="T42" fmla="*/ 704 w 205"/>
                <a:gd name="T43" fmla="*/ 470 h 39"/>
                <a:gd name="T44" fmla="*/ 704 w 205"/>
                <a:gd name="T45" fmla="*/ 431 h 39"/>
                <a:gd name="T46" fmla="*/ 693 w 205"/>
                <a:gd name="T47" fmla="*/ 370 h 39"/>
                <a:gd name="T48" fmla="*/ 686 w 205"/>
                <a:gd name="T49" fmla="*/ 321 h 39"/>
                <a:gd name="T50" fmla="*/ 668 w 205"/>
                <a:gd name="T51" fmla="*/ 321 h 39"/>
                <a:gd name="T52" fmla="*/ 636 w 205"/>
                <a:gd name="T53" fmla="*/ 370 h 39"/>
                <a:gd name="T54" fmla="*/ 593 w 205"/>
                <a:gd name="T55" fmla="*/ 0 h 39"/>
                <a:gd name="T56" fmla="*/ 559 w 205"/>
                <a:gd name="T57" fmla="*/ 112 h 39"/>
                <a:gd name="T58" fmla="*/ 532 w 205"/>
                <a:gd name="T59" fmla="*/ 112 h 39"/>
                <a:gd name="T60" fmla="*/ 491 w 205"/>
                <a:gd name="T61" fmla="*/ 41 h 39"/>
                <a:gd name="T62" fmla="*/ 483 w 205"/>
                <a:gd name="T63" fmla="*/ 41 h 39"/>
                <a:gd name="T64" fmla="*/ 448 w 205"/>
                <a:gd name="T65" fmla="*/ 112 h 39"/>
                <a:gd name="T66" fmla="*/ 421 w 205"/>
                <a:gd name="T67" fmla="*/ 112 h 39"/>
                <a:gd name="T68" fmla="*/ 358 w 205"/>
                <a:gd name="T69" fmla="*/ 218 h 39"/>
                <a:gd name="T70" fmla="*/ 323 w 205"/>
                <a:gd name="T71" fmla="*/ 218 h 39"/>
                <a:gd name="T72" fmla="*/ 294 w 205"/>
                <a:gd name="T73" fmla="*/ 218 h 39"/>
                <a:gd name="T74" fmla="*/ 287 w 205"/>
                <a:gd name="T75" fmla="*/ 218 h 39"/>
                <a:gd name="T76" fmla="*/ 278 w 205"/>
                <a:gd name="T77" fmla="*/ 218 h 39"/>
                <a:gd name="T78" fmla="*/ 230 w 205"/>
                <a:gd name="T79" fmla="*/ 149 h 39"/>
                <a:gd name="T80" fmla="*/ 180 w 205"/>
                <a:gd name="T81" fmla="*/ 112 h 39"/>
                <a:gd name="T82" fmla="*/ 120 w 205"/>
                <a:gd name="T83" fmla="*/ 41 h 39"/>
                <a:gd name="T84" fmla="*/ 86 w 205"/>
                <a:gd name="T85" fmla="*/ 41 h 39"/>
                <a:gd name="T86" fmla="*/ 50 w 205"/>
                <a:gd name="T87" fmla="*/ 41 h 39"/>
                <a:gd name="T88" fmla="*/ 27 w 205"/>
                <a:gd name="T89" fmla="*/ 112 h 39"/>
                <a:gd name="T90" fmla="*/ 0 w 205"/>
                <a:gd name="T91" fmla="*/ 149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8" name="Freeform 100"/>
            <p:cNvSpPr>
              <a:spLocks/>
            </p:cNvSpPr>
            <p:nvPr/>
          </p:nvSpPr>
          <p:spPr bwMode="auto">
            <a:xfrm>
              <a:off x="4745" y="2415"/>
              <a:ext cx="135" cy="163"/>
            </a:xfrm>
            <a:custGeom>
              <a:avLst/>
              <a:gdLst>
                <a:gd name="T0" fmla="*/ 0 w 199"/>
                <a:gd name="T1" fmla="*/ 1211 h 56"/>
                <a:gd name="T2" fmla="*/ 2 w 199"/>
                <a:gd name="T3" fmla="*/ 1356 h 56"/>
                <a:gd name="T4" fmla="*/ 3 w 199"/>
                <a:gd name="T5" fmla="*/ 1575 h 56"/>
                <a:gd name="T6" fmla="*/ 5 w 199"/>
                <a:gd name="T7" fmla="*/ 1575 h 56"/>
                <a:gd name="T8" fmla="*/ 7 w 199"/>
                <a:gd name="T9" fmla="*/ 1575 h 56"/>
                <a:gd name="T10" fmla="*/ 8 w 199"/>
                <a:gd name="T11" fmla="*/ 1729 h 56"/>
                <a:gd name="T12" fmla="*/ 10 w 199"/>
                <a:gd name="T13" fmla="*/ 1729 h 56"/>
                <a:gd name="T14" fmla="*/ 12 w 199"/>
                <a:gd name="T15" fmla="*/ 1729 h 56"/>
                <a:gd name="T16" fmla="*/ 14 w 199"/>
                <a:gd name="T17" fmla="*/ 1729 h 56"/>
                <a:gd name="T18" fmla="*/ 16 w 199"/>
                <a:gd name="T19" fmla="*/ 1575 h 56"/>
                <a:gd name="T20" fmla="*/ 18 w 199"/>
                <a:gd name="T21" fmla="*/ 1086 h 56"/>
                <a:gd name="T22" fmla="*/ 22 w 199"/>
                <a:gd name="T23" fmla="*/ 1575 h 56"/>
                <a:gd name="T24" fmla="*/ 23 w 199"/>
                <a:gd name="T25" fmla="*/ 1211 h 56"/>
                <a:gd name="T26" fmla="*/ 24 w 199"/>
                <a:gd name="T27" fmla="*/ 1086 h 56"/>
                <a:gd name="T28" fmla="*/ 25 w 199"/>
                <a:gd name="T29" fmla="*/ 1086 h 56"/>
                <a:gd name="T30" fmla="*/ 25 w 199"/>
                <a:gd name="T31" fmla="*/ 1086 h 56"/>
                <a:gd name="T32" fmla="*/ 26 w 199"/>
                <a:gd name="T33" fmla="*/ 864 h 56"/>
                <a:gd name="T34" fmla="*/ 28 w 199"/>
                <a:gd name="T35" fmla="*/ 713 h 56"/>
                <a:gd name="T36" fmla="*/ 31 w 199"/>
                <a:gd name="T37" fmla="*/ 373 h 56"/>
                <a:gd name="T38" fmla="*/ 34 w 199"/>
                <a:gd name="T39" fmla="*/ 143 h 56"/>
                <a:gd name="T40" fmla="*/ 37 w 199"/>
                <a:gd name="T41" fmla="*/ 0 h 56"/>
                <a:gd name="T42" fmla="*/ 37 w 199"/>
                <a:gd name="T43" fmla="*/ 143 h 56"/>
                <a:gd name="T44" fmla="*/ 38 w 199"/>
                <a:gd name="T45" fmla="*/ 143 h 56"/>
                <a:gd name="T46" fmla="*/ 39 w 199"/>
                <a:gd name="T47" fmla="*/ 143 h 56"/>
                <a:gd name="T48" fmla="*/ 42 w 199"/>
                <a:gd name="T49" fmla="*/ 143 h 56"/>
                <a:gd name="T50" fmla="*/ 40 w 199"/>
                <a:gd name="T51" fmla="*/ 1356 h 56"/>
                <a:gd name="T52" fmla="*/ 42 w 199"/>
                <a:gd name="T53" fmla="*/ 1356 h 56"/>
                <a:gd name="T54" fmla="*/ 38 w 199"/>
                <a:gd name="T55" fmla="*/ 1729 h 56"/>
                <a:gd name="T56" fmla="*/ 37 w 199"/>
                <a:gd name="T57" fmla="*/ 1947 h 56"/>
                <a:gd name="T58" fmla="*/ 35 w 199"/>
                <a:gd name="T59" fmla="*/ 1947 h 56"/>
                <a:gd name="T60" fmla="*/ 35 w 199"/>
                <a:gd name="T61" fmla="*/ 2439 h 56"/>
                <a:gd name="T62" fmla="*/ 31 w 199"/>
                <a:gd name="T63" fmla="*/ 1947 h 56"/>
                <a:gd name="T64" fmla="*/ 28 w 199"/>
                <a:gd name="T65" fmla="*/ 2439 h 56"/>
                <a:gd name="T66" fmla="*/ 28 w 199"/>
                <a:gd name="T67" fmla="*/ 2439 h 56"/>
                <a:gd name="T68" fmla="*/ 28 w 199"/>
                <a:gd name="T69" fmla="*/ 2439 h 56"/>
                <a:gd name="T70" fmla="*/ 26 w 199"/>
                <a:gd name="T71" fmla="*/ 2439 h 56"/>
                <a:gd name="T72" fmla="*/ 25 w 199"/>
                <a:gd name="T73" fmla="*/ 2660 h 56"/>
                <a:gd name="T74" fmla="*/ 25 w 199"/>
                <a:gd name="T75" fmla="*/ 2660 h 56"/>
                <a:gd name="T76" fmla="*/ 24 w 199"/>
                <a:gd name="T77" fmla="*/ 2812 h 56"/>
                <a:gd name="T78" fmla="*/ 22 w 199"/>
                <a:gd name="T79" fmla="*/ 3161 h 56"/>
                <a:gd name="T80" fmla="*/ 20 w 199"/>
                <a:gd name="T81" fmla="*/ 3729 h 56"/>
                <a:gd name="T82" fmla="*/ 18 w 199"/>
                <a:gd name="T83" fmla="*/ 3871 h 56"/>
                <a:gd name="T84" fmla="*/ 15 w 199"/>
                <a:gd name="T85" fmla="*/ 4017 h 56"/>
                <a:gd name="T86" fmla="*/ 12 w 199"/>
                <a:gd name="T87" fmla="*/ 4017 h 56"/>
                <a:gd name="T88" fmla="*/ 11 w 199"/>
                <a:gd name="T89" fmla="*/ 4017 h 56"/>
                <a:gd name="T90" fmla="*/ 9 w 199"/>
                <a:gd name="T91" fmla="*/ 3871 h 56"/>
                <a:gd name="T92" fmla="*/ 9 w 199"/>
                <a:gd name="T93" fmla="*/ 3729 h 56"/>
                <a:gd name="T94" fmla="*/ 7 w 199"/>
                <a:gd name="T95" fmla="*/ 3871 h 56"/>
                <a:gd name="T96" fmla="*/ 5 w 199"/>
                <a:gd name="T97" fmla="*/ 2439 h 56"/>
                <a:gd name="T98" fmla="*/ 3 w 199"/>
                <a:gd name="T99" fmla="*/ 2439 h 56"/>
                <a:gd name="T100" fmla="*/ 1 w 199"/>
                <a:gd name="T101" fmla="*/ 1729 h 56"/>
                <a:gd name="T102" fmla="*/ 1 w 199"/>
                <a:gd name="T103" fmla="*/ 1575 h 56"/>
                <a:gd name="T104" fmla="*/ 0 w 199"/>
                <a:gd name="T105" fmla="*/ 1211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9" name="Freeform 101"/>
            <p:cNvSpPr>
              <a:spLocks/>
            </p:cNvSpPr>
            <p:nvPr/>
          </p:nvSpPr>
          <p:spPr bwMode="auto">
            <a:xfrm>
              <a:off x="4708" y="1729"/>
              <a:ext cx="278" cy="84"/>
            </a:xfrm>
            <a:custGeom>
              <a:avLst/>
              <a:gdLst>
                <a:gd name="T0" fmla="*/ 0 w 205"/>
                <a:gd name="T1" fmla="*/ 149 h 39"/>
                <a:gd name="T2" fmla="*/ 35 w 205"/>
                <a:gd name="T3" fmla="*/ 218 h 39"/>
                <a:gd name="T4" fmla="*/ 76 w 205"/>
                <a:gd name="T5" fmla="*/ 321 h 39"/>
                <a:gd name="T6" fmla="*/ 107 w 205"/>
                <a:gd name="T7" fmla="*/ 261 h 39"/>
                <a:gd name="T8" fmla="*/ 141 w 205"/>
                <a:gd name="T9" fmla="*/ 691 h 39"/>
                <a:gd name="T10" fmla="*/ 176 w 205"/>
                <a:gd name="T11" fmla="*/ 579 h 39"/>
                <a:gd name="T12" fmla="*/ 210 w 205"/>
                <a:gd name="T13" fmla="*/ 650 h 39"/>
                <a:gd name="T14" fmla="*/ 250 w 205"/>
                <a:gd name="T15" fmla="*/ 752 h 39"/>
                <a:gd name="T16" fmla="*/ 293 w 205"/>
                <a:gd name="T17" fmla="*/ 752 h 39"/>
                <a:gd name="T18" fmla="*/ 293 w 205"/>
                <a:gd name="T19" fmla="*/ 752 h 39"/>
                <a:gd name="T20" fmla="*/ 301 w 205"/>
                <a:gd name="T21" fmla="*/ 752 h 39"/>
                <a:gd name="T22" fmla="*/ 301 w 205"/>
                <a:gd name="T23" fmla="*/ 752 h 39"/>
                <a:gd name="T24" fmla="*/ 335 w 205"/>
                <a:gd name="T25" fmla="*/ 650 h 39"/>
                <a:gd name="T26" fmla="*/ 386 w 205"/>
                <a:gd name="T27" fmla="*/ 840 h 39"/>
                <a:gd name="T28" fmla="*/ 415 w 205"/>
                <a:gd name="T29" fmla="*/ 691 h 39"/>
                <a:gd name="T30" fmla="*/ 443 w 205"/>
                <a:gd name="T31" fmla="*/ 691 h 39"/>
                <a:gd name="T32" fmla="*/ 466 w 205"/>
                <a:gd name="T33" fmla="*/ 579 h 39"/>
                <a:gd name="T34" fmla="*/ 533 w 205"/>
                <a:gd name="T35" fmla="*/ 752 h 39"/>
                <a:gd name="T36" fmla="*/ 552 w 205"/>
                <a:gd name="T37" fmla="*/ 650 h 39"/>
                <a:gd name="T38" fmla="*/ 632 w 205"/>
                <a:gd name="T39" fmla="*/ 579 h 39"/>
                <a:gd name="T40" fmla="*/ 666 w 205"/>
                <a:gd name="T41" fmla="*/ 538 h 39"/>
                <a:gd name="T42" fmla="*/ 693 w 205"/>
                <a:gd name="T43" fmla="*/ 470 h 39"/>
                <a:gd name="T44" fmla="*/ 693 w 205"/>
                <a:gd name="T45" fmla="*/ 431 h 39"/>
                <a:gd name="T46" fmla="*/ 683 w 205"/>
                <a:gd name="T47" fmla="*/ 370 h 39"/>
                <a:gd name="T48" fmla="*/ 677 w 205"/>
                <a:gd name="T49" fmla="*/ 321 h 39"/>
                <a:gd name="T50" fmla="*/ 658 w 205"/>
                <a:gd name="T51" fmla="*/ 321 h 39"/>
                <a:gd name="T52" fmla="*/ 625 w 205"/>
                <a:gd name="T53" fmla="*/ 370 h 39"/>
                <a:gd name="T54" fmla="*/ 587 w 205"/>
                <a:gd name="T55" fmla="*/ 0 h 39"/>
                <a:gd name="T56" fmla="*/ 552 w 205"/>
                <a:gd name="T57" fmla="*/ 112 h 39"/>
                <a:gd name="T58" fmla="*/ 523 w 205"/>
                <a:gd name="T59" fmla="*/ 112 h 39"/>
                <a:gd name="T60" fmla="*/ 484 w 205"/>
                <a:gd name="T61" fmla="*/ 41 h 39"/>
                <a:gd name="T62" fmla="*/ 476 w 205"/>
                <a:gd name="T63" fmla="*/ 41 h 39"/>
                <a:gd name="T64" fmla="*/ 443 w 205"/>
                <a:gd name="T65" fmla="*/ 112 h 39"/>
                <a:gd name="T66" fmla="*/ 415 w 205"/>
                <a:gd name="T67" fmla="*/ 112 h 39"/>
                <a:gd name="T68" fmla="*/ 351 w 205"/>
                <a:gd name="T69" fmla="*/ 218 h 39"/>
                <a:gd name="T70" fmla="*/ 316 w 205"/>
                <a:gd name="T71" fmla="*/ 218 h 39"/>
                <a:gd name="T72" fmla="*/ 293 w 205"/>
                <a:gd name="T73" fmla="*/ 218 h 39"/>
                <a:gd name="T74" fmla="*/ 285 w 205"/>
                <a:gd name="T75" fmla="*/ 218 h 39"/>
                <a:gd name="T76" fmla="*/ 274 w 205"/>
                <a:gd name="T77" fmla="*/ 218 h 39"/>
                <a:gd name="T78" fmla="*/ 226 w 205"/>
                <a:gd name="T79" fmla="*/ 149 h 39"/>
                <a:gd name="T80" fmla="*/ 176 w 205"/>
                <a:gd name="T81" fmla="*/ 112 h 39"/>
                <a:gd name="T82" fmla="*/ 118 w 205"/>
                <a:gd name="T83" fmla="*/ 41 h 39"/>
                <a:gd name="T84" fmla="*/ 84 w 205"/>
                <a:gd name="T85" fmla="*/ 41 h 39"/>
                <a:gd name="T86" fmla="*/ 50 w 205"/>
                <a:gd name="T87" fmla="*/ 41 h 39"/>
                <a:gd name="T88" fmla="*/ 27 w 205"/>
                <a:gd name="T89" fmla="*/ 112 h 39"/>
                <a:gd name="T90" fmla="*/ 0 w 205"/>
                <a:gd name="T91" fmla="*/ 149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rgbClr val="CC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30" name="Freeform 102"/>
            <p:cNvSpPr>
              <a:spLocks/>
            </p:cNvSpPr>
            <p:nvPr/>
          </p:nvSpPr>
          <p:spPr bwMode="auto">
            <a:xfrm rot="-10560767">
              <a:off x="4850" y="2333"/>
              <a:ext cx="316" cy="106"/>
            </a:xfrm>
            <a:custGeom>
              <a:avLst/>
              <a:gdLst>
                <a:gd name="T0" fmla="*/ 0 w 199"/>
                <a:gd name="T1" fmla="*/ 218 h 56"/>
                <a:gd name="T2" fmla="*/ 64 w 199"/>
                <a:gd name="T3" fmla="*/ 244 h 56"/>
                <a:gd name="T4" fmla="*/ 108 w 199"/>
                <a:gd name="T5" fmla="*/ 286 h 56"/>
                <a:gd name="T6" fmla="*/ 151 w 199"/>
                <a:gd name="T7" fmla="*/ 286 h 56"/>
                <a:gd name="T8" fmla="*/ 205 w 199"/>
                <a:gd name="T9" fmla="*/ 286 h 56"/>
                <a:gd name="T10" fmla="*/ 248 w 199"/>
                <a:gd name="T11" fmla="*/ 305 h 56"/>
                <a:gd name="T12" fmla="*/ 300 w 199"/>
                <a:gd name="T13" fmla="*/ 305 h 56"/>
                <a:gd name="T14" fmla="*/ 346 w 199"/>
                <a:gd name="T15" fmla="*/ 305 h 56"/>
                <a:gd name="T16" fmla="*/ 421 w 199"/>
                <a:gd name="T17" fmla="*/ 305 h 56"/>
                <a:gd name="T18" fmla="*/ 484 w 199"/>
                <a:gd name="T19" fmla="*/ 286 h 56"/>
                <a:gd name="T20" fmla="*/ 529 w 199"/>
                <a:gd name="T21" fmla="*/ 189 h 56"/>
                <a:gd name="T22" fmla="*/ 640 w 199"/>
                <a:gd name="T23" fmla="*/ 286 h 56"/>
                <a:gd name="T24" fmla="*/ 686 w 199"/>
                <a:gd name="T25" fmla="*/ 218 h 56"/>
                <a:gd name="T26" fmla="*/ 716 w 199"/>
                <a:gd name="T27" fmla="*/ 189 h 56"/>
                <a:gd name="T28" fmla="*/ 737 w 199"/>
                <a:gd name="T29" fmla="*/ 189 h 56"/>
                <a:gd name="T30" fmla="*/ 737 w 199"/>
                <a:gd name="T31" fmla="*/ 189 h 56"/>
                <a:gd name="T32" fmla="*/ 792 w 199"/>
                <a:gd name="T33" fmla="*/ 157 h 56"/>
                <a:gd name="T34" fmla="*/ 857 w 199"/>
                <a:gd name="T35" fmla="*/ 129 h 56"/>
                <a:gd name="T36" fmla="*/ 940 w 199"/>
                <a:gd name="T37" fmla="*/ 61 h 56"/>
                <a:gd name="T38" fmla="*/ 1016 w 199"/>
                <a:gd name="T39" fmla="*/ 28 h 56"/>
                <a:gd name="T40" fmla="*/ 1094 w 199"/>
                <a:gd name="T41" fmla="*/ 0 h 56"/>
                <a:gd name="T42" fmla="*/ 1124 w 199"/>
                <a:gd name="T43" fmla="*/ 28 h 56"/>
                <a:gd name="T44" fmla="*/ 1158 w 199"/>
                <a:gd name="T45" fmla="*/ 28 h 56"/>
                <a:gd name="T46" fmla="*/ 1191 w 199"/>
                <a:gd name="T47" fmla="*/ 28 h 56"/>
                <a:gd name="T48" fmla="*/ 1253 w 199"/>
                <a:gd name="T49" fmla="*/ 28 h 56"/>
                <a:gd name="T50" fmla="*/ 1200 w 199"/>
                <a:gd name="T51" fmla="*/ 244 h 56"/>
                <a:gd name="T52" fmla="*/ 1266 w 199"/>
                <a:gd name="T53" fmla="*/ 244 h 56"/>
                <a:gd name="T54" fmla="*/ 1145 w 199"/>
                <a:gd name="T55" fmla="*/ 305 h 56"/>
                <a:gd name="T56" fmla="*/ 1124 w 199"/>
                <a:gd name="T57" fmla="*/ 348 h 56"/>
                <a:gd name="T58" fmla="*/ 1062 w 199"/>
                <a:gd name="T59" fmla="*/ 348 h 56"/>
                <a:gd name="T60" fmla="*/ 1029 w 199"/>
                <a:gd name="T61" fmla="*/ 433 h 56"/>
                <a:gd name="T62" fmla="*/ 908 w 199"/>
                <a:gd name="T63" fmla="*/ 348 h 56"/>
                <a:gd name="T64" fmla="*/ 857 w 199"/>
                <a:gd name="T65" fmla="*/ 433 h 56"/>
                <a:gd name="T66" fmla="*/ 845 w 199"/>
                <a:gd name="T67" fmla="*/ 433 h 56"/>
                <a:gd name="T68" fmla="*/ 824 w 199"/>
                <a:gd name="T69" fmla="*/ 433 h 56"/>
                <a:gd name="T70" fmla="*/ 792 w 199"/>
                <a:gd name="T71" fmla="*/ 433 h 56"/>
                <a:gd name="T72" fmla="*/ 764 w 199"/>
                <a:gd name="T73" fmla="*/ 477 h 56"/>
                <a:gd name="T74" fmla="*/ 737 w 199"/>
                <a:gd name="T75" fmla="*/ 477 h 56"/>
                <a:gd name="T76" fmla="*/ 703 w 199"/>
                <a:gd name="T77" fmla="*/ 502 h 56"/>
                <a:gd name="T78" fmla="*/ 656 w 199"/>
                <a:gd name="T79" fmla="*/ 562 h 56"/>
                <a:gd name="T80" fmla="*/ 592 w 199"/>
                <a:gd name="T81" fmla="*/ 666 h 56"/>
                <a:gd name="T82" fmla="*/ 529 w 199"/>
                <a:gd name="T83" fmla="*/ 691 h 56"/>
                <a:gd name="T84" fmla="*/ 451 w 199"/>
                <a:gd name="T85" fmla="*/ 719 h 56"/>
                <a:gd name="T86" fmla="*/ 376 w 199"/>
                <a:gd name="T87" fmla="*/ 719 h 56"/>
                <a:gd name="T88" fmla="*/ 326 w 199"/>
                <a:gd name="T89" fmla="*/ 719 h 56"/>
                <a:gd name="T90" fmla="*/ 279 w 199"/>
                <a:gd name="T91" fmla="*/ 691 h 56"/>
                <a:gd name="T92" fmla="*/ 267 w 199"/>
                <a:gd name="T93" fmla="*/ 666 h 56"/>
                <a:gd name="T94" fmla="*/ 205 w 199"/>
                <a:gd name="T95" fmla="*/ 691 h 56"/>
                <a:gd name="T96" fmla="*/ 151 w 199"/>
                <a:gd name="T97" fmla="*/ 433 h 56"/>
                <a:gd name="T98" fmla="*/ 89 w 199"/>
                <a:gd name="T99" fmla="*/ 433 h 56"/>
                <a:gd name="T100" fmla="*/ 33 w 199"/>
                <a:gd name="T101" fmla="*/ 305 h 56"/>
                <a:gd name="T102" fmla="*/ 13 w 199"/>
                <a:gd name="T103" fmla="*/ 286 h 56"/>
                <a:gd name="T104" fmla="*/ 0 w 199"/>
                <a:gd name="T105" fmla="*/ 218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31" name="Freeform 103"/>
            <p:cNvSpPr>
              <a:spLocks/>
            </p:cNvSpPr>
            <p:nvPr/>
          </p:nvSpPr>
          <p:spPr bwMode="auto">
            <a:xfrm rot="322143">
              <a:off x="4722" y="1784"/>
              <a:ext cx="293" cy="112"/>
            </a:xfrm>
            <a:custGeom>
              <a:avLst/>
              <a:gdLst>
                <a:gd name="T0" fmla="*/ 0 w 205"/>
                <a:gd name="T1" fmla="*/ 471 h 39"/>
                <a:gd name="T2" fmla="*/ 41 w 205"/>
                <a:gd name="T3" fmla="*/ 683 h 39"/>
                <a:gd name="T4" fmla="*/ 90 w 205"/>
                <a:gd name="T5" fmla="*/ 1014 h 39"/>
                <a:gd name="T6" fmla="*/ 134 w 205"/>
                <a:gd name="T7" fmla="*/ 807 h 39"/>
                <a:gd name="T8" fmla="*/ 176 w 205"/>
                <a:gd name="T9" fmla="*/ 2177 h 39"/>
                <a:gd name="T10" fmla="*/ 217 w 205"/>
                <a:gd name="T11" fmla="*/ 1847 h 39"/>
                <a:gd name="T12" fmla="*/ 260 w 205"/>
                <a:gd name="T13" fmla="*/ 2036 h 39"/>
                <a:gd name="T14" fmla="*/ 310 w 205"/>
                <a:gd name="T15" fmla="*/ 2392 h 39"/>
                <a:gd name="T16" fmla="*/ 360 w 205"/>
                <a:gd name="T17" fmla="*/ 2392 h 39"/>
                <a:gd name="T18" fmla="*/ 360 w 205"/>
                <a:gd name="T19" fmla="*/ 2392 h 39"/>
                <a:gd name="T20" fmla="*/ 372 w 205"/>
                <a:gd name="T21" fmla="*/ 2392 h 39"/>
                <a:gd name="T22" fmla="*/ 372 w 205"/>
                <a:gd name="T23" fmla="*/ 2392 h 39"/>
                <a:gd name="T24" fmla="*/ 413 w 205"/>
                <a:gd name="T25" fmla="*/ 2036 h 39"/>
                <a:gd name="T26" fmla="*/ 476 w 205"/>
                <a:gd name="T27" fmla="*/ 2656 h 39"/>
                <a:gd name="T28" fmla="*/ 515 w 205"/>
                <a:gd name="T29" fmla="*/ 2177 h 39"/>
                <a:gd name="T30" fmla="*/ 546 w 205"/>
                <a:gd name="T31" fmla="*/ 2177 h 39"/>
                <a:gd name="T32" fmla="*/ 576 w 205"/>
                <a:gd name="T33" fmla="*/ 1847 h 39"/>
                <a:gd name="T34" fmla="*/ 660 w 205"/>
                <a:gd name="T35" fmla="*/ 2392 h 39"/>
                <a:gd name="T36" fmla="*/ 680 w 205"/>
                <a:gd name="T37" fmla="*/ 2036 h 39"/>
                <a:gd name="T38" fmla="*/ 780 w 205"/>
                <a:gd name="T39" fmla="*/ 1847 h 39"/>
                <a:gd name="T40" fmla="*/ 823 w 205"/>
                <a:gd name="T41" fmla="*/ 1706 h 39"/>
                <a:gd name="T42" fmla="*/ 856 w 205"/>
                <a:gd name="T43" fmla="*/ 1493 h 39"/>
                <a:gd name="T44" fmla="*/ 856 w 205"/>
                <a:gd name="T45" fmla="*/ 1353 h 39"/>
                <a:gd name="T46" fmla="*/ 843 w 205"/>
                <a:gd name="T47" fmla="*/ 1163 h 39"/>
                <a:gd name="T48" fmla="*/ 836 w 205"/>
                <a:gd name="T49" fmla="*/ 1014 h 39"/>
                <a:gd name="T50" fmla="*/ 815 w 205"/>
                <a:gd name="T51" fmla="*/ 1014 h 39"/>
                <a:gd name="T52" fmla="*/ 770 w 205"/>
                <a:gd name="T53" fmla="*/ 1163 h 39"/>
                <a:gd name="T54" fmla="*/ 722 w 205"/>
                <a:gd name="T55" fmla="*/ 0 h 39"/>
                <a:gd name="T56" fmla="*/ 680 w 205"/>
                <a:gd name="T57" fmla="*/ 330 h 39"/>
                <a:gd name="T58" fmla="*/ 647 w 205"/>
                <a:gd name="T59" fmla="*/ 330 h 39"/>
                <a:gd name="T60" fmla="*/ 596 w 205"/>
                <a:gd name="T61" fmla="*/ 141 h 39"/>
                <a:gd name="T62" fmla="*/ 590 w 205"/>
                <a:gd name="T63" fmla="*/ 141 h 39"/>
                <a:gd name="T64" fmla="*/ 546 w 205"/>
                <a:gd name="T65" fmla="*/ 330 h 39"/>
                <a:gd name="T66" fmla="*/ 515 w 205"/>
                <a:gd name="T67" fmla="*/ 330 h 39"/>
                <a:gd name="T68" fmla="*/ 434 w 205"/>
                <a:gd name="T69" fmla="*/ 683 h 39"/>
                <a:gd name="T70" fmla="*/ 392 w 205"/>
                <a:gd name="T71" fmla="*/ 683 h 39"/>
                <a:gd name="T72" fmla="*/ 360 w 205"/>
                <a:gd name="T73" fmla="*/ 683 h 39"/>
                <a:gd name="T74" fmla="*/ 352 w 205"/>
                <a:gd name="T75" fmla="*/ 683 h 39"/>
                <a:gd name="T76" fmla="*/ 339 w 205"/>
                <a:gd name="T77" fmla="*/ 683 h 39"/>
                <a:gd name="T78" fmla="*/ 280 w 205"/>
                <a:gd name="T79" fmla="*/ 471 h 39"/>
                <a:gd name="T80" fmla="*/ 217 w 205"/>
                <a:gd name="T81" fmla="*/ 330 h 39"/>
                <a:gd name="T82" fmla="*/ 144 w 205"/>
                <a:gd name="T83" fmla="*/ 141 h 39"/>
                <a:gd name="T84" fmla="*/ 104 w 205"/>
                <a:gd name="T85" fmla="*/ 141 h 39"/>
                <a:gd name="T86" fmla="*/ 61 w 205"/>
                <a:gd name="T87" fmla="*/ 141 h 39"/>
                <a:gd name="T88" fmla="*/ 33 w 205"/>
                <a:gd name="T89" fmla="*/ 330 h 39"/>
                <a:gd name="T90" fmla="*/ 0 w 205"/>
                <a:gd name="T91" fmla="*/ 471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rgbClr val="CC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32" name="Freeform 104"/>
            <p:cNvSpPr>
              <a:spLocks/>
            </p:cNvSpPr>
            <p:nvPr/>
          </p:nvSpPr>
          <p:spPr bwMode="auto">
            <a:xfrm rot="-10560767">
              <a:off x="5053" y="2441"/>
              <a:ext cx="282" cy="77"/>
            </a:xfrm>
            <a:custGeom>
              <a:avLst/>
              <a:gdLst>
                <a:gd name="T0" fmla="*/ 0 w 199"/>
                <a:gd name="T1" fmla="*/ 61 h 56"/>
                <a:gd name="T2" fmla="*/ 40 w 199"/>
                <a:gd name="T3" fmla="*/ 69 h 56"/>
                <a:gd name="T4" fmla="*/ 68 w 199"/>
                <a:gd name="T5" fmla="*/ 77 h 56"/>
                <a:gd name="T6" fmla="*/ 96 w 199"/>
                <a:gd name="T7" fmla="*/ 77 h 56"/>
                <a:gd name="T8" fmla="*/ 129 w 199"/>
                <a:gd name="T9" fmla="*/ 77 h 56"/>
                <a:gd name="T10" fmla="*/ 157 w 199"/>
                <a:gd name="T11" fmla="*/ 85 h 56"/>
                <a:gd name="T12" fmla="*/ 191 w 199"/>
                <a:gd name="T13" fmla="*/ 85 h 56"/>
                <a:gd name="T14" fmla="*/ 218 w 199"/>
                <a:gd name="T15" fmla="*/ 85 h 56"/>
                <a:gd name="T16" fmla="*/ 266 w 199"/>
                <a:gd name="T17" fmla="*/ 85 h 56"/>
                <a:gd name="T18" fmla="*/ 308 w 199"/>
                <a:gd name="T19" fmla="*/ 77 h 56"/>
                <a:gd name="T20" fmla="*/ 336 w 199"/>
                <a:gd name="T21" fmla="*/ 55 h 56"/>
                <a:gd name="T22" fmla="*/ 408 w 199"/>
                <a:gd name="T23" fmla="*/ 77 h 56"/>
                <a:gd name="T24" fmla="*/ 436 w 199"/>
                <a:gd name="T25" fmla="*/ 61 h 56"/>
                <a:gd name="T26" fmla="*/ 456 w 199"/>
                <a:gd name="T27" fmla="*/ 55 h 56"/>
                <a:gd name="T28" fmla="*/ 466 w 199"/>
                <a:gd name="T29" fmla="*/ 55 h 56"/>
                <a:gd name="T30" fmla="*/ 466 w 199"/>
                <a:gd name="T31" fmla="*/ 55 h 56"/>
                <a:gd name="T32" fmla="*/ 504 w 199"/>
                <a:gd name="T33" fmla="*/ 44 h 56"/>
                <a:gd name="T34" fmla="*/ 544 w 199"/>
                <a:gd name="T35" fmla="*/ 36 h 56"/>
                <a:gd name="T36" fmla="*/ 598 w 199"/>
                <a:gd name="T37" fmla="*/ 19 h 56"/>
                <a:gd name="T38" fmla="*/ 646 w 199"/>
                <a:gd name="T39" fmla="*/ 8 h 56"/>
                <a:gd name="T40" fmla="*/ 694 w 199"/>
                <a:gd name="T41" fmla="*/ 0 h 56"/>
                <a:gd name="T42" fmla="*/ 714 w 199"/>
                <a:gd name="T43" fmla="*/ 8 h 56"/>
                <a:gd name="T44" fmla="*/ 735 w 199"/>
                <a:gd name="T45" fmla="*/ 8 h 56"/>
                <a:gd name="T46" fmla="*/ 755 w 199"/>
                <a:gd name="T47" fmla="*/ 8 h 56"/>
                <a:gd name="T48" fmla="*/ 794 w 199"/>
                <a:gd name="T49" fmla="*/ 8 h 56"/>
                <a:gd name="T50" fmla="*/ 762 w 199"/>
                <a:gd name="T51" fmla="*/ 69 h 56"/>
                <a:gd name="T52" fmla="*/ 803 w 199"/>
                <a:gd name="T53" fmla="*/ 69 h 56"/>
                <a:gd name="T54" fmla="*/ 726 w 199"/>
                <a:gd name="T55" fmla="*/ 85 h 56"/>
                <a:gd name="T56" fmla="*/ 714 w 199"/>
                <a:gd name="T57" fmla="*/ 96 h 56"/>
                <a:gd name="T58" fmla="*/ 675 w 199"/>
                <a:gd name="T59" fmla="*/ 96 h 56"/>
                <a:gd name="T60" fmla="*/ 655 w 199"/>
                <a:gd name="T61" fmla="*/ 122 h 56"/>
                <a:gd name="T62" fmla="*/ 578 w 199"/>
                <a:gd name="T63" fmla="*/ 96 h 56"/>
                <a:gd name="T64" fmla="*/ 544 w 199"/>
                <a:gd name="T65" fmla="*/ 122 h 56"/>
                <a:gd name="T66" fmla="*/ 534 w 199"/>
                <a:gd name="T67" fmla="*/ 122 h 56"/>
                <a:gd name="T68" fmla="*/ 524 w 199"/>
                <a:gd name="T69" fmla="*/ 122 h 56"/>
                <a:gd name="T70" fmla="*/ 504 w 199"/>
                <a:gd name="T71" fmla="*/ 122 h 56"/>
                <a:gd name="T72" fmla="*/ 485 w 199"/>
                <a:gd name="T73" fmla="*/ 132 h 56"/>
                <a:gd name="T74" fmla="*/ 466 w 199"/>
                <a:gd name="T75" fmla="*/ 132 h 56"/>
                <a:gd name="T76" fmla="*/ 446 w 199"/>
                <a:gd name="T77" fmla="*/ 140 h 56"/>
                <a:gd name="T78" fmla="*/ 415 w 199"/>
                <a:gd name="T79" fmla="*/ 160 h 56"/>
                <a:gd name="T80" fmla="*/ 376 w 199"/>
                <a:gd name="T81" fmla="*/ 187 h 56"/>
                <a:gd name="T82" fmla="*/ 336 w 199"/>
                <a:gd name="T83" fmla="*/ 193 h 56"/>
                <a:gd name="T84" fmla="*/ 288 w 199"/>
                <a:gd name="T85" fmla="*/ 201 h 56"/>
                <a:gd name="T86" fmla="*/ 239 w 199"/>
                <a:gd name="T87" fmla="*/ 201 h 56"/>
                <a:gd name="T88" fmla="*/ 205 w 199"/>
                <a:gd name="T89" fmla="*/ 201 h 56"/>
                <a:gd name="T90" fmla="*/ 177 w 199"/>
                <a:gd name="T91" fmla="*/ 193 h 56"/>
                <a:gd name="T92" fmla="*/ 170 w 199"/>
                <a:gd name="T93" fmla="*/ 187 h 56"/>
                <a:gd name="T94" fmla="*/ 129 w 199"/>
                <a:gd name="T95" fmla="*/ 193 h 56"/>
                <a:gd name="T96" fmla="*/ 96 w 199"/>
                <a:gd name="T97" fmla="*/ 122 h 56"/>
                <a:gd name="T98" fmla="*/ 57 w 199"/>
                <a:gd name="T99" fmla="*/ 122 h 56"/>
                <a:gd name="T100" fmla="*/ 20 w 199"/>
                <a:gd name="T101" fmla="*/ 85 h 56"/>
                <a:gd name="T102" fmla="*/ 9 w 199"/>
                <a:gd name="T103" fmla="*/ 77 h 56"/>
                <a:gd name="T104" fmla="*/ 0 w 199"/>
                <a:gd name="T105" fmla="*/ 61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33" name="Freeform 105"/>
            <p:cNvSpPr>
              <a:spLocks/>
            </p:cNvSpPr>
            <p:nvPr/>
          </p:nvSpPr>
          <p:spPr bwMode="auto">
            <a:xfrm rot="-10560767">
              <a:off x="4915" y="2397"/>
              <a:ext cx="320" cy="114"/>
            </a:xfrm>
            <a:custGeom>
              <a:avLst/>
              <a:gdLst>
                <a:gd name="T0" fmla="*/ 0 w 199"/>
                <a:gd name="T1" fmla="*/ 295 h 56"/>
                <a:gd name="T2" fmla="*/ 68 w 199"/>
                <a:gd name="T3" fmla="*/ 328 h 56"/>
                <a:gd name="T4" fmla="*/ 111 w 199"/>
                <a:gd name="T5" fmla="*/ 381 h 56"/>
                <a:gd name="T6" fmla="*/ 162 w 199"/>
                <a:gd name="T7" fmla="*/ 381 h 56"/>
                <a:gd name="T8" fmla="*/ 212 w 199"/>
                <a:gd name="T9" fmla="*/ 381 h 56"/>
                <a:gd name="T10" fmla="*/ 261 w 199"/>
                <a:gd name="T11" fmla="*/ 415 h 56"/>
                <a:gd name="T12" fmla="*/ 315 w 199"/>
                <a:gd name="T13" fmla="*/ 415 h 56"/>
                <a:gd name="T14" fmla="*/ 362 w 199"/>
                <a:gd name="T15" fmla="*/ 415 h 56"/>
                <a:gd name="T16" fmla="*/ 439 w 199"/>
                <a:gd name="T17" fmla="*/ 415 h 56"/>
                <a:gd name="T18" fmla="*/ 507 w 199"/>
                <a:gd name="T19" fmla="*/ 381 h 56"/>
                <a:gd name="T20" fmla="*/ 553 w 199"/>
                <a:gd name="T21" fmla="*/ 261 h 56"/>
                <a:gd name="T22" fmla="*/ 675 w 199"/>
                <a:gd name="T23" fmla="*/ 381 h 56"/>
                <a:gd name="T24" fmla="*/ 724 w 199"/>
                <a:gd name="T25" fmla="*/ 295 h 56"/>
                <a:gd name="T26" fmla="*/ 757 w 199"/>
                <a:gd name="T27" fmla="*/ 261 h 56"/>
                <a:gd name="T28" fmla="*/ 778 w 199"/>
                <a:gd name="T29" fmla="*/ 261 h 56"/>
                <a:gd name="T30" fmla="*/ 778 w 199"/>
                <a:gd name="T31" fmla="*/ 261 h 56"/>
                <a:gd name="T32" fmla="*/ 835 w 199"/>
                <a:gd name="T33" fmla="*/ 204 h 56"/>
                <a:gd name="T34" fmla="*/ 902 w 199"/>
                <a:gd name="T35" fmla="*/ 169 h 56"/>
                <a:gd name="T36" fmla="*/ 991 w 199"/>
                <a:gd name="T37" fmla="*/ 83 h 56"/>
                <a:gd name="T38" fmla="*/ 1068 w 199"/>
                <a:gd name="T39" fmla="*/ 33 h 56"/>
                <a:gd name="T40" fmla="*/ 1151 w 199"/>
                <a:gd name="T41" fmla="*/ 0 h 56"/>
                <a:gd name="T42" fmla="*/ 1184 w 199"/>
                <a:gd name="T43" fmla="*/ 33 h 56"/>
                <a:gd name="T44" fmla="*/ 1217 w 199"/>
                <a:gd name="T45" fmla="*/ 33 h 56"/>
                <a:gd name="T46" fmla="*/ 1251 w 199"/>
                <a:gd name="T47" fmla="*/ 33 h 56"/>
                <a:gd name="T48" fmla="*/ 1319 w 199"/>
                <a:gd name="T49" fmla="*/ 33 h 56"/>
                <a:gd name="T50" fmla="*/ 1264 w 199"/>
                <a:gd name="T51" fmla="*/ 328 h 56"/>
                <a:gd name="T52" fmla="*/ 1331 w 199"/>
                <a:gd name="T53" fmla="*/ 328 h 56"/>
                <a:gd name="T54" fmla="*/ 1203 w 199"/>
                <a:gd name="T55" fmla="*/ 415 h 56"/>
                <a:gd name="T56" fmla="*/ 1184 w 199"/>
                <a:gd name="T57" fmla="*/ 464 h 56"/>
                <a:gd name="T58" fmla="*/ 1119 w 199"/>
                <a:gd name="T59" fmla="*/ 464 h 56"/>
                <a:gd name="T60" fmla="*/ 1085 w 199"/>
                <a:gd name="T61" fmla="*/ 580 h 56"/>
                <a:gd name="T62" fmla="*/ 957 w 199"/>
                <a:gd name="T63" fmla="*/ 464 h 56"/>
                <a:gd name="T64" fmla="*/ 902 w 199"/>
                <a:gd name="T65" fmla="*/ 580 h 56"/>
                <a:gd name="T66" fmla="*/ 889 w 199"/>
                <a:gd name="T67" fmla="*/ 580 h 56"/>
                <a:gd name="T68" fmla="*/ 868 w 199"/>
                <a:gd name="T69" fmla="*/ 580 h 56"/>
                <a:gd name="T70" fmla="*/ 835 w 199"/>
                <a:gd name="T71" fmla="*/ 580 h 56"/>
                <a:gd name="T72" fmla="*/ 801 w 199"/>
                <a:gd name="T73" fmla="*/ 633 h 56"/>
                <a:gd name="T74" fmla="*/ 778 w 199"/>
                <a:gd name="T75" fmla="*/ 633 h 56"/>
                <a:gd name="T76" fmla="*/ 740 w 199"/>
                <a:gd name="T77" fmla="*/ 668 h 56"/>
                <a:gd name="T78" fmla="*/ 690 w 199"/>
                <a:gd name="T79" fmla="*/ 759 h 56"/>
                <a:gd name="T80" fmla="*/ 624 w 199"/>
                <a:gd name="T81" fmla="*/ 896 h 56"/>
                <a:gd name="T82" fmla="*/ 553 w 199"/>
                <a:gd name="T83" fmla="*/ 928 h 56"/>
                <a:gd name="T84" fmla="*/ 473 w 199"/>
                <a:gd name="T85" fmla="*/ 961 h 56"/>
                <a:gd name="T86" fmla="*/ 396 w 199"/>
                <a:gd name="T87" fmla="*/ 961 h 56"/>
                <a:gd name="T88" fmla="*/ 341 w 199"/>
                <a:gd name="T89" fmla="*/ 961 h 56"/>
                <a:gd name="T90" fmla="*/ 294 w 199"/>
                <a:gd name="T91" fmla="*/ 928 h 56"/>
                <a:gd name="T92" fmla="*/ 281 w 199"/>
                <a:gd name="T93" fmla="*/ 896 h 56"/>
                <a:gd name="T94" fmla="*/ 212 w 199"/>
                <a:gd name="T95" fmla="*/ 928 h 56"/>
                <a:gd name="T96" fmla="*/ 162 w 199"/>
                <a:gd name="T97" fmla="*/ 580 h 56"/>
                <a:gd name="T98" fmla="*/ 95 w 199"/>
                <a:gd name="T99" fmla="*/ 580 h 56"/>
                <a:gd name="T100" fmla="*/ 34 w 199"/>
                <a:gd name="T101" fmla="*/ 415 h 56"/>
                <a:gd name="T102" fmla="*/ 13 w 199"/>
                <a:gd name="T103" fmla="*/ 381 h 56"/>
                <a:gd name="T104" fmla="*/ 0 w 199"/>
                <a:gd name="T105" fmla="*/ 295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56">
                  <a:moveTo>
                    <a:pt x="0" y="17"/>
                  </a:moveTo>
                  <a:lnTo>
                    <a:pt x="10" y="19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32" y="22"/>
                  </a:lnTo>
                  <a:lnTo>
                    <a:pt x="39" y="24"/>
                  </a:lnTo>
                  <a:lnTo>
                    <a:pt x="47" y="24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6" y="22"/>
                  </a:lnTo>
                  <a:lnTo>
                    <a:pt x="83" y="15"/>
                  </a:lnTo>
                  <a:lnTo>
                    <a:pt x="101" y="22"/>
                  </a:lnTo>
                  <a:lnTo>
                    <a:pt x="108" y="17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25" y="12"/>
                  </a:lnTo>
                  <a:lnTo>
                    <a:pt x="135" y="10"/>
                  </a:lnTo>
                  <a:lnTo>
                    <a:pt x="148" y="5"/>
                  </a:lnTo>
                  <a:lnTo>
                    <a:pt x="160" y="2"/>
                  </a:lnTo>
                  <a:lnTo>
                    <a:pt x="172" y="0"/>
                  </a:lnTo>
                  <a:lnTo>
                    <a:pt x="177" y="2"/>
                  </a:lnTo>
                  <a:lnTo>
                    <a:pt x="182" y="2"/>
                  </a:lnTo>
                  <a:lnTo>
                    <a:pt x="187" y="2"/>
                  </a:lnTo>
                  <a:lnTo>
                    <a:pt x="197" y="2"/>
                  </a:lnTo>
                  <a:lnTo>
                    <a:pt x="189" y="19"/>
                  </a:lnTo>
                  <a:lnTo>
                    <a:pt x="199" y="19"/>
                  </a:lnTo>
                  <a:lnTo>
                    <a:pt x="180" y="24"/>
                  </a:lnTo>
                  <a:lnTo>
                    <a:pt x="177" y="27"/>
                  </a:lnTo>
                  <a:lnTo>
                    <a:pt x="167" y="27"/>
                  </a:lnTo>
                  <a:lnTo>
                    <a:pt x="162" y="34"/>
                  </a:lnTo>
                  <a:lnTo>
                    <a:pt x="143" y="27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9"/>
                  </a:lnTo>
                  <a:lnTo>
                    <a:pt x="103" y="44"/>
                  </a:lnTo>
                  <a:lnTo>
                    <a:pt x="93" y="52"/>
                  </a:lnTo>
                  <a:lnTo>
                    <a:pt x="83" y="54"/>
                  </a:lnTo>
                  <a:lnTo>
                    <a:pt x="71" y="56"/>
                  </a:lnTo>
                  <a:lnTo>
                    <a:pt x="59" y="56"/>
                  </a:lnTo>
                  <a:lnTo>
                    <a:pt x="51" y="56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32" y="54"/>
                  </a:lnTo>
                  <a:lnTo>
                    <a:pt x="24" y="34"/>
                  </a:lnTo>
                  <a:lnTo>
                    <a:pt x="14" y="34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solidFill>
              <a:srgbClr val="CC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34" name="Freeform 106"/>
            <p:cNvSpPr>
              <a:spLocks/>
            </p:cNvSpPr>
            <p:nvPr/>
          </p:nvSpPr>
          <p:spPr bwMode="auto">
            <a:xfrm rot="8108116">
              <a:off x="4956" y="1728"/>
              <a:ext cx="221" cy="119"/>
            </a:xfrm>
            <a:custGeom>
              <a:avLst/>
              <a:gdLst>
                <a:gd name="T0" fmla="*/ 0 w 205"/>
                <a:gd name="T1" fmla="*/ 595 h 39"/>
                <a:gd name="T2" fmla="*/ 14 w 205"/>
                <a:gd name="T3" fmla="*/ 885 h 39"/>
                <a:gd name="T4" fmla="*/ 30 w 205"/>
                <a:gd name="T5" fmla="*/ 1303 h 39"/>
                <a:gd name="T6" fmla="*/ 43 w 205"/>
                <a:gd name="T7" fmla="*/ 1053 h 39"/>
                <a:gd name="T8" fmla="*/ 57 w 205"/>
                <a:gd name="T9" fmla="*/ 2783 h 39"/>
                <a:gd name="T10" fmla="*/ 70 w 205"/>
                <a:gd name="T11" fmla="*/ 2328 h 39"/>
                <a:gd name="T12" fmla="*/ 84 w 205"/>
                <a:gd name="T13" fmla="*/ 2615 h 39"/>
                <a:gd name="T14" fmla="*/ 100 w 205"/>
                <a:gd name="T15" fmla="*/ 3036 h 39"/>
                <a:gd name="T16" fmla="*/ 116 w 205"/>
                <a:gd name="T17" fmla="*/ 3036 h 39"/>
                <a:gd name="T18" fmla="*/ 116 w 205"/>
                <a:gd name="T19" fmla="*/ 3036 h 39"/>
                <a:gd name="T20" fmla="*/ 120 w 205"/>
                <a:gd name="T21" fmla="*/ 3036 h 39"/>
                <a:gd name="T22" fmla="*/ 120 w 205"/>
                <a:gd name="T23" fmla="*/ 3036 h 39"/>
                <a:gd name="T24" fmla="*/ 134 w 205"/>
                <a:gd name="T25" fmla="*/ 2615 h 39"/>
                <a:gd name="T26" fmla="*/ 154 w 205"/>
                <a:gd name="T27" fmla="*/ 3381 h 39"/>
                <a:gd name="T28" fmla="*/ 166 w 205"/>
                <a:gd name="T29" fmla="*/ 2783 h 39"/>
                <a:gd name="T30" fmla="*/ 177 w 205"/>
                <a:gd name="T31" fmla="*/ 2783 h 39"/>
                <a:gd name="T32" fmla="*/ 188 w 205"/>
                <a:gd name="T33" fmla="*/ 2328 h 39"/>
                <a:gd name="T34" fmla="*/ 212 w 205"/>
                <a:gd name="T35" fmla="*/ 3036 h 39"/>
                <a:gd name="T36" fmla="*/ 221 w 205"/>
                <a:gd name="T37" fmla="*/ 2615 h 39"/>
                <a:gd name="T38" fmla="*/ 253 w 205"/>
                <a:gd name="T39" fmla="*/ 2328 h 39"/>
                <a:gd name="T40" fmla="*/ 266 w 205"/>
                <a:gd name="T41" fmla="*/ 2160 h 39"/>
                <a:gd name="T42" fmla="*/ 277 w 205"/>
                <a:gd name="T43" fmla="*/ 1898 h 39"/>
                <a:gd name="T44" fmla="*/ 277 w 205"/>
                <a:gd name="T45" fmla="*/ 1733 h 39"/>
                <a:gd name="T46" fmla="*/ 273 w 205"/>
                <a:gd name="T47" fmla="*/ 1480 h 39"/>
                <a:gd name="T48" fmla="*/ 271 w 205"/>
                <a:gd name="T49" fmla="*/ 1303 h 39"/>
                <a:gd name="T50" fmla="*/ 263 w 205"/>
                <a:gd name="T51" fmla="*/ 1303 h 39"/>
                <a:gd name="T52" fmla="*/ 250 w 205"/>
                <a:gd name="T53" fmla="*/ 1480 h 39"/>
                <a:gd name="T54" fmla="*/ 235 w 205"/>
                <a:gd name="T55" fmla="*/ 0 h 39"/>
                <a:gd name="T56" fmla="*/ 221 w 205"/>
                <a:gd name="T57" fmla="*/ 427 h 39"/>
                <a:gd name="T58" fmla="*/ 209 w 205"/>
                <a:gd name="T59" fmla="*/ 427 h 39"/>
                <a:gd name="T60" fmla="*/ 193 w 205"/>
                <a:gd name="T61" fmla="*/ 168 h 39"/>
                <a:gd name="T62" fmla="*/ 191 w 205"/>
                <a:gd name="T63" fmla="*/ 168 h 39"/>
                <a:gd name="T64" fmla="*/ 177 w 205"/>
                <a:gd name="T65" fmla="*/ 427 h 39"/>
                <a:gd name="T66" fmla="*/ 166 w 205"/>
                <a:gd name="T67" fmla="*/ 427 h 39"/>
                <a:gd name="T68" fmla="*/ 140 w 205"/>
                <a:gd name="T69" fmla="*/ 885 h 39"/>
                <a:gd name="T70" fmla="*/ 127 w 205"/>
                <a:gd name="T71" fmla="*/ 885 h 39"/>
                <a:gd name="T72" fmla="*/ 116 w 205"/>
                <a:gd name="T73" fmla="*/ 885 h 39"/>
                <a:gd name="T74" fmla="*/ 114 w 205"/>
                <a:gd name="T75" fmla="*/ 885 h 39"/>
                <a:gd name="T76" fmla="*/ 109 w 205"/>
                <a:gd name="T77" fmla="*/ 885 h 39"/>
                <a:gd name="T78" fmla="*/ 91 w 205"/>
                <a:gd name="T79" fmla="*/ 595 h 39"/>
                <a:gd name="T80" fmla="*/ 70 w 205"/>
                <a:gd name="T81" fmla="*/ 427 h 39"/>
                <a:gd name="T82" fmla="*/ 47 w 205"/>
                <a:gd name="T83" fmla="*/ 168 h 39"/>
                <a:gd name="T84" fmla="*/ 33 w 205"/>
                <a:gd name="T85" fmla="*/ 168 h 39"/>
                <a:gd name="T86" fmla="*/ 19 w 205"/>
                <a:gd name="T87" fmla="*/ 168 h 39"/>
                <a:gd name="T88" fmla="*/ 12 w 205"/>
                <a:gd name="T89" fmla="*/ 427 h 39"/>
                <a:gd name="T90" fmla="*/ 0 w 205"/>
                <a:gd name="T91" fmla="*/ 595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5" h="39">
                  <a:moveTo>
                    <a:pt x="0" y="7"/>
                  </a:moveTo>
                  <a:lnTo>
                    <a:pt x="10" y="10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2" y="32"/>
                  </a:lnTo>
                  <a:lnTo>
                    <a:pt x="52" y="27"/>
                  </a:lnTo>
                  <a:lnTo>
                    <a:pt x="62" y="30"/>
                  </a:lnTo>
                  <a:lnTo>
                    <a:pt x="74" y="35"/>
                  </a:lnTo>
                  <a:lnTo>
                    <a:pt x="86" y="35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14" y="39"/>
                  </a:lnTo>
                  <a:lnTo>
                    <a:pt x="123" y="32"/>
                  </a:lnTo>
                  <a:lnTo>
                    <a:pt x="131" y="32"/>
                  </a:lnTo>
                  <a:lnTo>
                    <a:pt x="138" y="27"/>
                  </a:lnTo>
                  <a:lnTo>
                    <a:pt x="158" y="35"/>
                  </a:lnTo>
                  <a:lnTo>
                    <a:pt x="163" y="30"/>
                  </a:lnTo>
                  <a:lnTo>
                    <a:pt x="187" y="27"/>
                  </a:lnTo>
                  <a:lnTo>
                    <a:pt x="197" y="25"/>
                  </a:lnTo>
                  <a:lnTo>
                    <a:pt x="205" y="22"/>
                  </a:lnTo>
                  <a:lnTo>
                    <a:pt x="205" y="20"/>
                  </a:lnTo>
                  <a:lnTo>
                    <a:pt x="202" y="17"/>
                  </a:lnTo>
                  <a:lnTo>
                    <a:pt x="200" y="15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3" y="0"/>
                  </a:lnTo>
                  <a:lnTo>
                    <a:pt x="163" y="5"/>
                  </a:lnTo>
                  <a:lnTo>
                    <a:pt x="155" y="5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1" y="10"/>
                  </a:lnTo>
                  <a:lnTo>
                    <a:pt x="67" y="7"/>
                  </a:lnTo>
                  <a:lnTo>
                    <a:pt x="52" y="5"/>
                  </a:lnTo>
                  <a:lnTo>
                    <a:pt x="35" y="2"/>
                  </a:lnTo>
                  <a:lnTo>
                    <a:pt x="25" y="2"/>
                  </a:lnTo>
                  <a:lnTo>
                    <a:pt x="15" y="2"/>
                  </a:lnTo>
                  <a:lnTo>
                    <a:pt x="8" y="5"/>
                  </a:lnTo>
                  <a:lnTo>
                    <a:pt x="0" y="7"/>
                  </a:lnTo>
                </a:path>
              </a:pathLst>
            </a:custGeom>
            <a:solidFill>
              <a:srgbClr val="CC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35" name="Freeform 107"/>
            <p:cNvSpPr>
              <a:spLocks/>
            </p:cNvSpPr>
            <p:nvPr/>
          </p:nvSpPr>
          <p:spPr bwMode="auto">
            <a:xfrm rot="1559354">
              <a:off x="4603" y="2706"/>
              <a:ext cx="300" cy="177"/>
            </a:xfrm>
            <a:custGeom>
              <a:avLst/>
              <a:gdLst>
                <a:gd name="T0" fmla="*/ 427 w 258"/>
                <a:gd name="T1" fmla="*/ 9 h 123"/>
                <a:gd name="T2" fmla="*/ 414 w 258"/>
                <a:gd name="T3" fmla="*/ 72 h 123"/>
                <a:gd name="T4" fmla="*/ 369 w 258"/>
                <a:gd name="T5" fmla="*/ 117 h 123"/>
                <a:gd name="T6" fmla="*/ 324 w 258"/>
                <a:gd name="T7" fmla="*/ 189 h 123"/>
                <a:gd name="T8" fmla="*/ 269 w 258"/>
                <a:gd name="T9" fmla="*/ 253 h 123"/>
                <a:gd name="T10" fmla="*/ 224 w 258"/>
                <a:gd name="T11" fmla="*/ 217 h 123"/>
                <a:gd name="T12" fmla="*/ 201 w 258"/>
                <a:gd name="T13" fmla="*/ 232 h 123"/>
                <a:gd name="T14" fmla="*/ 190 w 258"/>
                <a:gd name="T15" fmla="*/ 263 h 123"/>
                <a:gd name="T16" fmla="*/ 138 w 258"/>
                <a:gd name="T17" fmla="*/ 253 h 123"/>
                <a:gd name="T18" fmla="*/ 102 w 258"/>
                <a:gd name="T19" fmla="*/ 283 h 123"/>
                <a:gd name="T20" fmla="*/ 90 w 258"/>
                <a:gd name="T21" fmla="*/ 334 h 123"/>
                <a:gd name="T22" fmla="*/ 58 w 258"/>
                <a:gd name="T23" fmla="*/ 378 h 123"/>
                <a:gd name="T24" fmla="*/ 41 w 258"/>
                <a:gd name="T25" fmla="*/ 400 h 123"/>
                <a:gd name="T26" fmla="*/ 2 w 258"/>
                <a:gd name="T27" fmla="*/ 433 h 123"/>
                <a:gd name="T28" fmla="*/ 44 w 258"/>
                <a:gd name="T29" fmla="*/ 515 h 123"/>
                <a:gd name="T30" fmla="*/ 58 w 258"/>
                <a:gd name="T31" fmla="*/ 528 h 123"/>
                <a:gd name="T32" fmla="*/ 122 w 258"/>
                <a:gd name="T33" fmla="*/ 528 h 123"/>
                <a:gd name="T34" fmla="*/ 148 w 258"/>
                <a:gd name="T35" fmla="*/ 508 h 123"/>
                <a:gd name="T36" fmla="*/ 190 w 258"/>
                <a:gd name="T37" fmla="*/ 462 h 123"/>
                <a:gd name="T38" fmla="*/ 234 w 258"/>
                <a:gd name="T39" fmla="*/ 420 h 123"/>
                <a:gd name="T40" fmla="*/ 251 w 258"/>
                <a:gd name="T41" fmla="*/ 400 h 123"/>
                <a:gd name="T42" fmla="*/ 266 w 258"/>
                <a:gd name="T43" fmla="*/ 400 h 123"/>
                <a:gd name="T44" fmla="*/ 297 w 258"/>
                <a:gd name="T45" fmla="*/ 354 h 123"/>
                <a:gd name="T46" fmla="*/ 341 w 258"/>
                <a:gd name="T47" fmla="*/ 348 h 123"/>
                <a:gd name="T48" fmla="*/ 364 w 258"/>
                <a:gd name="T49" fmla="*/ 294 h 123"/>
                <a:gd name="T50" fmla="*/ 373 w 258"/>
                <a:gd name="T51" fmla="*/ 294 h 123"/>
                <a:gd name="T52" fmla="*/ 417 w 258"/>
                <a:gd name="T53" fmla="*/ 242 h 123"/>
                <a:gd name="T54" fmla="*/ 447 w 258"/>
                <a:gd name="T55" fmla="*/ 189 h 123"/>
                <a:gd name="T56" fmla="*/ 472 w 258"/>
                <a:gd name="T57" fmla="*/ 117 h 123"/>
                <a:gd name="T58" fmla="*/ 463 w 258"/>
                <a:gd name="T59" fmla="*/ 29 h 123"/>
                <a:gd name="T60" fmla="*/ 453 w 258"/>
                <a:gd name="T61" fmla="*/ 9 h 123"/>
                <a:gd name="T62" fmla="*/ 441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rgbClr val="996600"/>
            </a:solidFill>
            <a:ln w="952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36" name="Freeform 108"/>
            <p:cNvSpPr>
              <a:spLocks/>
            </p:cNvSpPr>
            <p:nvPr/>
          </p:nvSpPr>
          <p:spPr bwMode="auto">
            <a:xfrm rot="1921530">
              <a:off x="4829" y="2758"/>
              <a:ext cx="300" cy="177"/>
            </a:xfrm>
            <a:custGeom>
              <a:avLst/>
              <a:gdLst>
                <a:gd name="T0" fmla="*/ 427 w 258"/>
                <a:gd name="T1" fmla="*/ 9 h 123"/>
                <a:gd name="T2" fmla="*/ 414 w 258"/>
                <a:gd name="T3" fmla="*/ 72 h 123"/>
                <a:gd name="T4" fmla="*/ 369 w 258"/>
                <a:gd name="T5" fmla="*/ 117 h 123"/>
                <a:gd name="T6" fmla="*/ 324 w 258"/>
                <a:gd name="T7" fmla="*/ 189 h 123"/>
                <a:gd name="T8" fmla="*/ 269 w 258"/>
                <a:gd name="T9" fmla="*/ 253 h 123"/>
                <a:gd name="T10" fmla="*/ 224 w 258"/>
                <a:gd name="T11" fmla="*/ 217 h 123"/>
                <a:gd name="T12" fmla="*/ 201 w 258"/>
                <a:gd name="T13" fmla="*/ 232 h 123"/>
                <a:gd name="T14" fmla="*/ 190 w 258"/>
                <a:gd name="T15" fmla="*/ 263 h 123"/>
                <a:gd name="T16" fmla="*/ 138 w 258"/>
                <a:gd name="T17" fmla="*/ 253 h 123"/>
                <a:gd name="T18" fmla="*/ 102 w 258"/>
                <a:gd name="T19" fmla="*/ 283 h 123"/>
                <a:gd name="T20" fmla="*/ 90 w 258"/>
                <a:gd name="T21" fmla="*/ 334 h 123"/>
                <a:gd name="T22" fmla="*/ 58 w 258"/>
                <a:gd name="T23" fmla="*/ 378 h 123"/>
                <a:gd name="T24" fmla="*/ 41 w 258"/>
                <a:gd name="T25" fmla="*/ 400 h 123"/>
                <a:gd name="T26" fmla="*/ 2 w 258"/>
                <a:gd name="T27" fmla="*/ 433 h 123"/>
                <a:gd name="T28" fmla="*/ 44 w 258"/>
                <a:gd name="T29" fmla="*/ 515 h 123"/>
                <a:gd name="T30" fmla="*/ 58 w 258"/>
                <a:gd name="T31" fmla="*/ 528 h 123"/>
                <a:gd name="T32" fmla="*/ 122 w 258"/>
                <a:gd name="T33" fmla="*/ 528 h 123"/>
                <a:gd name="T34" fmla="*/ 148 w 258"/>
                <a:gd name="T35" fmla="*/ 508 h 123"/>
                <a:gd name="T36" fmla="*/ 190 w 258"/>
                <a:gd name="T37" fmla="*/ 462 h 123"/>
                <a:gd name="T38" fmla="*/ 234 w 258"/>
                <a:gd name="T39" fmla="*/ 420 h 123"/>
                <a:gd name="T40" fmla="*/ 251 w 258"/>
                <a:gd name="T41" fmla="*/ 400 h 123"/>
                <a:gd name="T42" fmla="*/ 266 w 258"/>
                <a:gd name="T43" fmla="*/ 400 h 123"/>
                <a:gd name="T44" fmla="*/ 297 w 258"/>
                <a:gd name="T45" fmla="*/ 354 h 123"/>
                <a:gd name="T46" fmla="*/ 341 w 258"/>
                <a:gd name="T47" fmla="*/ 348 h 123"/>
                <a:gd name="T48" fmla="*/ 364 w 258"/>
                <a:gd name="T49" fmla="*/ 294 h 123"/>
                <a:gd name="T50" fmla="*/ 373 w 258"/>
                <a:gd name="T51" fmla="*/ 294 h 123"/>
                <a:gd name="T52" fmla="*/ 417 w 258"/>
                <a:gd name="T53" fmla="*/ 242 h 123"/>
                <a:gd name="T54" fmla="*/ 447 w 258"/>
                <a:gd name="T55" fmla="*/ 189 h 123"/>
                <a:gd name="T56" fmla="*/ 472 w 258"/>
                <a:gd name="T57" fmla="*/ 117 h 123"/>
                <a:gd name="T58" fmla="*/ 463 w 258"/>
                <a:gd name="T59" fmla="*/ 29 h 123"/>
                <a:gd name="T60" fmla="*/ 453 w 258"/>
                <a:gd name="T61" fmla="*/ 9 h 123"/>
                <a:gd name="T62" fmla="*/ 441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rgbClr val="996600"/>
            </a:solidFill>
            <a:ln w="9525" cap="flat" cmpd="sng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37" name="Freeform 109"/>
            <p:cNvSpPr>
              <a:spLocks/>
            </p:cNvSpPr>
            <p:nvPr/>
          </p:nvSpPr>
          <p:spPr bwMode="auto">
            <a:xfrm rot="817809">
              <a:off x="4772" y="2764"/>
              <a:ext cx="300" cy="73"/>
            </a:xfrm>
            <a:custGeom>
              <a:avLst/>
              <a:gdLst>
                <a:gd name="T0" fmla="*/ 427 w 258"/>
                <a:gd name="T1" fmla="*/ 1 h 123"/>
                <a:gd name="T2" fmla="*/ 414 w 258"/>
                <a:gd name="T3" fmla="*/ 2 h 123"/>
                <a:gd name="T4" fmla="*/ 369 w 258"/>
                <a:gd name="T5" fmla="*/ 3 h 123"/>
                <a:gd name="T6" fmla="*/ 324 w 258"/>
                <a:gd name="T7" fmla="*/ 5 h 123"/>
                <a:gd name="T8" fmla="*/ 269 w 258"/>
                <a:gd name="T9" fmla="*/ 7 h 123"/>
                <a:gd name="T10" fmla="*/ 224 w 258"/>
                <a:gd name="T11" fmla="*/ 7 h 123"/>
                <a:gd name="T12" fmla="*/ 201 w 258"/>
                <a:gd name="T13" fmla="*/ 7 h 123"/>
                <a:gd name="T14" fmla="*/ 190 w 258"/>
                <a:gd name="T15" fmla="*/ 7 h 123"/>
                <a:gd name="T16" fmla="*/ 138 w 258"/>
                <a:gd name="T17" fmla="*/ 7 h 123"/>
                <a:gd name="T18" fmla="*/ 102 w 258"/>
                <a:gd name="T19" fmla="*/ 8 h 123"/>
                <a:gd name="T20" fmla="*/ 90 w 258"/>
                <a:gd name="T21" fmla="*/ 9 h 123"/>
                <a:gd name="T22" fmla="*/ 58 w 258"/>
                <a:gd name="T23" fmla="*/ 11 h 123"/>
                <a:gd name="T24" fmla="*/ 41 w 258"/>
                <a:gd name="T25" fmla="*/ 12 h 123"/>
                <a:gd name="T26" fmla="*/ 2 w 258"/>
                <a:gd name="T27" fmla="*/ 12 h 123"/>
                <a:gd name="T28" fmla="*/ 44 w 258"/>
                <a:gd name="T29" fmla="*/ 15 h 123"/>
                <a:gd name="T30" fmla="*/ 58 w 258"/>
                <a:gd name="T31" fmla="*/ 15 h 123"/>
                <a:gd name="T32" fmla="*/ 122 w 258"/>
                <a:gd name="T33" fmla="*/ 15 h 123"/>
                <a:gd name="T34" fmla="*/ 148 w 258"/>
                <a:gd name="T35" fmla="*/ 15 h 123"/>
                <a:gd name="T36" fmla="*/ 190 w 258"/>
                <a:gd name="T37" fmla="*/ 14 h 123"/>
                <a:gd name="T38" fmla="*/ 234 w 258"/>
                <a:gd name="T39" fmla="*/ 12 h 123"/>
                <a:gd name="T40" fmla="*/ 251 w 258"/>
                <a:gd name="T41" fmla="*/ 12 h 123"/>
                <a:gd name="T42" fmla="*/ 266 w 258"/>
                <a:gd name="T43" fmla="*/ 12 h 123"/>
                <a:gd name="T44" fmla="*/ 297 w 258"/>
                <a:gd name="T45" fmla="*/ 10 h 123"/>
                <a:gd name="T46" fmla="*/ 341 w 258"/>
                <a:gd name="T47" fmla="*/ 10 h 123"/>
                <a:gd name="T48" fmla="*/ 364 w 258"/>
                <a:gd name="T49" fmla="*/ 8 h 123"/>
                <a:gd name="T50" fmla="*/ 373 w 258"/>
                <a:gd name="T51" fmla="*/ 8 h 123"/>
                <a:gd name="T52" fmla="*/ 417 w 258"/>
                <a:gd name="T53" fmla="*/ 7 h 123"/>
                <a:gd name="T54" fmla="*/ 447 w 258"/>
                <a:gd name="T55" fmla="*/ 5 h 123"/>
                <a:gd name="T56" fmla="*/ 472 w 258"/>
                <a:gd name="T57" fmla="*/ 3 h 123"/>
                <a:gd name="T58" fmla="*/ 463 w 258"/>
                <a:gd name="T59" fmla="*/ 1 h 123"/>
                <a:gd name="T60" fmla="*/ 453 w 258"/>
                <a:gd name="T61" fmla="*/ 1 h 123"/>
                <a:gd name="T62" fmla="*/ 441 w 258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8" h="123">
                  <a:moveTo>
                    <a:pt x="241" y="0"/>
                  </a:moveTo>
                  <a:lnTo>
                    <a:pt x="234" y="2"/>
                  </a:lnTo>
                  <a:lnTo>
                    <a:pt x="229" y="7"/>
                  </a:lnTo>
                  <a:lnTo>
                    <a:pt x="226" y="17"/>
                  </a:lnTo>
                  <a:lnTo>
                    <a:pt x="207" y="14"/>
                  </a:lnTo>
                  <a:lnTo>
                    <a:pt x="202" y="27"/>
                  </a:lnTo>
                  <a:lnTo>
                    <a:pt x="197" y="29"/>
                  </a:lnTo>
                  <a:lnTo>
                    <a:pt x="177" y="44"/>
                  </a:lnTo>
                  <a:lnTo>
                    <a:pt x="155" y="51"/>
                  </a:lnTo>
                  <a:lnTo>
                    <a:pt x="147" y="59"/>
                  </a:lnTo>
                  <a:lnTo>
                    <a:pt x="130" y="44"/>
                  </a:lnTo>
                  <a:lnTo>
                    <a:pt x="123" y="51"/>
                  </a:lnTo>
                  <a:lnTo>
                    <a:pt x="113" y="54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103" y="61"/>
                  </a:lnTo>
                  <a:lnTo>
                    <a:pt x="83" y="51"/>
                  </a:lnTo>
                  <a:lnTo>
                    <a:pt x="76" y="59"/>
                  </a:lnTo>
                  <a:lnTo>
                    <a:pt x="69" y="64"/>
                  </a:lnTo>
                  <a:lnTo>
                    <a:pt x="56" y="66"/>
                  </a:lnTo>
                  <a:lnTo>
                    <a:pt x="51" y="73"/>
                  </a:lnTo>
                  <a:lnTo>
                    <a:pt x="49" y="78"/>
                  </a:lnTo>
                  <a:lnTo>
                    <a:pt x="39" y="86"/>
                  </a:lnTo>
                  <a:lnTo>
                    <a:pt x="32" y="88"/>
                  </a:lnTo>
                  <a:lnTo>
                    <a:pt x="27" y="91"/>
                  </a:lnTo>
                  <a:lnTo>
                    <a:pt x="22" y="93"/>
                  </a:lnTo>
                  <a:lnTo>
                    <a:pt x="22" y="103"/>
                  </a:lnTo>
                  <a:lnTo>
                    <a:pt x="2" y="101"/>
                  </a:lnTo>
                  <a:lnTo>
                    <a:pt x="0" y="110"/>
                  </a:lnTo>
                  <a:lnTo>
                    <a:pt x="24" y="120"/>
                  </a:lnTo>
                  <a:lnTo>
                    <a:pt x="29" y="123"/>
                  </a:lnTo>
                  <a:lnTo>
                    <a:pt x="32" y="123"/>
                  </a:lnTo>
                  <a:lnTo>
                    <a:pt x="64" y="123"/>
                  </a:lnTo>
                  <a:lnTo>
                    <a:pt x="66" y="123"/>
                  </a:lnTo>
                  <a:lnTo>
                    <a:pt x="69" y="123"/>
                  </a:lnTo>
                  <a:lnTo>
                    <a:pt x="81" y="118"/>
                  </a:lnTo>
                  <a:lnTo>
                    <a:pt x="103" y="108"/>
                  </a:lnTo>
                  <a:lnTo>
                    <a:pt x="123" y="101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3"/>
                  </a:lnTo>
                  <a:lnTo>
                    <a:pt x="162" y="83"/>
                  </a:lnTo>
                  <a:lnTo>
                    <a:pt x="165" y="73"/>
                  </a:lnTo>
                  <a:lnTo>
                    <a:pt x="187" y="81"/>
                  </a:lnTo>
                  <a:lnTo>
                    <a:pt x="192" y="71"/>
                  </a:lnTo>
                  <a:lnTo>
                    <a:pt x="199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16" y="64"/>
                  </a:lnTo>
                  <a:lnTo>
                    <a:pt x="229" y="56"/>
                  </a:lnTo>
                  <a:lnTo>
                    <a:pt x="234" y="51"/>
                  </a:lnTo>
                  <a:lnTo>
                    <a:pt x="244" y="44"/>
                  </a:lnTo>
                  <a:lnTo>
                    <a:pt x="241" y="34"/>
                  </a:lnTo>
                  <a:lnTo>
                    <a:pt x="258" y="27"/>
                  </a:lnTo>
                  <a:lnTo>
                    <a:pt x="256" y="17"/>
                  </a:lnTo>
                  <a:lnTo>
                    <a:pt x="253" y="7"/>
                  </a:lnTo>
                  <a:lnTo>
                    <a:pt x="251" y="4"/>
                  </a:lnTo>
                  <a:lnTo>
                    <a:pt x="248" y="2"/>
                  </a:lnTo>
                  <a:lnTo>
                    <a:pt x="244" y="0"/>
                  </a:lnTo>
                  <a:lnTo>
                    <a:pt x="241" y="0"/>
                  </a:lnTo>
                </a:path>
              </a:pathLst>
            </a:custGeom>
            <a:solidFill>
              <a:srgbClr val="996600"/>
            </a:solidFill>
            <a:ln w="0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38" name="Freeform 110"/>
            <p:cNvSpPr>
              <a:spLocks/>
            </p:cNvSpPr>
            <p:nvPr/>
          </p:nvSpPr>
          <p:spPr bwMode="auto">
            <a:xfrm>
              <a:off x="4524" y="1717"/>
              <a:ext cx="814" cy="257"/>
            </a:xfrm>
            <a:custGeom>
              <a:avLst/>
              <a:gdLst>
                <a:gd name="T0" fmla="*/ 0 w 814"/>
                <a:gd name="T1" fmla="*/ 50 h 257"/>
                <a:gd name="T2" fmla="*/ 459 w 814"/>
                <a:gd name="T3" fmla="*/ 37 h 257"/>
                <a:gd name="T4" fmla="*/ 628 w 814"/>
                <a:gd name="T5" fmla="*/ 17 h 257"/>
                <a:gd name="T6" fmla="*/ 757 w 814"/>
                <a:gd name="T7" fmla="*/ 50 h 257"/>
                <a:gd name="T8" fmla="*/ 789 w 814"/>
                <a:gd name="T9" fmla="*/ 121 h 257"/>
                <a:gd name="T10" fmla="*/ 764 w 814"/>
                <a:gd name="T11" fmla="*/ 238 h 257"/>
                <a:gd name="T12" fmla="*/ 699 w 814"/>
                <a:gd name="T13" fmla="*/ 218 h 257"/>
                <a:gd name="T14" fmla="*/ 589 w 814"/>
                <a:gd name="T15" fmla="*/ 102 h 257"/>
                <a:gd name="T16" fmla="*/ 550 w 814"/>
                <a:gd name="T17" fmla="*/ 50 h 257"/>
                <a:gd name="T18" fmla="*/ 375 w 814"/>
                <a:gd name="T19" fmla="*/ 5 h 257"/>
                <a:gd name="T20" fmla="*/ 278 w 814"/>
                <a:gd name="T21" fmla="*/ 17 h 257"/>
                <a:gd name="T22" fmla="*/ 226 w 814"/>
                <a:gd name="T23" fmla="*/ 56 h 257"/>
                <a:gd name="T24" fmla="*/ 200 w 814"/>
                <a:gd name="T25" fmla="*/ 134 h 257"/>
                <a:gd name="T26" fmla="*/ 233 w 814"/>
                <a:gd name="T27" fmla="*/ 199 h 257"/>
                <a:gd name="T28" fmla="*/ 188 w 814"/>
                <a:gd name="T29" fmla="*/ 231 h 257"/>
                <a:gd name="T30" fmla="*/ 149 w 814"/>
                <a:gd name="T31" fmla="*/ 244 h 257"/>
                <a:gd name="T32" fmla="*/ 136 w 814"/>
                <a:gd name="T33" fmla="*/ 257 h 2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4" h="257">
                  <a:moveTo>
                    <a:pt x="0" y="50"/>
                  </a:moveTo>
                  <a:cubicBezTo>
                    <a:pt x="158" y="46"/>
                    <a:pt x="305" y="49"/>
                    <a:pt x="459" y="37"/>
                  </a:cubicBezTo>
                  <a:cubicBezTo>
                    <a:pt x="516" y="25"/>
                    <a:pt x="568" y="21"/>
                    <a:pt x="628" y="17"/>
                  </a:cubicBezTo>
                  <a:cubicBezTo>
                    <a:pt x="674" y="27"/>
                    <a:pt x="718" y="23"/>
                    <a:pt x="757" y="50"/>
                  </a:cubicBezTo>
                  <a:cubicBezTo>
                    <a:pt x="766" y="74"/>
                    <a:pt x="789" y="121"/>
                    <a:pt x="789" y="121"/>
                  </a:cubicBezTo>
                  <a:cubicBezTo>
                    <a:pt x="794" y="178"/>
                    <a:pt x="814" y="212"/>
                    <a:pt x="764" y="238"/>
                  </a:cubicBezTo>
                  <a:cubicBezTo>
                    <a:pt x="742" y="232"/>
                    <a:pt x="720" y="226"/>
                    <a:pt x="699" y="218"/>
                  </a:cubicBezTo>
                  <a:cubicBezTo>
                    <a:pt x="667" y="177"/>
                    <a:pt x="617" y="145"/>
                    <a:pt x="589" y="102"/>
                  </a:cubicBezTo>
                  <a:cubicBezTo>
                    <a:pt x="575" y="81"/>
                    <a:pt x="573" y="62"/>
                    <a:pt x="550" y="50"/>
                  </a:cubicBezTo>
                  <a:cubicBezTo>
                    <a:pt x="497" y="22"/>
                    <a:pt x="433" y="14"/>
                    <a:pt x="375" y="5"/>
                  </a:cubicBezTo>
                  <a:cubicBezTo>
                    <a:pt x="343" y="8"/>
                    <a:pt x="306" y="0"/>
                    <a:pt x="278" y="17"/>
                  </a:cubicBezTo>
                  <a:cubicBezTo>
                    <a:pt x="260" y="28"/>
                    <a:pt x="226" y="56"/>
                    <a:pt x="226" y="56"/>
                  </a:cubicBezTo>
                  <a:cubicBezTo>
                    <a:pt x="211" y="79"/>
                    <a:pt x="200" y="134"/>
                    <a:pt x="200" y="134"/>
                  </a:cubicBezTo>
                  <a:cubicBezTo>
                    <a:pt x="211" y="156"/>
                    <a:pt x="225" y="175"/>
                    <a:pt x="233" y="199"/>
                  </a:cubicBezTo>
                  <a:cubicBezTo>
                    <a:pt x="218" y="210"/>
                    <a:pt x="203" y="220"/>
                    <a:pt x="188" y="231"/>
                  </a:cubicBezTo>
                  <a:cubicBezTo>
                    <a:pt x="177" y="239"/>
                    <a:pt x="159" y="234"/>
                    <a:pt x="149" y="244"/>
                  </a:cubicBezTo>
                  <a:cubicBezTo>
                    <a:pt x="145" y="248"/>
                    <a:pt x="140" y="253"/>
                    <a:pt x="136" y="257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42039" name="Freeform 111"/>
            <p:cNvSpPr>
              <a:spLocks/>
            </p:cNvSpPr>
            <p:nvPr/>
          </p:nvSpPr>
          <p:spPr bwMode="auto">
            <a:xfrm>
              <a:off x="4592" y="1650"/>
              <a:ext cx="815" cy="1340"/>
            </a:xfrm>
            <a:custGeom>
              <a:avLst/>
              <a:gdLst>
                <a:gd name="T0" fmla="*/ 197 w 815"/>
                <a:gd name="T1" fmla="*/ 207 h 1340"/>
                <a:gd name="T2" fmla="*/ 55 w 815"/>
                <a:gd name="T3" fmla="*/ 104 h 1340"/>
                <a:gd name="T4" fmla="*/ 288 w 815"/>
                <a:gd name="T5" fmla="*/ 110 h 1340"/>
                <a:gd name="T6" fmla="*/ 333 w 815"/>
                <a:gd name="T7" fmla="*/ 136 h 1340"/>
                <a:gd name="T8" fmla="*/ 508 w 815"/>
                <a:gd name="T9" fmla="*/ 201 h 1340"/>
                <a:gd name="T10" fmla="*/ 637 w 815"/>
                <a:gd name="T11" fmla="*/ 169 h 1340"/>
                <a:gd name="T12" fmla="*/ 721 w 815"/>
                <a:gd name="T13" fmla="*/ 78 h 1340"/>
                <a:gd name="T14" fmla="*/ 566 w 815"/>
                <a:gd name="T15" fmla="*/ 0 h 1340"/>
                <a:gd name="T16" fmla="*/ 417 w 815"/>
                <a:gd name="T17" fmla="*/ 72 h 1340"/>
                <a:gd name="T18" fmla="*/ 152 w 815"/>
                <a:gd name="T19" fmla="*/ 182 h 1340"/>
                <a:gd name="T20" fmla="*/ 158 w 815"/>
                <a:gd name="T21" fmla="*/ 363 h 1340"/>
                <a:gd name="T22" fmla="*/ 249 w 815"/>
                <a:gd name="T23" fmla="*/ 356 h 1340"/>
                <a:gd name="T24" fmla="*/ 734 w 815"/>
                <a:gd name="T25" fmla="*/ 305 h 1340"/>
                <a:gd name="T26" fmla="*/ 230 w 815"/>
                <a:gd name="T27" fmla="*/ 395 h 1340"/>
                <a:gd name="T28" fmla="*/ 94 w 815"/>
                <a:gd name="T29" fmla="*/ 330 h 1340"/>
                <a:gd name="T30" fmla="*/ 139 w 815"/>
                <a:gd name="T31" fmla="*/ 402 h 1340"/>
                <a:gd name="T32" fmla="*/ 301 w 815"/>
                <a:gd name="T33" fmla="*/ 751 h 1340"/>
                <a:gd name="T34" fmla="*/ 514 w 815"/>
                <a:gd name="T35" fmla="*/ 855 h 1340"/>
                <a:gd name="T36" fmla="*/ 728 w 815"/>
                <a:gd name="T37" fmla="*/ 777 h 1340"/>
                <a:gd name="T38" fmla="*/ 715 w 815"/>
                <a:gd name="T39" fmla="*/ 816 h 1340"/>
                <a:gd name="T40" fmla="*/ 553 w 815"/>
                <a:gd name="T41" fmla="*/ 1088 h 1340"/>
                <a:gd name="T42" fmla="*/ 145 w 815"/>
                <a:gd name="T43" fmla="*/ 861 h 1340"/>
                <a:gd name="T44" fmla="*/ 268 w 815"/>
                <a:gd name="T45" fmla="*/ 615 h 1340"/>
                <a:gd name="T46" fmla="*/ 650 w 815"/>
                <a:gd name="T47" fmla="*/ 868 h 1340"/>
                <a:gd name="T48" fmla="*/ 307 w 815"/>
                <a:gd name="T49" fmla="*/ 868 h 1340"/>
                <a:gd name="T50" fmla="*/ 255 w 815"/>
                <a:gd name="T51" fmla="*/ 758 h 1340"/>
                <a:gd name="T52" fmla="*/ 255 w 815"/>
                <a:gd name="T53" fmla="*/ 693 h 1340"/>
                <a:gd name="T54" fmla="*/ 327 w 815"/>
                <a:gd name="T55" fmla="*/ 855 h 1340"/>
                <a:gd name="T56" fmla="*/ 94 w 815"/>
                <a:gd name="T57" fmla="*/ 1172 h 1340"/>
                <a:gd name="T58" fmla="*/ 29 w 815"/>
                <a:gd name="T59" fmla="*/ 1249 h 1340"/>
                <a:gd name="T60" fmla="*/ 29 w 815"/>
                <a:gd name="T61" fmla="*/ 1288 h 1340"/>
                <a:gd name="T62" fmla="*/ 456 w 815"/>
                <a:gd name="T63" fmla="*/ 1243 h 1340"/>
                <a:gd name="T64" fmla="*/ 527 w 815"/>
                <a:gd name="T65" fmla="*/ 1172 h 1340"/>
                <a:gd name="T66" fmla="*/ 255 w 815"/>
                <a:gd name="T67" fmla="*/ 1114 h 1340"/>
                <a:gd name="T68" fmla="*/ 48 w 815"/>
                <a:gd name="T69" fmla="*/ 1146 h 1340"/>
                <a:gd name="T70" fmla="*/ 204 w 815"/>
                <a:gd name="T71" fmla="*/ 1340 h 1340"/>
                <a:gd name="T72" fmla="*/ 340 w 815"/>
                <a:gd name="T73" fmla="*/ 1224 h 1340"/>
                <a:gd name="T74" fmla="*/ 120 w 815"/>
                <a:gd name="T75" fmla="*/ 1101 h 1340"/>
                <a:gd name="T76" fmla="*/ 223 w 815"/>
                <a:gd name="T77" fmla="*/ 751 h 1340"/>
                <a:gd name="T78" fmla="*/ 404 w 815"/>
                <a:gd name="T79" fmla="*/ 667 h 1340"/>
                <a:gd name="T80" fmla="*/ 598 w 815"/>
                <a:gd name="T81" fmla="*/ 686 h 1340"/>
                <a:gd name="T82" fmla="*/ 702 w 815"/>
                <a:gd name="T83" fmla="*/ 706 h 1340"/>
                <a:gd name="T84" fmla="*/ 514 w 815"/>
                <a:gd name="T85" fmla="*/ 919 h 1340"/>
                <a:gd name="T86" fmla="*/ 696 w 815"/>
                <a:gd name="T87" fmla="*/ 1094 h 1340"/>
                <a:gd name="T88" fmla="*/ 812 w 815"/>
                <a:gd name="T89" fmla="*/ 971 h 1340"/>
                <a:gd name="T90" fmla="*/ 708 w 815"/>
                <a:gd name="T91" fmla="*/ 615 h 1340"/>
                <a:gd name="T92" fmla="*/ 456 w 815"/>
                <a:gd name="T93" fmla="*/ 337 h 1340"/>
                <a:gd name="T94" fmla="*/ 243 w 815"/>
                <a:gd name="T95" fmla="*/ 447 h 1340"/>
                <a:gd name="T96" fmla="*/ 204 w 815"/>
                <a:gd name="T97" fmla="*/ 512 h 1340"/>
                <a:gd name="T98" fmla="*/ 553 w 815"/>
                <a:gd name="T99" fmla="*/ 538 h 13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15" h="1340">
                  <a:moveTo>
                    <a:pt x="611" y="143"/>
                  </a:moveTo>
                  <a:cubicBezTo>
                    <a:pt x="474" y="186"/>
                    <a:pt x="340" y="194"/>
                    <a:pt x="197" y="207"/>
                  </a:cubicBezTo>
                  <a:cubicBezTo>
                    <a:pt x="103" y="202"/>
                    <a:pt x="72" y="221"/>
                    <a:pt x="22" y="156"/>
                  </a:cubicBezTo>
                  <a:cubicBezTo>
                    <a:pt x="14" y="106"/>
                    <a:pt x="0" y="92"/>
                    <a:pt x="55" y="104"/>
                  </a:cubicBezTo>
                  <a:cubicBezTo>
                    <a:pt x="129" y="67"/>
                    <a:pt x="156" y="86"/>
                    <a:pt x="262" y="91"/>
                  </a:cubicBezTo>
                  <a:cubicBezTo>
                    <a:pt x="271" y="97"/>
                    <a:pt x="278" y="105"/>
                    <a:pt x="288" y="110"/>
                  </a:cubicBezTo>
                  <a:cubicBezTo>
                    <a:pt x="296" y="114"/>
                    <a:pt x="306" y="113"/>
                    <a:pt x="314" y="117"/>
                  </a:cubicBezTo>
                  <a:cubicBezTo>
                    <a:pt x="322" y="121"/>
                    <a:pt x="326" y="131"/>
                    <a:pt x="333" y="136"/>
                  </a:cubicBezTo>
                  <a:cubicBezTo>
                    <a:pt x="341" y="142"/>
                    <a:pt x="350" y="145"/>
                    <a:pt x="359" y="149"/>
                  </a:cubicBezTo>
                  <a:cubicBezTo>
                    <a:pt x="417" y="207"/>
                    <a:pt x="420" y="191"/>
                    <a:pt x="508" y="201"/>
                  </a:cubicBezTo>
                  <a:cubicBezTo>
                    <a:pt x="547" y="198"/>
                    <a:pt x="591" y="209"/>
                    <a:pt x="624" y="188"/>
                  </a:cubicBezTo>
                  <a:cubicBezTo>
                    <a:pt x="630" y="184"/>
                    <a:pt x="631" y="174"/>
                    <a:pt x="637" y="169"/>
                  </a:cubicBezTo>
                  <a:cubicBezTo>
                    <a:pt x="649" y="157"/>
                    <a:pt x="661" y="154"/>
                    <a:pt x="676" y="149"/>
                  </a:cubicBezTo>
                  <a:cubicBezTo>
                    <a:pt x="696" y="123"/>
                    <a:pt x="714" y="110"/>
                    <a:pt x="721" y="78"/>
                  </a:cubicBezTo>
                  <a:cubicBezTo>
                    <a:pt x="696" y="46"/>
                    <a:pt x="665" y="23"/>
                    <a:pt x="624" y="13"/>
                  </a:cubicBezTo>
                  <a:cubicBezTo>
                    <a:pt x="605" y="8"/>
                    <a:pt x="566" y="0"/>
                    <a:pt x="566" y="0"/>
                  </a:cubicBezTo>
                  <a:cubicBezTo>
                    <a:pt x="538" y="4"/>
                    <a:pt x="509" y="5"/>
                    <a:pt x="482" y="13"/>
                  </a:cubicBezTo>
                  <a:cubicBezTo>
                    <a:pt x="448" y="23"/>
                    <a:pt x="439" y="50"/>
                    <a:pt x="417" y="72"/>
                  </a:cubicBezTo>
                  <a:cubicBezTo>
                    <a:pt x="391" y="98"/>
                    <a:pt x="349" y="121"/>
                    <a:pt x="314" y="130"/>
                  </a:cubicBezTo>
                  <a:cubicBezTo>
                    <a:pt x="269" y="163"/>
                    <a:pt x="206" y="175"/>
                    <a:pt x="152" y="182"/>
                  </a:cubicBezTo>
                  <a:cubicBezTo>
                    <a:pt x="145" y="184"/>
                    <a:pt x="133" y="181"/>
                    <a:pt x="132" y="188"/>
                  </a:cubicBezTo>
                  <a:cubicBezTo>
                    <a:pt x="131" y="195"/>
                    <a:pt x="126" y="331"/>
                    <a:pt x="158" y="363"/>
                  </a:cubicBezTo>
                  <a:cubicBezTo>
                    <a:pt x="165" y="370"/>
                    <a:pt x="175" y="372"/>
                    <a:pt x="184" y="376"/>
                  </a:cubicBezTo>
                  <a:cubicBezTo>
                    <a:pt x="206" y="370"/>
                    <a:pt x="228" y="364"/>
                    <a:pt x="249" y="356"/>
                  </a:cubicBezTo>
                  <a:cubicBezTo>
                    <a:pt x="344" y="279"/>
                    <a:pt x="492" y="247"/>
                    <a:pt x="611" y="240"/>
                  </a:cubicBezTo>
                  <a:cubicBezTo>
                    <a:pt x="691" y="258"/>
                    <a:pt x="672" y="266"/>
                    <a:pt x="734" y="305"/>
                  </a:cubicBezTo>
                  <a:cubicBezTo>
                    <a:pt x="751" y="338"/>
                    <a:pt x="780" y="361"/>
                    <a:pt x="793" y="395"/>
                  </a:cubicBezTo>
                  <a:cubicBezTo>
                    <a:pt x="634" y="498"/>
                    <a:pt x="414" y="417"/>
                    <a:pt x="230" y="395"/>
                  </a:cubicBezTo>
                  <a:cubicBezTo>
                    <a:pt x="195" y="383"/>
                    <a:pt x="161" y="369"/>
                    <a:pt x="126" y="356"/>
                  </a:cubicBezTo>
                  <a:cubicBezTo>
                    <a:pt x="115" y="347"/>
                    <a:pt x="94" y="316"/>
                    <a:pt x="94" y="330"/>
                  </a:cubicBezTo>
                  <a:cubicBezTo>
                    <a:pt x="94" y="345"/>
                    <a:pt x="118" y="350"/>
                    <a:pt x="126" y="363"/>
                  </a:cubicBezTo>
                  <a:cubicBezTo>
                    <a:pt x="133" y="375"/>
                    <a:pt x="134" y="389"/>
                    <a:pt x="139" y="402"/>
                  </a:cubicBezTo>
                  <a:cubicBezTo>
                    <a:pt x="170" y="490"/>
                    <a:pt x="189" y="586"/>
                    <a:pt x="262" y="648"/>
                  </a:cubicBezTo>
                  <a:cubicBezTo>
                    <a:pt x="269" y="661"/>
                    <a:pt x="296" y="746"/>
                    <a:pt x="301" y="751"/>
                  </a:cubicBezTo>
                  <a:cubicBezTo>
                    <a:pt x="311" y="761"/>
                    <a:pt x="328" y="762"/>
                    <a:pt x="340" y="770"/>
                  </a:cubicBezTo>
                  <a:cubicBezTo>
                    <a:pt x="408" y="817"/>
                    <a:pt x="429" y="838"/>
                    <a:pt x="514" y="855"/>
                  </a:cubicBezTo>
                  <a:cubicBezTo>
                    <a:pt x="559" y="853"/>
                    <a:pt x="605" y="856"/>
                    <a:pt x="650" y="848"/>
                  </a:cubicBezTo>
                  <a:cubicBezTo>
                    <a:pt x="691" y="840"/>
                    <a:pt x="697" y="797"/>
                    <a:pt x="728" y="777"/>
                  </a:cubicBezTo>
                  <a:cubicBezTo>
                    <a:pt x="743" y="746"/>
                    <a:pt x="764" y="720"/>
                    <a:pt x="754" y="686"/>
                  </a:cubicBezTo>
                  <a:cubicBezTo>
                    <a:pt x="714" y="700"/>
                    <a:pt x="726" y="780"/>
                    <a:pt x="715" y="816"/>
                  </a:cubicBezTo>
                  <a:cubicBezTo>
                    <a:pt x="714" y="820"/>
                    <a:pt x="631" y="1063"/>
                    <a:pt x="592" y="1075"/>
                  </a:cubicBezTo>
                  <a:cubicBezTo>
                    <a:pt x="566" y="1083"/>
                    <a:pt x="579" y="1079"/>
                    <a:pt x="553" y="1088"/>
                  </a:cubicBezTo>
                  <a:cubicBezTo>
                    <a:pt x="516" y="1081"/>
                    <a:pt x="477" y="1083"/>
                    <a:pt x="443" y="1068"/>
                  </a:cubicBezTo>
                  <a:cubicBezTo>
                    <a:pt x="327" y="1017"/>
                    <a:pt x="267" y="902"/>
                    <a:pt x="145" y="861"/>
                  </a:cubicBezTo>
                  <a:cubicBezTo>
                    <a:pt x="108" y="806"/>
                    <a:pt x="187" y="720"/>
                    <a:pt x="223" y="673"/>
                  </a:cubicBezTo>
                  <a:cubicBezTo>
                    <a:pt x="229" y="666"/>
                    <a:pt x="254" y="623"/>
                    <a:pt x="268" y="615"/>
                  </a:cubicBezTo>
                  <a:cubicBezTo>
                    <a:pt x="282" y="607"/>
                    <a:pt x="299" y="607"/>
                    <a:pt x="314" y="602"/>
                  </a:cubicBezTo>
                  <a:cubicBezTo>
                    <a:pt x="460" y="643"/>
                    <a:pt x="550" y="763"/>
                    <a:pt x="650" y="868"/>
                  </a:cubicBezTo>
                  <a:cubicBezTo>
                    <a:pt x="530" y="887"/>
                    <a:pt x="594" y="879"/>
                    <a:pt x="456" y="887"/>
                  </a:cubicBezTo>
                  <a:cubicBezTo>
                    <a:pt x="396" y="894"/>
                    <a:pt x="373" y="903"/>
                    <a:pt x="307" y="868"/>
                  </a:cubicBezTo>
                  <a:cubicBezTo>
                    <a:pt x="297" y="862"/>
                    <a:pt x="298" y="846"/>
                    <a:pt x="294" y="835"/>
                  </a:cubicBezTo>
                  <a:cubicBezTo>
                    <a:pt x="273" y="771"/>
                    <a:pt x="295" y="807"/>
                    <a:pt x="255" y="758"/>
                  </a:cubicBezTo>
                  <a:cubicBezTo>
                    <a:pt x="253" y="747"/>
                    <a:pt x="253" y="736"/>
                    <a:pt x="249" y="725"/>
                  </a:cubicBezTo>
                  <a:cubicBezTo>
                    <a:pt x="238" y="695"/>
                    <a:pt x="223" y="715"/>
                    <a:pt x="255" y="693"/>
                  </a:cubicBezTo>
                  <a:cubicBezTo>
                    <a:pt x="305" y="701"/>
                    <a:pt x="323" y="705"/>
                    <a:pt x="346" y="751"/>
                  </a:cubicBezTo>
                  <a:cubicBezTo>
                    <a:pt x="340" y="786"/>
                    <a:pt x="339" y="822"/>
                    <a:pt x="327" y="855"/>
                  </a:cubicBezTo>
                  <a:cubicBezTo>
                    <a:pt x="306" y="911"/>
                    <a:pt x="252" y="952"/>
                    <a:pt x="217" y="997"/>
                  </a:cubicBezTo>
                  <a:cubicBezTo>
                    <a:pt x="203" y="1015"/>
                    <a:pt x="125" y="1128"/>
                    <a:pt x="94" y="1172"/>
                  </a:cubicBezTo>
                  <a:cubicBezTo>
                    <a:pt x="78" y="1195"/>
                    <a:pt x="52" y="1208"/>
                    <a:pt x="35" y="1230"/>
                  </a:cubicBezTo>
                  <a:cubicBezTo>
                    <a:pt x="33" y="1236"/>
                    <a:pt x="33" y="1243"/>
                    <a:pt x="29" y="1249"/>
                  </a:cubicBezTo>
                  <a:cubicBezTo>
                    <a:pt x="24" y="1257"/>
                    <a:pt x="10" y="1260"/>
                    <a:pt x="10" y="1269"/>
                  </a:cubicBezTo>
                  <a:cubicBezTo>
                    <a:pt x="10" y="1278"/>
                    <a:pt x="21" y="1285"/>
                    <a:pt x="29" y="1288"/>
                  </a:cubicBezTo>
                  <a:cubicBezTo>
                    <a:pt x="70" y="1303"/>
                    <a:pt x="133" y="1308"/>
                    <a:pt x="178" y="1314"/>
                  </a:cubicBezTo>
                  <a:cubicBezTo>
                    <a:pt x="328" y="1308"/>
                    <a:pt x="348" y="1315"/>
                    <a:pt x="456" y="1243"/>
                  </a:cubicBezTo>
                  <a:cubicBezTo>
                    <a:pt x="503" y="1168"/>
                    <a:pt x="446" y="1246"/>
                    <a:pt x="508" y="1198"/>
                  </a:cubicBezTo>
                  <a:cubicBezTo>
                    <a:pt x="517" y="1191"/>
                    <a:pt x="519" y="1179"/>
                    <a:pt x="527" y="1172"/>
                  </a:cubicBezTo>
                  <a:cubicBezTo>
                    <a:pt x="537" y="1163"/>
                    <a:pt x="549" y="1159"/>
                    <a:pt x="560" y="1152"/>
                  </a:cubicBezTo>
                  <a:cubicBezTo>
                    <a:pt x="506" y="1101"/>
                    <a:pt x="314" y="1116"/>
                    <a:pt x="255" y="1114"/>
                  </a:cubicBezTo>
                  <a:cubicBezTo>
                    <a:pt x="188" y="1116"/>
                    <a:pt x="121" y="1110"/>
                    <a:pt x="55" y="1120"/>
                  </a:cubicBezTo>
                  <a:cubicBezTo>
                    <a:pt x="46" y="1121"/>
                    <a:pt x="47" y="1137"/>
                    <a:pt x="48" y="1146"/>
                  </a:cubicBezTo>
                  <a:cubicBezTo>
                    <a:pt x="49" y="1168"/>
                    <a:pt x="55" y="1190"/>
                    <a:pt x="61" y="1211"/>
                  </a:cubicBezTo>
                  <a:cubicBezTo>
                    <a:pt x="83" y="1294"/>
                    <a:pt x="134" y="1319"/>
                    <a:pt x="204" y="1340"/>
                  </a:cubicBezTo>
                  <a:cubicBezTo>
                    <a:pt x="322" y="1318"/>
                    <a:pt x="440" y="1303"/>
                    <a:pt x="560" y="1295"/>
                  </a:cubicBezTo>
                  <a:cubicBezTo>
                    <a:pt x="485" y="1270"/>
                    <a:pt x="417" y="1241"/>
                    <a:pt x="340" y="1224"/>
                  </a:cubicBezTo>
                  <a:cubicBezTo>
                    <a:pt x="309" y="1210"/>
                    <a:pt x="209" y="1165"/>
                    <a:pt x="178" y="1146"/>
                  </a:cubicBezTo>
                  <a:cubicBezTo>
                    <a:pt x="157" y="1133"/>
                    <a:pt x="137" y="1118"/>
                    <a:pt x="120" y="1101"/>
                  </a:cubicBezTo>
                  <a:cubicBezTo>
                    <a:pt x="102" y="1083"/>
                    <a:pt x="74" y="1042"/>
                    <a:pt x="74" y="1042"/>
                  </a:cubicBezTo>
                  <a:cubicBezTo>
                    <a:pt x="45" y="917"/>
                    <a:pt x="135" y="823"/>
                    <a:pt x="223" y="751"/>
                  </a:cubicBezTo>
                  <a:cubicBezTo>
                    <a:pt x="250" y="729"/>
                    <a:pt x="257" y="710"/>
                    <a:pt x="288" y="693"/>
                  </a:cubicBezTo>
                  <a:cubicBezTo>
                    <a:pt x="316" y="678"/>
                    <a:pt x="381" y="671"/>
                    <a:pt x="404" y="667"/>
                  </a:cubicBezTo>
                  <a:cubicBezTo>
                    <a:pt x="458" y="669"/>
                    <a:pt x="512" y="668"/>
                    <a:pt x="566" y="673"/>
                  </a:cubicBezTo>
                  <a:cubicBezTo>
                    <a:pt x="577" y="674"/>
                    <a:pt x="587" y="683"/>
                    <a:pt x="598" y="686"/>
                  </a:cubicBezTo>
                  <a:cubicBezTo>
                    <a:pt x="613" y="690"/>
                    <a:pt x="629" y="690"/>
                    <a:pt x="644" y="693"/>
                  </a:cubicBezTo>
                  <a:cubicBezTo>
                    <a:pt x="663" y="697"/>
                    <a:pt x="702" y="706"/>
                    <a:pt x="702" y="706"/>
                  </a:cubicBezTo>
                  <a:cubicBezTo>
                    <a:pt x="602" y="793"/>
                    <a:pt x="707" y="696"/>
                    <a:pt x="624" y="790"/>
                  </a:cubicBezTo>
                  <a:cubicBezTo>
                    <a:pt x="587" y="832"/>
                    <a:pt x="534" y="865"/>
                    <a:pt x="514" y="919"/>
                  </a:cubicBezTo>
                  <a:cubicBezTo>
                    <a:pt x="530" y="977"/>
                    <a:pt x="558" y="963"/>
                    <a:pt x="592" y="997"/>
                  </a:cubicBezTo>
                  <a:cubicBezTo>
                    <a:pt x="627" y="1032"/>
                    <a:pt x="653" y="1066"/>
                    <a:pt x="696" y="1094"/>
                  </a:cubicBezTo>
                  <a:cubicBezTo>
                    <a:pt x="722" y="1092"/>
                    <a:pt x="748" y="1093"/>
                    <a:pt x="773" y="1088"/>
                  </a:cubicBezTo>
                  <a:cubicBezTo>
                    <a:pt x="810" y="1081"/>
                    <a:pt x="810" y="984"/>
                    <a:pt x="812" y="971"/>
                  </a:cubicBezTo>
                  <a:cubicBezTo>
                    <a:pt x="810" y="924"/>
                    <a:pt x="815" y="876"/>
                    <a:pt x="806" y="829"/>
                  </a:cubicBezTo>
                  <a:cubicBezTo>
                    <a:pt x="769" y="626"/>
                    <a:pt x="764" y="741"/>
                    <a:pt x="708" y="615"/>
                  </a:cubicBezTo>
                  <a:cubicBezTo>
                    <a:pt x="675" y="540"/>
                    <a:pt x="612" y="458"/>
                    <a:pt x="547" y="402"/>
                  </a:cubicBezTo>
                  <a:cubicBezTo>
                    <a:pt x="518" y="377"/>
                    <a:pt x="484" y="364"/>
                    <a:pt x="456" y="337"/>
                  </a:cubicBezTo>
                  <a:cubicBezTo>
                    <a:pt x="401" y="382"/>
                    <a:pt x="338" y="419"/>
                    <a:pt x="268" y="434"/>
                  </a:cubicBezTo>
                  <a:cubicBezTo>
                    <a:pt x="260" y="438"/>
                    <a:pt x="252" y="445"/>
                    <a:pt x="243" y="447"/>
                  </a:cubicBezTo>
                  <a:cubicBezTo>
                    <a:pt x="226" y="451"/>
                    <a:pt x="200" y="438"/>
                    <a:pt x="191" y="453"/>
                  </a:cubicBezTo>
                  <a:cubicBezTo>
                    <a:pt x="181" y="470"/>
                    <a:pt x="193" y="495"/>
                    <a:pt x="204" y="512"/>
                  </a:cubicBezTo>
                  <a:cubicBezTo>
                    <a:pt x="228" y="552"/>
                    <a:pt x="330" y="576"/>
                    <a:pt x="372" y="583"/>
                  </a:cubicBezTo>
                  <a:cubicBezTo>
                    <a:pt x="427" y="568"/>
                    <a:pt x="502" y="562"/>
                    <a:pt x="553" y="538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438390" name="Line 118"/>
          <p:cNvSpPr>
            <a:spLocks noChangeShapeType="1"/>
          </p:cNvSpPr>
          <p:nvPr/>
        </p:nvSpPr>
        <p:spPr bwMode="auto">
          <a:xfrm flipH="1">
            <a:off x="3402013" y="2001838"/>
            <a:ext cx="11112" cy="3228975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438391" name="Group 119"/>
          <p:cNvGrpSpPr>
            <a:grpSpLocks/>
          </p:cNvGrpSpPr>
          <p:nvPr/>
        </p:nvGrpSpPr>
        <p:grpSpPr bwMode="auto">
          <a:xfrm>
            <a:off x="4965700" y="1492250"/>
            <a:ext cx="1497013" cy="1343025"/>
            <a:chOff x="2375" y="2615"/>
            <a:chExt cx="505" cy="485"/>
          </a:xfrm>
        </p:grpSpPr>
        <p:sp>
          <p:nvSpPr>
            <p:cNvPr id="42016" name="AutoShape 120"/>
            <p:cNvSpPr>
              <a:spLocks noChangeArrowheads="1"/>
            </p:cNvSpPr>
            <p:nvPr/>
          </p:nvSpPr>
          <p:spPr bwMode="auto">
            <a:xfrm>
              <a:off x="2407" y="2880"/>
              <a:ext cx="473" cy="220"/>
            </a:xfrm>
            <a:prstGeom prst="curvedUpArrow">
              <a:avLst>
                <a:gd name="adj1" fmla="val 43000"/>
                <a:gd name="adj2" fmla="val 86000"/>
                <a:gd name="adj3" fmla="val 33333"/>
              </a:avLst>
            </a:prstGeom>
            <a:solidFill>
              <a:srgbClr val="990000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17" name="AutoShape 121"/>
            <p:cNvSpPr>
              <a:spLocks noChangeArrowheads="1"/>
            </p:cNvSpPr>
            <p:nvPr/>
          </p:nvSpPr>
          <p:spPr bwMode="auto">
            <a:xfrm rot="10674712">
              <a:off x="2375" y="2615"/>
              <a:ext cx="473" cy="220"/>
            </a:xfrm>
            <a:prstGeom prst="curvedUpArrow">
              <a:avLst>
                <a:gd name="adj1" fmla="val 43000"/>
                <a:gd name="adj2" fmla="val 86000"/>
                <a:gd name="adj3" fmla="val 33333"/>
              </a:avLst>
            </a:prstGeom>
            <a:solidFill>
              <a:srgbClr val="990000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8394" name="Group 122"/>
          <p:cNvGrpSpPr>
            <a:grpSpLocks/>
          </p:cNvGrpSpPr>
          <p:nvPr/>
        </p:nvGrpSpPr>
        <p:grpSpPr bwMode="auto">
          <a:xfrm>
            <a:off x="7243763" y="3041650"/>
            <a:ext cx="1524000" cy="1420813"/>
            <a:chOff x="2375" y="2615"/>
            <a:chExt cx="505" cy="485"/>
          </a:xfrm>
        </p:grpSpPr>
        <p:sp>
          <p:nvSpPr>
            <p:cNvPr id="42014" name="AutoShape 123"/>
            <p:cNvSpPr>
              <a:spLocks noChangeArrowheads="1"/>
            </p:cNvSpPr>
            <p:nvPr/>
          </p:nvSpPr>
          <p:spPr bwMode="auto">
            <a:xfrm>
              <a:off x="2407" y="2880"/>
              <a:ext cx="473" cy="220"/>
            </a:xfrm>
            <a:prstGeom prst="curvedUpArrow">
              <a:avLst>
                <a:gd name="adj1" fmla="val 43000"/>
                <a:gd name="adj2" fmla="val 86000"/>
                <a:gd name="adj3" fmla="val 33333"/>
              </a:avLst>
            </a:prstGeom>
            <a:solidFill>
              <a:srgbClr val="FF7C80"/>
            </a:solidFill>
            <a:ln w="127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15" name="AutoShape 124"/>
            <p:cNvSpPr>
              <a:spLocks noChangeArrowheads="1"/>
            </p:cNvSpPr>
            <p:nvPr/>
          </p:nvSpPr>
          <p:spPr bwMode="auto">
            <a:xfrm rot="10674712">
              <a:off x="2375" y="2615"/>
              <a:ext cx="473" cy="220"/>
            </a:xfrm>
            <a:prstGeom prst="curvedUpArrow">
              <a:avLst>
                <a:gd name="adj1" fmla="val 43000"/>
                <a:gd name="adj2" fmla="val 86000"/>
                <a:gd name="adj3" fmla="val 33333"/>
              </a:avLst>
            </a:prstGeom>
            <a:solidFill>
              <a:srgbClr val="FF7C80"/>
            </a:solidFill>
            <a:ln w="127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2013" name="Text Box 126"/>
          <p:cNvSpPr txBox="1">
            <a:spLocks noChangeArrowheads="1"/>
          </p:cNvSpPr>
          <p:nvPr/>
        </p:nvSpPr>
        <p:spPr bwMode="auto">
          <a:xfrm>
            <a:off x="5350866" y="6400799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 smtClean="0"/>
              <a:t>Courtesy JW </a:t>
            </a:r>
            <a:r>
              <a:rPr lang="en-US" altLang="en-US" sz="2000" dirty="0"/>
              <a:t>van Groenigen</a:t>
            </a:r>
          </a:p>
        </p:txBody>
      </p:sp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37" y="1205587"/>
            <a:ext cx="7766565" cy="54215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812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7" grpId="0" animBg="1"/>
      <p:bldP spid="4383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512622" y="1702367"/>
            <a:ext cx="4381995" cy="43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Flevoland (Netherlands)</a:t>
            </a:r>
          </a:p>
          <a:p>
            <a:r>
              <a:rPr lang="en-GB" sz="2000" dirty="0" smtClean="0"/>
              <a:t>Marine loam soils (reclaimed)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u="sng" dirty="0" smtClean="0"/>
              <a:t>Arable crop rotations:</a:t>
            </a:r>
          </a:p>
          <a:p>
            <a:pPr>
              <a:buFontTx/>
              <a:buChar char="-"/>
            </a:pPr>
            <a:r>
              <a:rPr lang="en-GB" sz="2000" dirty="0" err="1" smtClean="0"/>
              <a:t>Potatoe</a:t>
            </a:r>
            <a:r>
              <a:rPr lang="en-GB" sz="2000" dirty="0" smtClean="0"/>
              <a:t>, </a:t>
            </a:r>
            <a:r>
              <a:rPr lang="en-GB" sz="2000" dirty="0" err="1" smtClean="0"/>
              <a:t>Sugarbeet</a:t>
            </a:r>
            <a:r>
              <a:rPr lang="en-GB" sz="2000" dirty="0" smtClean="0"/>
              <a:t>, Onion</a:t>
            </a:r>
          </a:p>
          <a:p>
            <a:pPr>
              <a:buFontTx/>
              <a:buChar char="-"/>
            </a:pPr>
            <a:r>
              <a:rPr lang="en-GB" sz="2000" dirty="0" smtClean="0"/>
              <a:t>Carrot</a:t>
            </a:r>
          </a:p>
          <a:p>
            <a:pPr>
              <a:buFontTx/>
              <a:buChar char="-"/>
            </a:pPr>
            <a:r>
              <a:rPr lang="en-GB" sz="2000" dirty="0" smtClean="0"/>
              <a:t>Cereals (Wheat, barley)</a:t>
            </a:r>
          </a:p>
          <a:p>
            <a:pPr>
              <a:buFontTx/>
              <a:buChar char="-"/>
            </a:pPr>
            <a:r>
              <a:rPr lang="en-GB" sz="2000" dirty="0" smtClean="0"/>
              <a:t>Grass clover</a:t>
            </a:r>
          </a:p>
          <a:p>
            <a:pPr>
              <a:buFontTx/>
              <a:buChar char="-"/>
            </a:pPr>
            <a:r>
              <a:rPr lang="en-GB" sz="2000" dirty="0" smtClean="0"/>
              <a:t>Cover crops</a:t>
            </a:r>
          </a:p>
          <a:p>
            <a:pPr marL="0" indent="0">
              <a:buNone/>
            </a:pPr>
            <a:r>
              <a:rPr lang="en-GB" sz="2000" i="1" dirty="0" smtClean="0"/>
              <a:t>&lt;2% reduced tillage, but increasing</a:t>
            </a:r>
          </a:p>
          <a:p>
            <a:pPr>
              <a:buFontTx/>
              <a:buChar char="-"/>
            </a:pPr>
            <a:endParaRPr lang="en-GB" sz="2000" dirty="0" smtClean="0"/>
          </a:p>
          <a:p>
            <a:pPr marL="0" indent="0">
              <a:buNone/>
            </a:pPr>
            <a:endParaRPr lang="en-GB" sz="2000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Sites and practices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1881" y="2329831"/>
            <a:ext cx="4168240" cy="435503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Brittanny</a:t>
            </a:r>
            <a:r>
              <a:rPr lang="en-GB" b="1" dirty="0" smtClean="0"/>
              <a:t> (NW France)</a:t>
            </a:r>
          </a:p>
          <a:p>
            <a:r>
              <a:rPr lang="en-GB" sz="2000" dirty="0" err="1" smtClean="0"/>
              <a:t>Dystric</a:t>
            </a:r>
            <a:r>
              <a:rPr lang="en-GB" sz="2000" dirty="0" smtClean="0"/>
              <a:t> </a:t>
            </a:r>
            <a:r>
              <a:rPr lang="en-GB" sz="2000" dirty="0" err="1" smtClean="0"/>
              <a:t>Cambisols</a:t>
            </a:r>
            <a:r>
              <a:rPr lang="en-GB" sz="2000" dirty="0" smtClean="0"/>
              <a:t> (loamy)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u="sng" dirty="0" smtClean="0"/>
              <a:t>Arable crop rotations:</a:t>
            </a:r>
          </a:p>
          <a:p>
            <a:pPr>
              <a:buFontTx/>
              <a:buChar char="-"/>
            </a:pPr>
            <a:r>
              <a:rPr lang="en-GB" sz="2000" dirty="0" smtClean="0"/>
              <a:t>Maize, cereals</a:t>
            </a:r>
          </a:p>
          <a:p>
            <a:pPr>
              <a:buFontTx/>
              <a:buChar char="-"/>
            </a:pPr>
            <a:r>
              <a:rPr lang="en-GB" sz="2000" dirty="0" smtClean="0"/>
              <a:t>Rapeseed</a:t>
            </a:r>
          </a:p>
          <a:p>
            <a:pPr>
              <a:buFontTx/>
              <a:buChar char="-"/>
            </a:pPr>
            <a:r>
              <a:rPr lang="en-GB" sz="2000" dirty="0" smtClean="0"/>
              <a:t>Alfalfa, cover crops</a:t>
            </a:r>
          </a:p>
          <a:p>
            <a:pPr marL="0" indent="0">
              <a:buNone/>
            </a:pPr>
            <a:r>
              <a:rPr lang="en-GB" sz="2000" i="1" dirty="0" smtClean="0"/>
              <a:t>± 25% reduced tillage</a:t>
            </a:r>
            <a:endParaRPr lang="en-GB" sz="2000" i="1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22" y="173984"/>
            <a:ext cx="1454251" cy="14407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24"/>
          <p:cNvSpPr/>
          <p:nvPr/>
        </p:nvSpPr>
        <p:spPr bwMode="auto">
          <a:xfrm>
            <a:off x="6699765" y="635564"/>
            <a:ext cx="331142" cy="258817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grpSp>
        <p:nvGrpSpPr>
          <p:cNvPr id="12" name="Group 11"/>
          <p:cNvGrpSpPr/>
          <p:nvPr/>
        </p:nvGrpSpPr>
        <p:grpSpPr>
          <a:xfrm>
            <a:off x="1536868" y="894382"/>
            <a:ext cx="1369803" cy="1310082"/>
            <a:chOff x="1643746" y="694902"/>
            <a:chExt cx="1369803" cy="1310082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746" y="694902"/>
              <a:ext cx="1369803" cy="13100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24"/>
            <p:cNvSpPr/>
            <p:nvPr/>
          </p:nvSpPr>
          <p:spPr bwMode="auto">
            <a:xfrm>
              <a:off x="1643746" y="992754"/>
              <a:ext cx="331142" cy="258817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/>
            </a:p>
          </p:txBody>
        </p:sp>
      </p:grpSp>
      <p:sp>
        <p:nvSpPr>
          <p:cNvPr id="13" name="Right Brace 12"/>
          <p:cNvSpPr/>
          <p:nvPr/>
        </p:nvSpPr>
        <p:spPr>
          <a:xfrm>
            <a:off x="6767872" y="4976740"/>
            <a:ext cx="343670" cy="807522"/>
          </a:xfrm>
          <a:prstGeom prst="rightBrac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289867" y="5218918"/>
            <a:ext cx="13260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 smtClean="0">
                <a:latin typeface="Verdana" pitchFamily="34" charset="0"/>
              </a:rPr>
              <a:t>Organic</a:t>
            </a:r>
          </a:p>
        </p:txBody>
      </p:sp>
    </p:spTree>
    <p:extLst>
      <p:ext uri="{BB962C8B-B14F-4D97-AF65-F5344CB8AC3E}">
        <p14:creationId xmlns:p14="http://schemas.microsoft.com/office/powerpoint/2010/main" val="4904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3080" y="2075054"/>
            <a:ext cx="4726380" cy="467013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2 Experiments (n=3)</a:t>
            </a:r>
          </a:p>
          <a:p>
            <a:pPr marL="0" indent="0">
              <a:buNone/>
            </a:pPr>
            <a:r>
              <a:rPr lang="en-GB" sz="2000" u="sng" dirty="0" smtClean="0"/>
              <a:t>A) Organic (since 2003)</a:t>
            </a:r>
          </a:p>
          <a:p>
            <a:pPr marL="0" indent="0">
              <a:buNone/>
            </a:pPr>
            <a:r>
              <a:rPr lang="en-GB" sz="2000" dirty="0" smtClean="0"/>
              <a:t>- Mouldboard plough 25cm (</a:t>
            </a:r>
            <a:r>
              <a:rPr lang="en-GB" sz="2000" dirty="0" err="1" smtClean="0"/>
              <a:t>dP</a:t>
            </a:r>
            <a:r>
              <a:rPr lang="en-GB" sz="2000" dirty="0" smtClean="0"/>
              <a:t>)</a:t>
            </a:r>
          </a:p>
          <a:p>
            <a:pPr>
              <a:buFontTx/>
              <a:buChar char="-"/>
            </a:pPr>
            <a:r>
              <a:rPr lang="en-GB" sz="2000" dirty="0" smtClean="0"/>
              <a:t>Mouldboard plough 15cm (</a:t>
            </a:r>
            <a:r>
              <a:rPr lang="en-GB" sz="2000" dirty="0" err="1"/>
              <a:t>s</a:t>
            </a:r>
            <a:r>
              <a:rPr lang="en-GB" sz="2000" dirty="0" err="1" smtClean="0"/>
              <a:t>P</a:t>
            </a:r>
            <a:r>
              <a:rPr lang="en-GB" sz="2000" dirty="0" smtClean="0"/>
              <a:t>)</a:t>
            </a:r>
          </a:p>
          <a:p>
            <a:pPr>
              <a:buFontTx/>
              <a:buChar char="-"/>
            </a:pPr>
            <a:r>
              <a:rPr lang="en-GB" sz="2000" dirty="0" smtClean="0"/>
              <a:t>Harrowing 8cm +chisel (</a:t>
            </a:r>
            <a:r>
              <a:rPr lang="en-GB" sz="2000" dirty="0" err="1" smtClean="0"/>
              <a:t>sNIT</a:t>
            </a:r>
            <a:r>
              <a:rPr lang="en-GB" sz="2000" dirty="0" smtClean="0"/>
              <a:t>)</a:t>
            </a:r>
          </a:p>
          <a:p>
            <a:pPr>
              <a:buFontTx/>
              <a:buChar char="-"/>
            </a:pPr>
            <a:r>
              <a:rPr lang="en-GB" sz="2000" dirty="0" smtClean="0"/>
              <a:t>Harrowing 15cm +chisel (</a:t>
            </a:r>
            <a:r>
              <a:rPr lang="en-GB" sz="2000" dirty="0" err="1" smtClean="0"/>
              <a:t>dNIT</a:t>
            </a:r>
            <a:r>
              <a:rPr lang="en-GB" sz="2000" dirty="0" smtClean="0"/>
              <a:t>)</a:t>
            </a:r>
          </a:p>
          <a:p>
            <a:pPr marL="0" indent="0">
              <a:buNone/>
            </a:pPr>
            <a:r>
              <a:rPr lang="en-GB" sz="2000" u="sng" dirty="0" smtClean="0"/>
              <a:t>B) Conventional (since 2000)</a:t>
            </a:r>
          </a:p>
          <a:p>
            <a:pPr marL="0" indent="0">
              <a:buNone/>
            </a:pPr>
            <a:r>
              <a:rPr lang="en-GB" sz="2000" dirty="0" smtClean="0"/>
              <a:t>- </a:t>
            </a:r>
            <a:r>
              <a:rPr lang="en-GB" sz="2000" dirty="0"/>
              <a:t>Mouldboard plough 25cm </a:t>
            </a:r>
            <a:r>
              <a:rPr lang="en-GB" sz="2000" dirty="0" smtClean="0"/>
              <a:t>(</a:t>
            </a:r>
            <a:r>
              <a:rPr lang="en-GB" sz="2000" dirty="0" err="1" smtClean="0"/>
              <a:t>dP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r>
              <a:rPr lang="en-GB" sz="2000" dirty="0" smtClean="0"/>
              <a:t>- Harrowing </a:t>
            </a:r>
            <a:r>
              <a:rPr lang="en-GB" sz="2000" dirty="0"/>
              <a:t>8cm +chisel </a:t>
            </a:r>
            <a:r>
              <a:rPr lang="en-GB" sz="2000" dirty="0" smtClean="0"/>
              <a:t>(</a:t>
            </a:r>
            <a:r>
              <a:rPr lang="en-GB" sz="2000" dirty="0" err="1" smtClean="0"/>
              <a:t>sNIT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r>
              <a:rPr lang="en-GB" sz="2000" dirty="0" smtClean="0"/>
              <a:t>- No till, direct seeding (DS)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Sites and practices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46270" y="764972"/>
            <a:ext cx="1369803" cy="1310082"/>
            <a:chOff x="1643746" y="694902"/>
            <a:chExt cx="1369803" cy="1310082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746" y="694902"/>
              <a:ext cx="1369803" cy="13100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24"/>
            <p:cNvSpPr/>
            <p:nvPr/>
          </p:nvSpPr>
          <p:spPr bwMode="auto">
            <a:xfrm>
              <a:off x="1643746" y="992754"/>
              <a:ext cx="331142" cy="258817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/>
            </a:p>
          </p:txBody>
        </p:sp>
      </p:grpSp>
      <p:sp>
        <p:nvSpPr>
          <p:cNvPr id="15" name="Right Brace 14"/>
          <p:cNvSpPr/>
          <p:nvPr/>
        </p:nvSpPr>
        <p:spPr>
          <a:xfrm>
            <a:off x="4326355" y="5653645"/>
            <a:ext cx="343670" cy="807522"/>
          </a:xfrm>
          <a:prstGeom prst="rightBrac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762005" y="535827"/>
            <a:ext cx="4381995" cy="4742739"/>
          </a:xfrm>
          <a:prstGeom prst="rect">
            <a:avLst/>
          </a:prstGeom>
          <a:solidFill>
            <a:srgbClr val="D5D2CA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2 Experiments </a:t>
            </a:r>
          </a:p>
          <a:p>
            <a:pPr marL="0" indent="0">
              <a:buNone/>
            </a:pPr>
            <a:r>
              <a:rPr lang="en-GB" b="1" dirty="0" smtClean="0"/>
              <a:t>(n=4)</a:t>
            </a:r>
          </a:p>
          <a:p>
            <a:pPr marL="0" indent="0">
              <a:buNone/>
            </a:pPr>
            <a:r>
              <a:rPr lang="en-GB" sz="2000" u="sng" dirty="0" smtClean="0"/>
              <a:t>A) Organic (2008)</a:t>
            </a:r>
          </a:p>
          <a:p>
            <a:pPr>
              <a:buFontTx/>
              <a:buChar char="-"/>
            </a:pPr>
            <a:r>
              <a:rPr lang="en-GB" sz="2000" dirty="0" smtClean="0"/>
              <a:t>Mouldboard plough 25cm (P)</a:t>
            </a:r>
          </a:p>
          <a:p>
            <a:pPr>
              <a:buFontTx/>
              <a:buChar char="-"/>
            </a:pPr>
            <a:r>
              <a:rPr lang="en-GB" sz="2000" dirty="0"/>
              <a:t>Harrowing </a:t>
            </a:r>
            <a:r>
              <a:rPr lang="en-GB" sz="2000" dirty="0" smtClean="0"/>
              <a:t>8cm +chisel (NIT)</a:t>
            </a: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Harrowing </a:t>
            </a:r>
            <a:r>
              <a:rPr lang="en-GB" sz="2000" dirty="0" smtClean="0"/>
              <a:t>8cm (</a:t>
            </a:r>
            <a:r>
              <a:rPr lang="en-GB" sz="2000" dirty="0" err="1" smtClean="0"/>
              <a:t>MinT</a:t>
            </a:r>
            <a:r>
              <a:rPr lang="en-GB" sz="2000" dirty="0" smtClean="0"/>
              <a:t>) </a:t>
            </a:r>
          </a:p>
          <a:p>
            <a:pPr marL="0" indent="0">
              <a:buNone/>
            </a:pPr>
            <a:r>
              <a:rPr lang="en-GB" sz="2000" u="sng" dirty="0" smtClean="0"/>
              <a:t>B) Conventional (2008)</a:t>
            </a:r>
            <a:endParaRPr lang="en-GB" sz="2000" u="sng" dirty="0"/>
          </a:p>
          <a:p>
            <a:pPr>
              <a:buFontTx/>
              <a:buChar char="-"/>
            </a:pPr>
            <a:r>
              <a:rPr lang="en-GB" sz="2000" dirty="0"/>
              <a:t>Mouldboard plough 25cm </a:t>
            </a:r>
            <a:r>
              <a:rPr lang="en-GB" sz="2000" dirty="0" smtClean="0"/>
              <a:t>(P</a:t>
            </a:r>
            <a:r>
              <a:rPr lang="en-GB" sz="2000" dirty="0"/>
              <a:t>)</a:t>
            </a:r>
          </a:p>
          <a:p>
            <a:pPr>
              <a:buFontTx/>
              <a:buChar char="-"/>
            </a:pPr>
            <a:r>
              <a:rPr lang="en-GB" sz="2000" dirty="0"/>
              <a:t>Harrowing 8cm +chisel </a:t>
            </a:r>
            <a:r>
              <a:rPr lang="en-GB" sz="2000" dirty="0" smtClean="0"/>
              <a:t>(NIT</a:t>
            </a:r>
            <a:r>
              <a:rPr lang="en-GB" sz="2000" dirty="0"/>
              <a:t>)</a:t>
            </a:r>
          </a:p>
          <a:p>
            <a:pPr>
              <a:buFontTx/>
              <a:buChar char="-"/>
            </a:pPr>
            <a:r>
              <a:rPr lang="en-GB" sz="2000" dirty="0"/>
              <a:t>Harrowing 8cm (</a:t>
            </a:r>
            <a:r>
              <a:rPr lang="en-GB" sz="2000" dirty="0" err="1"/>
              <a:t>MinT</a:t>
            </a:r>
            <a:r>
              <a:rPr lang="en-GB" sz="2000" dirty="0"/>
              <a:t>) </a:t>
            </a:r>
          </a:p>
          <a:p>
            <a:pPr marL="0" indent="0">
              <a:buNone/>
            </a:pPr>
            <a:endParaRPr lang="en-GB" b="1" dirty="0" smtClean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69" y="44574"/>
            <a:ext cx="1454251" cy="14407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24"/>
          <p:cNvSpPr/>
          <p:nvPr/>
        </p:nvSpPr>
        <p:spPr bwMode="auto">
          <a:xfrm>
            <a:off x="8206998" y="506155"/>
            <a:ext cx="331142" cy="258817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sp>
        <p:nvSpPr>
          <p:cNvPr id="16" name="TextBox 15"/>
          <p:cNvSpPr txBox="1"/>
          <p:nvPr/>
        </p:nvSpPr>
        <p:spPr>
          <a:xfrm>
            <a:off x="4619285" y="5922907"/>
            <a:ext cx="47517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 smtClean="0">
                <a:latin typeface="Verdana" pitchFamily="34" charset="0"/>
              </a:rPr>
              <a:t>+ different fertilizer/manure</a:t>
            </a:r>
          </a:p>
          <a:p>
            <a:pPr>
              <a:lnSpc>
                <a:spcPts val="1800"/>
              </a:lnSpc>
            </a:pPr>
            <a:r>
              <a:rPr lang="en-GB" sz="2000" dirty="0" smtClean="0">
                <a:latin typeface="Verdana" pitchFamily="34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en-GB" sz="2000" dirty="0" smtClean="0">
                <a:latin typeface="Verdana" pitchFamily="34" charset="0"/>
              </a:rPr>
              <a:t>    treatments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3286" y="2585121"/>
            <a:ext cx="4334904" cy="36813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5550" y="3355038"/>
            <a:ext cx="4334904" cy="36813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73880" y="1519275"/>
            <a:ext cx="4334904" cy="36813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</TotalTime>
  <Words>1036</Words>
  <Application>Microsoft Office PowerPoint</Application>
  <PresentationFormat>On-screen Show (4:3)</PresentationFormat>
  <Paragraphs>249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Wageningen UR</vt:lpstr>
      <vt:lpstr>Soil ecology and agricultural technology;   An integrated approach towards sustainable soil management </vt:lpstr>
      <vt:lpstr>Tillage / Organic Farming</vt:lpstr>
      <vt:lpstr>Soil management and sustainable farming</vt:lpstr>
      <vt:lpstr>Soil management and sustainable farming</vt:lpstr>
      <vt:lpstr>SUSTAIN Project</vt:lpstr>
      <vt:lpstr>SUSTAIN Project</vt:lpstr>
      <vt:lpstr>Earthworm functional groups  (response &amp; effect)</vt:lpstr>
      <vt:lpstr>Sites and practices</vt:lpstr>
      <vt:lpstr>Sites and practices</vt:lpstr>
      <vt:lpstr>Sites and practices (NL)</vt:lpstr>
      <vt:lpstr>Soil biodiversity; earthworms</vt:lpstr>
      <vt:lpstr>Soil biodiversity; earthworms</vt:lpstr>
      <vt:lpstr>Soil biodiversity; earthworms</vt:lpstr>
      <vt:lpstr>Soil functions &amp; ESs; soil structure</vt:lpstr>
      <vt:lpstr>Soil functions &amp; ESs; food production</vt:lpstr>
      <vt:lpstr>Conclusions &amp; outlook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mirjam pulleman</cp:lastModifiedBy>
  <cp:revision>413</cp:revision>
  <cp:lastPrinted>2014-04-29T09:00:20Z</cp:lastPrinted>
  <dcterms:created xsi:type="dcterms:W3CDTF">2011-09-29T08:30:03Z</dcterms:created>
  <dcterms:modified xsi:type="dcterms:W3CDTF">2014-12-22T15:19:42Z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