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heet met TNO-logo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hthoek 9"/>
          <p:cNvSpPr/>
          <p:nvPr/>
        </p:nvSpPr>
        <p:spPr bwMode="white">
          <a:xfrm>
            <a:off x="4678658" y="0"/>
            <a:ext cx="72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403350" y="1303200"/>
            <a:ext cx="7272338" cy="900000"/>
          </a:xfrm>
        </p:spPr>
        <p:txBody>
          <a:bodyPr/>
          <a:lstStyle>
            <a:lvl1pPr>
              <a:lnSpc>
                <a:spcPts val="32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/>
          </p:nvPr>
        </p:nvSpPr>
        <p:spPr>
          <a:xfrm>
            <a:off x="1403350" y="2348880"/>
            <a:ext cx="7272338" cy="360000"/>
          </a:xfrm>
        </p:spPr>
        <p:txBody>
          <a:bodyPr/>
          <a:lstStyle>
            <a:lvl1pPr marL="0" indent="0" algn="l">
              <a:lnSpc>
                <a:spcPts val="16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1220400" y="831600"/>
            <a:ext cx="0" cy="1805312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998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klei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350" y="1303200"/>
            <a:ext cx="7272338" cy="900000"/>
          </a:xfrm>
        </p:spPr>
        <p:txBody>
          <a:bodyPr/>
          <a:lstStyle>
            <a:lvl1pPr>
              <a:lnSpc>
                <a:spcPts val="32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350" y="2350800"/>
            <a:ext cx="7272338" cy="360000"/>
          </a:xfrm>
        </p:spPr>
        <p:txBody>
          <a:bodyPr/>
          <a:lstStyle>
            <a:lvl1pPr marL="0" indent="0" algn="l">
              <a:lnSpc>
                <a:spcPts val="16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hthoek 6"/>
          <p:cNvSpPr/>
          <p:nvPr/>
        </p:nvSpPr>
        <p:spPr bwMode="white">
          <a:xfrm>
            <a:off x="4678658" y="0"/>
            <a:ext cx="72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1403350" y="4293096"/>
            <a:ext cx="3024188" cy="2088654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Voeg hier een afbeelding toe en plaats deze linksonder</a:t>
            </a:r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1220400" y="831600"/>
            <a:ext cx="0" cy="555015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213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somming en of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199600"/>
            <a:ext cx="7272338" cy="4182150"/>
          </a:xfrm>
        </p:spPr>
        <p:txBody>
          <a:bodyPr/>
          <a:lstStyle>
            <a:lvl1pPr marL="185738" indent="-185738">
              <a:buFontTx/>
              <a:buBlip>
                <a:blip r:embed="rId2"/>
              </a:buBlip>
              <a:defRPr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Rechte verbindingslijn 8"/>
          <p:cNvCxnSpPr/>
          <p:nvPr/>
        </p:nvCxnSpPr>
        <p:spPr>
          <a:xfrm flipV="1">
            <a:off x="1220400" y="831600"/>
            <a:ext cx="0" cy="555015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80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box  of groo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350" y="2199600"/>
            <a:ext cx="7272338" cy="41821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5738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Rechte verbindingslijn 8"/>
          <p:cNvCxnSpPr/>
          <p:nvPr/>
        </p:nvCxnSpPr>
        <p:spPr>
          <a:xfrm flipV="1">
            <a:off x="1220400" y="831600"/>
            <a:ext cx="0" cy="555015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6778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naas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6462" y="1342800"/>
            <a:ext cx="3959225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6462" y="2199600"/>
            <a:ext cx="3959225" cy="4182150"/>
          </a:xfrm>
        </p:spPr>
        <p:txBody>
          <a:bodyPr/>
          <a:lstStyle>
            <a:lvl1pPr marL="185738" indent="-185738">
              <a:buFontTx/>
              <a:buBlip>
                <a:blip r:embed="rId2"/>
              </a:buBlip>
              <a:defRPr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1403350" y="1412875"/>
            <a:ext cx="302418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Voeg hier een staande afbeelding  toe en plaats deze vullend binnen dit kader</a:t>
            </a:r>
            <a:endParaRPr lang="nl-NL" dirty="0"/>
          </a:p>
        </p:txBody>
      </p:sp>
      <p:cxnSp>
        <p:nvCxnSpPr>
          <p:cNvPr id="8" name="Rechte verbindingslijn 8"/>
          <p:cNvCxnSpPr/>
          <p:nvPr/>
        </p:nvCxnSpPr>
        <p:spPr>
          <a:xfrm flipV="1">
            <a:off x="1220400" y="831600"/>
            <a:ext cx="0" cy="555015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229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naast teks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6462" y="1342800"/>
            <a:ext cx="3959225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6462" y="2199600"/>
            <a:ext cx="3959225" cy="41821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5738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1403350" y="1412875"/>
            <a:ext cx="302418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Voeg hier een staande afbeelding  toe en plaats deze vullend binnen dit kader</a:t>
            </a:r>
            <a:endParaRPr lang="nl-NL" dirty="0"/>
          </a:p>
        </p:txBody>
      </p:sp>
      <p:cxnSp>
        <p:nvCxnSpPr>
          <p:cNvPr id="8" name="Rechte verbindingslijn 8"/>
          <p:cNvCxnSpPr/>
          <p:nvPr/>
        </p:nvCxnSpPr>
        <p:spPr>
          <a:xfrm flipV="1">
            <a:off x="1220400" y="831600"/>
            <a:ext cx="0" cy="555015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51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ge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347-5AC7-4622-80FC-55F530E1E747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1403350" y="1412875"/>
            <a:ext cx="727233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Voeg hier een afbeelding toe en plaats deze linksonder</a:t>
            </a:r>
            <a:endParaRPr lang="nl-NL" dirty="0"/>
          </a:p>
        </p:txBody>
      </p:sp>
      <p:cxnSp>
        <p:nvCxnSpPr>
          <p:cNvPr id="7" name="Rechte verbindingslijn 8"/>
          <p:cNvCxnSpPr/>
          <p:nvPr/>
        </p:nvCxnSpPr>
        <p:spPr>
          <a:xfrm flipV="1">
            <a:off x="1220400" y="831600"/>
            <a:ext cx="0" cy="5550150"/>
          </a:xfrm>
          <a:prstGeom prst="line">
            <a:avLst/>
          </a:prstGeom>
          <a:ln w="127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4640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17/07/2013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10740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" Target="../slides/slid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261469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403350" y="1342800"/>
            <a:ext cx="7272338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03350" y="2199600"/>
            <a:ext cx="7272338" cy="43204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16800" y="262800"/>
            <a:ext cx="1800000" cy="1066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17/07/2013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816800" y="370800"/>
            <a:ext cx="1800000" cy="1066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16800" y="153968"/>
            <a:ext cx="1800000" cy="1066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FA4C76-D836-4E25-A04C-CDF437D5F7D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248400" y="162000"/>
            <a:ext cx="0" cy="54000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2336400" y="162000"/>
            <a:ext cx="0" cy="54000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Afbeelding 10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403" y="162000"/>
            <a:ext cx="619016" cy="493200"/>
          </a:xfrm>
          <a:prstGeom prst="rect">
            <a:avLst/>
          </a:prstGeom>
          <a:effectLst>
            <a:outerShdw blurRad="101600" dist="12700" dir="2700000" algn="ctr" rotWithShape="0">
              <a:prstClr val="black">
                <a:alpha val="50000"/>
              </a:prstClr>
            </a:outerShdw>
          </a:effectLst>
        </p:spPr>
      </p:pic>
      <p:pic>
        <p:nvPicPr>
          <p:cNvPr id="12" name="Afbeelding 11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5403" y="162000"/>
            <a:ext cx="619016" cy="493200"/>
          </a:xfrm>
          <a:prstGeom prst="rect">
            <a:avLst/>
          </a:prstGeom>
          <a:effectLst>
            <a:outerShdw blurRad="101600" dist="12700" dir="2700000" algn="ctr" rotWithShape="0">
              <a:prstClr val="black">
                <a:alpha val="50000"/>
              </a:prstClr>
            </a:outerShdw>
          </a:effectLst>
        </p:spPr>
      </p:pic>
      <p:cxnSp>
        <p:nvCxnSpPr>
          <p:cNvPr id="15" name="Rechte verbindingslijn 14"/>
          <p:cNvCxnSpPr/>
          <p:nvPr/>
        </p:nvCxnSpPr>
        <p:spPr>
          <a:xfrm flipV="1">
            <a:off x="4708800" y="162000"/>
            <a:ext cx="0" cy="54000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433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5738" indent="-185738" algn="l" defTabSz="914400" rtl="0" eaLnBrk="1" latinLnBrk="0" hangingPunct="1">
        <a:lnSpc>
          <a:spcPts val="2810"/>
        </a:lnSpc>
        <a:spcBef>
          <a:spcPts val="0"/>
        </a:spcBef>
        <a:buFontTx/>
        <a:buBlip>
          <a:blip r:embed="rId13"/>
        </a:buBlip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7188" indent="-171450" algn="l" defTabSz="914400" rtl="0" eaLnBrk="1" latinLnBrk="0" hangingPunct="1">
        <a:lnSpc>
          <a:spcPts val="2810"/>
        </a:lnSpc>
        <a:spcBef>
          <a:spcPts val="0"/>
        </a:spcBef>
        <a:buFontTx/>
        <a:buBlip>
          <a:blip r:embed="rId13"/>
        </a:buBlip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42925" indent="-185738" algn="l" defTabSz="914400" rtl="0" eaLnBrk="1" latinLnBrk="0" hangingPunct="1">
        <a:lnSpc>
          <a:spcPts val="2810"/>
        </a:lnSpc>
        <a:spcBef>
          <a:spcPts val="0"/>
        </a:spcBef>
        <a:buFontTx/>
        <a:buBlip>
          <a:blip r:embed="rId13"/>
        </a:buBlip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15963" indent="-173038" algn="l" defTabSz="914400" rtl="0" eaLnBrk="1" latinLnBrk="0" hangingPunct="1">
        <a:lnSpc>
          <a:spcPts val="2810"/>
        </a:lnSpc>
        <a:spcBef>
          <a:spcPts val="0"/>
        </a:spcBef>
        <a:buFontTx/>
        <a:buBlip>
          <a:blip r:embed="rId13"/>
        </a:buBlip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01700" indent="-185738" algn="l" defTabSz="914400" rtl="0" eaLnBrk="1" latinLnBrk="0" hangingPunct="1">
        <a:lnSpc>
          <a:spcPts val="2810"/>
        </a:lnSpc>
        <a:spcBef>
          <a:spcPts val="0"/>
        </a:spcBef>
        <a:buFontTx/>
        <a:buBlip>
          <a:blip r:embed="rId13"/>
        </a:buBlip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Governance / </a:t>
            </a:r>
            <a:r>
              <a:rPr lang="en-GB" err="1" smtClean="0"/>
              <a:t>Baten</a:t>
            </a:r>
            <a:r>
              <a:rPr lang="en-GB" smtClean="0"/>
              <a:t> </a:t>
            </a:r>
            <a:r>
              <a:rPr lang="en-GB" smtClean="0"/>
              <a:t>uitdagingen:</a:t>
            </a:r>
            <a:br>
              <a:rPr lang="en-GB" smtClean="0"/>
            </a:br>
            <a:r>
              <a:rPr lang="en-GB" smtClean="0"/>
              <a:t>het verschil maken in de praktijk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Reflectie op hoe uw project het verschil kan maken in de praktijk; een hulpmiddel vanuit governance / baten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639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n-GB" dirty="0" smtClean="0"/>
              <a:t>Hoe </a:t>
            </a:r>
            <a:r>
              <a:rPr lang="en-GB" dirty="0" err="1" smtClean="0"/>
              <a:t>krijg</a:t>
            </a:r>
            <a:r>
              <a:rPr lang="en-GB" dirty="0" smtClean="0"/>
              <a:t> je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bestaande</a:t>
            </a:r>
            <a:r>
              <a:rPr lang="en-GB" dirty="0" smtClean="0"/>
              <a:t> </a:t>
            </a:r>
            <a:r>
              <a:rPr lang="en-GB" dirty="0" err="1" smtClean="0"/>
              <a:t>situatie</a:t>
            </a:r>
            <a:r>
              <a:rPr lang="en-GB" dirty="0" smtClean="0"/>
              <a:t> in </a:t>
            </a:r>
            <a:r>
              <a:rPr lang="en-GB" dirty="0" err="1" smtClean="0"/>
              <a:t>beweging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dirty="0" err="1" smtClean="0"/>
              <a:t>Waarmee</a:t>
            </a:r>
            <a:r>
              <a:rPr lang="en-GB" dirty="0" smtClean="0"/>
              <a:t> kun je in de </a:t>
            </a:r>
            <a:r>
              <a:rPr lang="en-GB" dirty="0" err="1" smtClean="0"/>
              <a:t>gewenste</a:t>
            </a:r>
            <a:r>
              <a:rPr lang="en-GB" dirty="0" smtClean="0"/>
              <a:t> </a:t>
            </a:r>
            <a:r>
              <a:rPr lang="en-GB" dirty="0" err="1" smtClean="0"/>
              <a:t>richting</a:t>
            </a:r>
            <a:r>
              <a:rPr lang="en-GB" dirty="0" smtClean="0"/>
              <a:t> </a:t>
            </a:r>
            <a:r>
              <a:rPr lang="en-GB" dirty="0" err="1" smtClean="0"/>
              <a:t>sturen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76864" cy="3312368"/>
          </a:xfrm>
        </p:spPr>
        <p:txBody>
          <a:bodyPr/>
          <a:lstStyle/>
          <a:p>
            <a:r>
              <a:rPr lang="en-GB" dirty="0" err="1" smtClean="0">
                <a:solidFill>
                  <a:schemeClr val="tx1"/>
                </a:solidFill>
              </a:rPr>
              <a:t>Inspelen</a:t>
            </a:r>
            <a:r>
              <a:rPr lang="en-GB" dirty="0" smtClean="0">
                <a:solidFill>
                  <a:schemeClr val="tx1"/>
                </a:solidFill>
              </a:rPr>
              <a:t> op “</a:t>
            </a:r>
            <a:r>
              <a:rPr lang="en-GB" dirty="0" err="1" smtClean="0">
                <a:solidFill>
                  <a:schemeClr val="tx1"/>
                </a:solidFill>
              </a:rPr>
              <a:t>eigen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belang</a:t>
            </a:r>
            <a:r>
              <a:rPr lang="en-GB" dirty="0" smtClean="0">
                <a:solidFill>
                  <a:schemeClr val="tx1"/>
                </a:solidFill>
              </a:rPr>
              <a:t>” van </a:t>
            </a:r>
            <a:r>
              <a:rPr lang="en-GB" dirty="0" err="1" smtClean="0">
                <a:solidFill>
                  <a:schemeClr val="tx1"/>
                </a:solidFill>
              </a:rPr>
              <a:t>betrokken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partijen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Ambities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baten</a:t>
            </a:r>
            <a:r>
              <a:rPr lang="en-GB" dirty="0" smtClean="0">
                <a:solidFill>
                  <a:schemeClr val="tx1"/>
                </a:solidFill>
              </a:rPr>
              <a:t>, “</a:t>
            </a:r>
            <a:r>
              <a:rPr lang="en-GB" dirty="0" err="1" smtClean="0">
                <a:solidFill>
                  <a:schemeClr val="tx1"/>
                </a:solidFill>
              </a:rPr>
              <a:t>afrekenmechanismen</a:t>
            </a:r>
            <a:r>
              <a:rPr lang="en-GB" dirty="0" smtClean="0">
                <a:solidFill>
                  <a:schemeClr val="tx1"/>
                </a:solidFill>
              </a:rPr>
              <a:t>”, </a:t>
            </a:r>
            <a:r>
              <a:rPr lang="en-GB" dirty="0" err="1" smtClean="0">
                <a:solidFill>
                  <a:schemeClr val="tx1"/>
                </a:solidFill>
              </a:rPr>
              <a:t>bedrijfsvoering</a:t>
            </a:r>
            <a:r>
              <a:rPr lang="en-GB" dirty="0" smtClean="0">
                <a:solidFill>
                  <a:schemeClr val="tx1"/>
                </a:solidFill>
              </a:rPr>
              <a:t>….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err="1" smtClean="0">
                <a:solidFill>
                  <a:schemeClr val="tx1"/>
                </a:solidFill>
              </a:rPr>
              <a:t>Grenzenwerk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organiseren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GB" dirty="0" err="1">
                <a:solidFill>
                  <a:schemeClr val="tx1"/>
                </a:solidFill>
              </a:rPr>
              <a:t>V</a:t>
            </a:r>
            <a:r>
              <a:rPr lang="en-GB" dirty="0" err="1" smtClean="0">
                <a:solidFill>
                  <a:schemeClr val="tx1"/>
                </a:solidFill>
              </a:rPr>
              <a:t>erbindingen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maken</a:t>
            </a:r>
            <a:r>
              <a:rPr lang="en-GB" dirty="0" smtClean="0">
                <a:solidFill>
                  <a:schemeClr val="tx1"/>
                </a:solidFill>
              </a:rPr>
              <a:t> door </a:t>
            </a:r>
            <a:r>
              <a:rPr lang="en-GB" dirty="0" err="1" smtClean="0">
                <a:solidFill>
                  <a:schemeClr val="tx1"/>
                </a:solidFill>
              </a:rPr>
              <a:t>meervoudige</a:t>
            </a:r>
            <a:r>
              <a:rPr lang="en-GB" dirty="0" smtClean="0">
                <a:solidFill>
                  <a:schemeClr val="tx1"/>
                </a:solidFill>
              </a:rPr>
              <a:t> business cases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De </a:t>
            </a:r>
            <a:r>
              <a:rPr lang="en-GB" dirty="0" err="1" smtClean="0">
                <a:solidFill>
                  <a:schemeClr val="tx1"/>
                </a:solidFill>
              </a:rPr>
              <a:t>plek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als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uitgangspunt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voor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nieuwe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praktijk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GB" dirty="0" err="1">
                <a:solidFill>
                  <a:schemeClr val="tx1"/>
                </a:solidFill>
              </a:rPr>
              <a:t>R</a:t>
            </a:r>
            <a:r>
              <a:rPr lang="en-GB" dirty="0" err="1" smtClean="0">
                <a:solidFill>
                  <a:schemeClr val="tx1"/>
                </a:solidFill>
              </a:rPr>
              <a:t>elatie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tussen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natuurlijk</a:t>
            </a:r>
            <a:r>
              <a:rPr lang="en-GB" dirty="0" smtClean="0">
                <a:solidFill>
                  <a:schemeClr val="tx1"/>
                </a:solidFill>
              </a:rPr>
              <a:t> en </a:t>
            </a:r>
            <a:r>
              <a:rPr lang="en-GB" dirty="0" err="1" smtClean="0">
                <a:solidFill>
                  <a:schemeClr val="tx1"/>
                </a:solidFill>
              </a:rPr>
              <a:t>maatschappelijk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systeem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ter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plekke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Het project</a:t>
            </a:r>
            <a:r>
              <a:rPr lang="en-GB" smtClean="0"/>
              <a:t> </a:t>
            </a:r>
            <a:r>
              <a:rPr lang="en-GB" dirty="0" err="1" smtClean="0"/>
              <a:t>creëert</a:t>
            </a:r>
            <a:r>
              <a:rPr lang="en-GB" dirty="0" smtClean="0"/>
              <a:t> </a:t>
            </a:r>
            <a:r>
              <a:rPr lang="en-GB" dirty="0" err="1" smtClean="0"/>
              <a:t>beweging</a:t>
            </a:r>
            <a:r>
              <a:rPr lang="en-GB" dirty="0" smtClean="0"/>
              <a:t> door de “</a:t>
            </a:r>
            <a:r>
              <a:rPr lang="en-GB" dirty="0" err="1" smtClean="0"/>
              <a:t>bedrijfsvoering</a:t>
            </a:r>
            <a:r>
              <a:rPr lang="en-GB" dirty="0" smtClean="0"/>
              <a:t>”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veranderen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139952" y="3501008"/>
            <a:ext cx="144016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Project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80299" y="2520377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Bedrijf</a:t>
            </a:r>
            <a:r>
              <a:rPr lang="en-GB" dirty="0" smtClean="0"/>
              <a:t>:</a:t>
            </a:r>
            <a:r>
              <a:rPr lang="en-GB" dirty="0"/>
              <a:t> </a:t>
            </a:r>
            <a:r>
              <a:rPr lang="en-GB" dirty="0" err="1" smtClean="0"/>
              <a:t>Baten</a:t>
            </a:r>
            <a:r>
              <a:rPr lang="en-GB" dirty="0" smtClean="0"/>
              <a:t> (</a:t>
            </a:r>
            <a:r>
              <a:rPr lang="en-GB" dirty="0" err="1" smtClean="0"/>
              <a:t>winst</a:t>
            </a:r>
            <a:r>
              <a:rPr lang="en-GB" dirty="0" smtClean="0"/>
              <a:t>) </a:t>
            </a:r>
            <a:r>
              <a:rPr lang="en-GB" dirty="0" err="1" smtClean="0"/>
              <a:t>stijgen</a:t>
            </a:r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4263" y="5517232"/>
            <a:ext cx="189547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23081"/>
            <a:ext cx="189547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56177" y="3024433"/>
            <a:ext cx="1895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Overheid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Beleid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verandert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2508" y="5589240"/>
            <a:ext cx="1927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Beheerorgani-satie</a:t>
            </a:r>
            <a:r>
              <a:rPr lang="en-GB" dirty="0" smtClean="0">
                <a:solidFill>
                  <a:schemeClr val="bg1"/>
                </a:solidFill>
              </a:rPr>
              <a:t>: taken / </a:t>
            </a:r>
            <a:r>
              <a:rPr lang="en-GB" dirty="0" err="1" smtClean="0">
                <a:solidFill>
                  <a:schemeClr val="bg1"/>
                </a:solidFill>
              </a:rPr>
              <a:t>kosten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nemen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af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 rot="4536222">
            <a:off x="5298222" y="3063738"/>
            <a:ext cx="648072" cy="93610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915390">
            <a:off x="3442903" y="3321102"/>
            <a:ext cx="70643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76056" y="4736829"/>
            <a:ext cx="70643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731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Waar</a:t>
            </a:r>
            <a:r>
              <a:rPr lang="en-GB" dirty="0" smtClean="0"/>
              <a:t> </a:t>
            </a:r>
            <a:r>
              <a:rPr lang="en-GB" dirty="0" err="1" smtClean="0"/>
              <a:t>ligt</a:t>
            </a:r>
            <a:r>
              <a:rPr lang="en-GB" dirty="0" smtClean="0"/>
              <a:t> de </a:t>
            </a:r>
            <a:r>
              <a:rPr lang="en-GB" dirty="0" err="1" smtClean="0"/>
              <a:t>aanleiding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beweging</a:t>
            </a:r>
            <a:r>
              <a:rPr lang="en-GB" dirty="0" smtClean="0"/>
              <a:t> in </a:t>
            </a:r>
            <a:r>
              <a:rPr lang="en-GB" err="1" smtClean="0"/>
              <a:t>jouw</a:t>
            </a:r>
            <a:r>
              <a:rPr lang="en-GB" smtClean="0"/>
              <a:t> </a:t>
            </a:r>
            <a:r>
              <a:rPr lang="en-GB" smtClean="0"/>
              <a:t>project</a:t>
            </a:r>
            <a:r>
              <a:rPr lang="en-GB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Voor</a:t>
            </a:r>
            <a:r>
              <a:rPr lang="en-GB" dirty="0"/>
              <a:t> </a:t>
            </a:r>
            <a:r>
              <a:rPr lang="en-GB" dirty="0" err="1" smtClean="0"/>
              <a:t>beweging</a:t>
            </a:r>
            <a:r>
              <a:rPr lang="en-GB" dirty="0" smtClean="0"/>
              <a:t> is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duidelijke</a:t>
            </a:r>
            <a:r>
              <a:rPr lang="en-GB" dirty="0" smtClean="0"/>
              <a:t> </a:t>
            </a:r>
            <a:r>
              <a:rPr lang="en-GB" dirty="0" err="1" smtClean="0"/>
              <a:t>aanleiding</a:t>
            </a:r>
            <a:r>
              <a:rPr lang="en-GB" dirty="0" smtClean="0"/>
              <a:t> </a:t>
            </a:r>
            <a:r>
              <a:rPr lang="en-GB" dirty="0" err="1" smtClean="0"/>
              <a:t>nodig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Welk</a:t>
            </a:r>
            <a:r>
              <a:rPr lang="en-GB" dirty="0" smtClean="0"/>
              <a:t> </a:t>
            </a:r>
            <a:r>
              <a:rPr lang="en-GB" dirty="0" err="1" smtClean="0"/>
              <a:t>knelpunt</a:t>
            </a:r>
            <a:r>
              <a:rPr lang="en-GB" dirty="0" smtClean="0"/>
              <a:t> of </a:t>
            </a:r>
            <a:r>
              <a:rPr lang="en-GB" dirty="0" err="1" smtClean="0"/>
              <a:t>kans</a:t>
            </a:r>
            <a:r>
              <a:rPr lang="en-GB" dirty="0" smtClean="0"/>
              <a:t> is het </a:t>
            </a:r>
            <a:r>
              <a:rPr lang="en-GB" dirty="0" err="1" smtClean="0"/>
              <a:t>meest</a:t>
            </a:r>
            <a:r>
              <a:rPr lang="en-GB" dirty="0" smtClean="0"/>
              <a:t> urgent?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Wat</a:t>
            </a:r>
            <a:r>
              <a:rPr lang="en-GB" dirty="0" smtClean="0"/>
              <a:t> </a:t>
            </a:r>
            <a:r>
              <a:rPr lang="en-GB" dirty="0" err="1" smtClean="0"/>
              <a:t>gaat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waar</a:t>
            </a:r>
            <a:r>
              <a:rPr lang="en-GB" dirty="0" smtClean="0"/>
              <a:t> en </a:t>
            </a:r>
            <a:r>
              <a:rPr lang="en-GB" dirty="0" err="1" smtClean="0"/>
              <a:t>wanneer</a:t>
            </a:r>
            <a:r>
              <a:rPr lang="en-GB" dirty="0" smtClean="0"/>
              <a:t> </a:t>
            </a: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we nu </a:t>
            </a:r>
            <a:r>
              <a:rPr lang="en-GB" dirty="0" err="1" smtClean="0"/>
              <a:t>niets</a:t>
            </a:r>
            <a:r>
              <a:rPr lang="en-GB" dirty="0" smtClean="0"/>
              <a:t> </a:t>
            </a:r>
            <a:r>
              <a:rPr lang="en-GB" dirty="0" err="1" smtClean="0"/>
              <a:t>doen</a:t>
            </a:r>
            <a:r>
              <a:rPr lang="en-GB" dirty="0" smtClean="0"/>
              <a:t>?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heeft</a:t>
            </a:r>
            <a:r>
              <a:rPr lang="en-GB" dirty="0" smtClean="0"/>
              <a:t> </a:t>
            </a:r>
            <a:r>
              <a:rPr lang="en-GB" dirty="0" err="1" smtClean="0"/>
              <a:t>daaronder</a:t>
            </a:r>
            <a:r>
              <a:rPr lang="en-GB" dirty="0" smtClean="0"/>
              <a:t> ‘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lijden</a:t>
            </a:r>
            <a:r>
              <a:rPr lang="en-GB" dirty="0" smtClean="0"/>
              <a:t>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Welke</a:t>
            </a:r>
            <a:r>
              <a:rPr lang="en-GB" dirty="0" smtClean="0"/>
              <a:t> ‘</a:t>
            </a:r>
            <a:r>
              <a:rPr lang="en-GB" dirty="0" err="1" smtClean="0"/>
              <a:t>baten</a:t>
            </a:r>
            <a:r>
              <a:rPr lang="en-GB" dirty="0" smtClean="0"/>
              <a:t>’ </a:t>
            </a:r>
            <a:r>
              <a:rPr lang="en-GB" dirty="0" err="1" smtClean="0"/>
              <a:t>worden</a:t>
            </a:r>
            <a:r>
              <a:rPr lang="en-GB" dirty="0" smtClean="0"/>
              <a:t> </a:t>
            </a:r>
            <a:r>
              <a:rPr lang="en-GB" dirty="0" err="1" smtClean="0"/>
              <a:t>waar</a:t>
            </a:r>
            <a:r>
              <a:rPr lang="en-GB" dirty="0" smtClean="0"/>
              <a:t>, en door </a:t>
            </a:r>
            <a:r>
              <a:rPr lang="en-GB" dirty="0" err="1" smtClean="0"/>
              <a:t>wie</a:t>
            </a:r>
            <a:r>
              <a:rPr lang="en-GB" dirty="0" smtClean="0"/>
              <a:t>, nu </a:t>
            </a:r>
            <a:r>
              <a:rPr lang="en-GB" dirty="0" err="1" smtClean="0"/>
              <a:t>niet</a:t>
            </a:r>
            <a:r>
              <a:rPr lang="en-GB" dirty="0" smtClean="0"/>
              <a:t> </a:t>
            </a:r>
            <a:r>
              <a:rPr lang="en-GB" dirty="0" err="1" smtClean="0"/>
              <a:t>benut</a:t>
            </a:r>
            <a:r>
              <a:rPr lang="en-GB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kosten</a:t>
            </a:r>
            <a:r>
              <a:rPr lang="en-GB" dirty="0" smtClean="0"/>
              <a:t> </a:t>
            </a:r>
            <a:r>
              <a:rPr lang="en-GB" dirty="0" err="1" smtClean="0"/>
              <a:t>kunnen</a:t>
            </a:r>
            <a:r>
              <a:rPr lang="en-GB" dirty="0" smtClean="0"/>
              <a:t> we </a:t>
            </a:r>
            <a:r>
              <a:rPr lang="en-GB" dirty="0" err="1" smtClean="0"/>
              <a:t>waar</a:t>
            </a:r>
            <a:r>
              <a:rPr lang="en-GB" dirty="0" smtClean="0"/>
              <a:t> en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wie</a:t>
            </a:r>
            <a:r>
              <a:rPr lang="en-GB" dirty="0" smtClean="0"/>
              <a:t> op (</a:t>
            </a:r>
            <a:r>
              <a:rPr lang="en-GB" dirty="0" err="1" smtClean="0"/>
              <a:t>welke</a:t>
            </a:r>
            <a:r>
              <a:rPr lang="en-GB" dirty="0" smtClean="0"/>
              <a:t>) </a:t>
            </a:r>
            <a:r>
              <a:rPr lang="en-GB" dirty="0" err="1" smtClean="0"/>
              <a:t>termijn</a:t>
            </a:r>
            <a:r>
              <a:rPr lang="en-GB" dirty="0" smtClean="0"/>
              <a:t> </a:t>
            </a:r>
            <a:r>
              <a:rPr lang="en-GB" dirty="0" err="1" smtClean="0"/>
              <a:t>vermijden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Creëer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beweging</a:t>
            </a:r>
            <a:r>
              <a:rPr lang="en-GB" dirty="0" smtClean="0">
                <a:sym typeface="Wingdings" panose="05000000000000000000" pitchFamily="2" charset="2"/>
              </a:rPr>
              <a:t> door </a:t>
            </a:r>
            <a:r>
              <a:rPr lang="en-GB" dirty="0" err="1" smtClean="0">
                <a:sym typeface="Wingdings" panose="05000000000000000000" pitchFamily="2" charset="2"/>
              </a:rPr>
              <a:t>een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meervoudige</a:t>
            </a:r>
            <a:r>
              <a:rPr lang="en-GB" dirty="0" smtClean="0">
                <a:sym typeface="Wingdings" panose="05000000000000000000" pitchFamily="2" charset="2"/>
              </a:rPr>
              <a:t> business case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757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7272338" cy="720000"/>
          </a:xfrm>
        </p:spPr>
        <p:txBody>
          <a:bodyPr/>
          <a:lstStyle/>
          <a:p>
            <a:r>
              <a:rPr lang="en-GB" dirty="0" smtClean="0"/>
              <a:t>Hoe </a:t>
            </a:r>
            <a:r>
              <a:rPr lang="en-GB" dirty="0" err="1" smtClean="0"/>
              <a:t>verandert</a:t>
            </a:r>
            <a:r>
              <a:rPr lang="en-GB" dirty="0" smtClean="0"/>
              <a:t> </a:t>
            </a:r>
            <a:r>
              <a:rPr lang="en-GB" err="1" smtClean="0"/>
              <a:t>jouw</a:t>
            </a:r>
            <a:r>
              <a:rPr lang="en-GB" smtClean="0"/>
              <a:t> </a:t>
            </a:r>
            <a:r>
              <a:rPr lang="en-GB" smtClean="0"/>
              <a:t>project </a:t>
            </a:r>
            <a:r>
              <a:rPr lang="en-GB" dirty="0" smtClean="0"/>
              <a:t>de “</a:t>
            </a:r>
            <a:r>
              <a:rPr lang="en-GB" dirty="0" err="1" smtClean="0"/>
              <a:t>bedrijfsvoering</a:t>
            </a:r>
            <a:r>
              <a:rPr lang="en-GB" dirty="0" smtClean="0"/>
              <a:t>” van de </a:t>
            </a:r>
            <a:r>
              <a:rPr lang="en-GB" dirty="0" err="1" smtClean="0"/>
              <a:t>betrokken</a:t>
            </a:r>
            <a:r>
              <a:rPr lang="en-GB" dirty="0" smtClean="0"/>
              <a:t> </a:t>
            </a:r>
            <a:r>
              <a:rPr lang="en-GB" dirty="0" err="1" smtClean="0"/>
              <a:t>partijen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Wat</a:t>
            </a:r>
            <a:r>
              <a:rPr lang="en-GB" dirty="0" smtClean="0"/>
              <a:t> is de “</a:t>
            </a:r>
            <a:r>
              <a:rPr lang="en-GB" dirty="0" err="1" smtClean="0"/>
              <a:t>bedrijfsvoering</a:t>
            </a:r>
            <a:r>
              <a:rPr lang="en-GB" dirty="0" smtClean="0"/>
              <a:t>” (</a:t>
            </a:r>
            <a:r>
              <a:rPr lang="en-GB" dirty="0" err="1" smtClean="0"/>
              <a:t>kerntaak</a:t>
            </a:r>
            <a:r>
              <a:rPr lang="en-GB" dirty="0" smtClean="0"/>
              <a:t> / core business) van de </a:t>
            </a:r>
            <a:r>
              <a:rPr lang="en-GB" dirty="0" err="1" smtClean="0"/>
              <a:t>partijen</a:t>
            </a:r>
            <a:r>
              <a:rPr lang="en-GB" dirty="0" smtClean="0"/>
              <a:t> die </a:t>
            </a:r>
            <a:r>
              <a:rPr lang="en-GB" dirty="0" err="1" smtClean="0"/>
              <a:t>nodig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ambities</a:t>
            </a:r>
            <a:r>
              <a:rPr lang="en-GB" dirty="0" smtClean="0"/>
              <a:t> in </a:t>
            </a:r>
            <a:r>
              <a:rPr lang="en-GB" dirty="0" err="1" smtClean="0"/>
              <a:t>jouw</a:t>
            </a:r>
            <a:r>
              <a:rPr lang="en-GB" dirty="0" smtClean="0"/>
              <a:t> Showcase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realiseren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err="1" smtClean="0"/>
              <a:t>Bedrijven</a:t>
            </a:r>
            <a:r>
              <a:rPr lang="en-GB" dirty="0" smtClean="0"/>
              <a:t>: </a:t>
            </a:r>
            <a:r>
              <a:rPr lang="en-GB" dirty="0" err="1" smtClean="0"/>
              <a:t>winst</a:t>
            </a:r>
            <a:r>
              <a:rPr lang="en-GB" dirty="0" smtClean="0"/>
              <a:t> </a:t>
            </a:r>
            <a:r>
              <a:rPr lang="en-GB" dirty="0" err="1" smtClean="0"/>
              <a:t>verhogen</a:t>
            </a:r>
            <a:r>
              <a:rPr lang="en-GB" dirty="0" smtClean="0"/>
              <a:t>, </a:t>
            </a:r>
            <a:r>
              <a:rPr lang="en-GB" dirty="0" err="1" smtClean="0"/>
              <a:t>continuïteit</a:t>
            </a:r>
            <a:r>
              <a:rPr lang="en-GB" dirty="0" smtClean="0"/>
              <a:t> </a:t>
            </a:r>
            <a:r>
              <a:rPr lang="en-GB" dirty="0" err="1" smtClean="0"/>
              <a:t>waarborgen</a:t>
            </a:r>
            <a:endParaRPr lang="en-GB" dirty="0" smtClean="0"/>
          </a:p>
          <a:p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Nieuwe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baten</a:t>
            </a:r>
            <a:r>
              <a:rPr lang="en-GB" dirty="0" smtClean="0">
                <a:sym typeface="Wingdings" panose="05000000000000000000" pitchFamily="2" charset="2"/>
              </a:rPr>
              <a:t> (</a:t>
            </a:r>
            <a:r>
              <a:rPr lang="en-GB" dirty="0" err="1" smtClean="0">
                <a:sym typeface="Wingdings" panose="05000000000000000000" pitchFamily="2" charset="2"/>
              </a:rPr>
              <a:t>inkomsten</a:t>
            </a:r>
            <a:r>
              <a:rPr lang="en-GB" dirty="0" smtClean="0">
                <a:sym typeface="Wingdings" panose="05000000000000000000" pitchFamily="2" charset="2"/>
              </a:rPr>
              <a:t>) </a:t>
            </a:r>
            <a:r>
              <a:rPr lang="en-GB" dirty="0" err="1" smtClean="0">
                <a:sym typeface="Wingdings" panose="05000000000000000000" pitchFamily="2" charset="2"/>
              </a:rPr>
              <a:t>genereren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nieuwe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producten</a:t>
            </a:r>
            <a:r>
              <a:rPr lang="en-GB" dirty="0" smtClean="0">
                <a:sym typeface="Wingdings" panose="05000000000000000000" pitchFamily="2" charset="2"/>
              </a:rPr>
              <a:t> en </a:t>
            </a:r>
            <a:r>
              <a:rPr lang="en-GB" dirty="0" err="1" smtClean="0">
                <a:sym typeface="Wingdings" panose="05000000000000000000" pitchFamily="2" charset="2"/>
              </a:rPr>
              <a:t>diensten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Overheden</a:t>
            </a:r>
            <a:r>
              <a:rPr lang="en-GB" dirty="0" smtClean="0"/>
              <a:t>: (</a:t>
            </a:r>
            <a:r>
              <a:rPr lang="en-GB" dirty="0" err="1" smtClean="0"/>
              <a:t>formele</a:t>
            </a:r>
            <a:r>
              <a:rPr lang="en-GB" dirty="0" smtClean="0"/>
              <a:t>) </a:t>
            </a:r>
            <a:r>
              <a:rPr lang="en-GB" dirty="0" err="1" smtClean="0"/>
              <a:t>beleidskaders</a:t>
            </a:r>
            <a:r>
              <a:rPr lang="en-GB" dirty="0" smtClean="0"/>
              <a:t> </a:t>
            </a:r>
            <a:r>
              <a:rPr lang="en-GB" dirty="0" err="1" smtClean="0"/>
              <a:t>maken</a:t>
            </a:r>
            <a:r>
              <a:rPr lang="en-GB" dirty="0" smtClean="0"/>
              <a:t>, </a:t>
            </a:r>
            <a:r>
              <a:rPr lang="en-GB" dirty="0" err="1" smtClean="0"/>
              <a:t>vaststellen</a:t>
            </a:r>
            <a:r>
              <a:rPr lang="en-GB" dirty="0" smtClean="0"/>
              <a:t> en </a:t>
            </a:r>
            <a:r>
              <a:rPr lang="en-GB" dirty="0" err="1" smtClean="0"/>
              <a:t>handhaven</a:t>
            </a:r>
            <a:r>
              <a:rPr lang="en-GB" dirty="0" smtClean="0"/>
              <a:t>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>
                <a:sym typeface="Wingdings" panose="05000000000000000000" pitchFamily="2" charset="2"/>
              </a:rPr>
              <a:t>S</a:t>
            </a:r>
            <a:r>
              <a:rPr lang="en-GB" dirty="0" err="1" smtClean="0">
                <a:sym typeface="Wingdings" panose="05000000000000000000" pitchFamily="2" charset="2"/>
              </a:rPr>
              <a:t>tructuurvisie</a:t>
            </a:r>
            <a:r>
              <a:rPr lang="en-GB" dirty="0" smtClean="0">
                <a:sym typeface="Wingdings" panose="05000000000000000000" pitchFamily="2" charset="2"/>
              </a:rPr>
              <a:t>-, </a:t>
            </a:r>
            <a:r>
              <a:rPr lang="en-GB" dirty="0" err="1" smtClean="0">
                <a:sym typeface="Wingdings" panose="05000000000000000000" pitchFamily="2" charset="2"/>
              </a:rPr>
              <a:t>bestemmingsplanwijziging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nieuwe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instrumenten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Beheerorganisaties</a:t>
            </a:r>
            <a:r>
              <a:rPr lang="en-GB" dirty="0" smtClean="0"/>
              <a:t>: </a:t>
            </a:r>
            <a:r>
              <a:rPr lang="en-GB" dirty="0" err="1" smtClean="0"/>
              <a:t>beheer</a:t>
            </a:r>
            <a:r>
              <a:rPr lang="en-GB" dirty="0" smtClean="0"/>
              <a:t> en </a:t>
            </a:r>
            <a:r>
              <a:rPr lang="en-GB" dirty="0" err="1" smtClean="0"/>
              <a:t>onderhoud</a:t>
            </a:r>
            <a:r>
              <a:rPr lang="en-GB" dirty="0" smtClean="0"/>
              <a:t> </a:t>
            </a:r>
            <a:r>
              <a:rPr lang="en-GB" dirty="0" err="1" smtClean="0"/>
              <a:t>efficiënt</a:t>
            </a:r>
            <a:r>
              <a:rPr lang="en-GB" dirty="0" smtClean="0"/>
              <a:t> en </a:t>
            </a:r>
            <a:r>
              <a:rPr lang="en-GB" dirty="0" err="1" smtClean="0"/>
              <a:t>effectief</a:t>
            </a:r>
            <a:endParaRPr lang="en-GB" dirty="0" smtClean="0"/>
          </a:p>
          <a:p>
            <a:r>
              <a:rPr lang="en-GB" dirty="0" smtClean="0">
                <a:sym typeface="Wingdings" panose="05000000000000000000" pitchFamily="2" charset="2"/>
              </a:rPr>
              <a:t> Meer met minder </a:t>
            </a:r>
            <a:r>
              <a:rPr lang="en-GB" dirty="0" err="1" smtClean="0">
                <a:sym typeface="Wingdings" panose="05000000000000000000" pitchFamily="2" charset="2"/>
              </a:rPr>
              <a:t>vanwege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vermeden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beheerkosten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ym typeface="Wingdings" panose="05000000000000000000" pitchFamily="2" charset="2"/>
              </a:rPr>
              <a:t>afstoten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beheertaken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21677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 TNO tekstdia -">
  <a:themeElements>
    <a:clrScheme name="TNO">
      <a:dk1>
        <a:sysClr val="windowText" lastClr="000000"/>
      </a:dk1>
      <a:lt1>
        <a:sysClr val="window" lastClr="FFFFFF"/>
      </a:lt1>
      <a:dk2>
        <a:srgbClr val="649EC9"/>
      </a:dk2>
      <a:lt2>
        <a:srgbClr val="9C9C9E"/>
      </a:lt2>
      <a:accent1>
        <a:srgbClr val="ED8000"/>
      </a:accent1>
      <a:accent2>
        <a:srgbClr val="CB1325"/>
      </a:accent2>
      <a:accent3>
        <a:srgbClr val="FFCB00"/>
      </a:accent3>
      <a:accent4>
        <a:srgbClr val="649EC9"/>
      </a:accent4>
      <a:accent5>
        <a:srgbClr val="D6277A"/>
      </a:accent5>
      <a:accent6>
        <a:srgbClr val="93A800"/>
      </a:accent6>
      <a:hlink>
        <a:srgbClr val="9C9C9E"/>
      </a:hlink>
      <a:folHlink>
        <a:srgbClr val="5D5C60"/>
      </a:folHlink>
    </a:clrScheme>
    <a:fontScheme name="T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tno-sjabloon</Template>
  <TotalTime>72</TotalTime>
  <Words>284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Basis TNO tekstdia -</vt:lpstr>
      <vt:lpstr> Governance / Baten uitdagingen: het verschil maken in de praktijk</vt:lpstr>
      <vt:lpstr>Hoe krijg je een bestaande situatie in beweging? Waarmee kun je in de gewenste richting sturen?</vt:lpstr>
      <vt:lpstr>Het project creëert beweging door de “bedrijfsvoering” te veranderen </vt:lpstr>
      <vt:lpstr>Waar ligt de aanleiding voor beweging in jouw project?</vt:lpstr>
      <vt:lpstr>Hoe verandert jouw project de “bedrijfsvoering” van de betrokken partijen?</vt:lpstr>
    </vt:vector>
  </TitlesOfParts>
  <Company>TNO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Showcases inzake Governance – Baten uitdagingen</dc:title>
  <dc:creator>Duijn, M. (Mike)</dc:creator>
  <cp:lastModifiedBy>Sonja</cp:lastModifiedBy>
  <cp:revision>3</cp:revision>
  <dcterms:created xsi:type="dcterms:W3CDTF">2013-07-17T07:03:56Z</dcterms:created>
  <dcterms:modified xsi:type="dcterms:W3CDTF">2015-01-12T21:05:05Z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/>
  </property>
  <property fmtid="{D5CDD505-2E9C-101B-9397-08002B2CF9AE}" pid="3" name="SubTitle">
    <vt:lpwstr/>
  </property>
  <property fmtid="{D5CDD505-2E9C-101B-9397-08002B2CF9AE}" pid="4" name="Author">
    <vt:lpwstr/>
  </property>
  <property fmtid="{D5CDD505-2E9C-101B-9397-08002B2CF9AE}" pid="5" name="ShowPages">
    <vt:lpwstr>False</vt:lpwstr>
  </property>
  <property fmtid="{D5CDD505-2E9C-101B-9397-08002B2CF9AE}" pid="6" name="ShowDate">
    <vt:lpwstr>False</vt:lpwstr>
  </property>
  <property fmtid="{D5CDD505-2E9C-101B-9397-08002B2CF9AE}" pid="7" name="SelectedPhoto">
    <vt:lpwstr>TNO_THEMA'sBasic.jpg</vt:lpwstr>
  </property>
  <property fmtid="{D5CDD505-2E9C-101B-9397-08002B2CF9AE}" pid="8" name="Color">
    <vt:lpwstr>True</vt:lpwstr>
  </property>
  <property fmtid="{D5CDD505-2E9C-101B-9397-08002B2CF9AE}" pid="9" name="Grammar">
    <vt:lpwstr>0</vt:lpwstr>
  </property>
  <property fmtid="{D5CDD505-2E9C-101B-9397-08002B2CF9AE}" pid="10" name="DateText">
    <vt:lpwstr>17/07/2013</vt:lpwstr>
  </property>
  <property fmtid="{D5CDD505-2E9C-101B-9397-08002B2CF9AE}" pid="11" name="PresentationDate">
    <vt:lpwstr>17-7-2013 10:12:42</vt:lpwstr>
  </property>
</Properties>
</file>