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1" r:id="rId3"/>
    <p:sldId id="285" r:id="rId4"/>
    <p:sldId id="286" r:id="rId5"/>
    <p:sldId id="276" r:id="rId6"/>
    <p:sldId id="307" r:id="rId7"/>
    <p:sldId id="308" r:id="rId8"/>
    <p:sldId id="287" r:id="rId9"/>
    <p:sldId id="309" r:id="rId10"/>
    <p:sldId id="291" r:id="rId11"/>
    <p:sldId id="293" r:id="rId12"/>
    <p:sldId id="295" r:id="rId13"/>
    <p:sldId id="311" r:id="rId14"/>
    <p:sldId id="312" r:id="rId15"/>
    <p:sldId id="299" r:id="rId16"/>
    <p:sldId id="302" r:id="rId17"/>
    <p:sldId id="316" r:id="rId18"/>
    <p:sldId id="281" r:id="rId19"/>
    <p:sldId id="280" r:id="rId20"/>
    <p:sldId id="259" r:id="rId21"/>
    <p:sldId id="314" r:id="rId22"/>
    <p:sldId id="313" r:id="rId23"/>
    <p:sldId id="301" r:id="rId2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34B233"/>
    <a:srgbClr val="D5D2CA"/>
    <a:srgbClr val="FFFFFF"/>
    <a:srgbClr val="3F9C35"/>
    <a:srgbClr val="000000"/>
    <a:srgbClr val="292929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64" d="100"/>
          <a:sy n="64" d="100"/>
        </p:scale>
        <p:origin x="-773" y="-86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OMP0854\eswar001$\My%20Documents\Thesis\Data%20Analysis\final%20datas\Results\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OMP0854\eswar001$\My%20Documents\Thesis\Data%20Analysis\final%20datas\Results\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OMP0854\eswar001$\My%20Documents\Thesis\Data%20Analysis\final%20datas\Results\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57386251574045"/>
          <c:y val="0.10093216608793466"/>
          <c:w val="0.77450202539711432"/>
          <c:h val="0.73948191258701501"/>
        </c:manualLayout>
      </c:layout>
      <c:lineChart>
        <c:grouping val="standard"/>
        <c:varyColors val="0"/>
        <c:ser>
          <c:idx val="1"/>
          <c:order val="1"/>
          <c:tx>
            <c:v>CT</c:v>
          </c:tx>
          <c:spPr>
            <a:ln w="31750">
              <a:solidFill>
                <a:srgbClr val="FFFF00"/>
              </a:solidFill>
            </a:ln>
          </c:spPr>
          <c:marker>
            <c:symbol val="square"/>
            <c:size val="8"/>
            <c:spPr>
              <a:solidFill>
                <a:srgbClr val="FFFF00"/>
              </a:solidFill>
              <a:ln>
                <a:noFill/>
              </a:ln>
            </c:spPr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3.7028082472350003E-2"/>
                  <c:y val="-0.1365133706112824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*</a:t>
                    </a:r>
                  </a:p>
                </c:rich>
              </c:tx>
              <c:spPr>
                <a:solidFill>
                  <a:srgbClr val="D5D2CA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881753220153916E-2"/>
                  <c:y val="-0.1465482032137287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*</a:t>
                    </a:r>
                  </a:p>
                </c:rich>
              </c:tx>
              <c:spPr>
                <a:solidFill>
                  <a:srgbClr val="D5D2CA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72832369942229E-2"/>
                  <c:y val="-0.1325051759834368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*</a:t>
                    </a:r>
                  </a:p>
                </c:rich>
              </c:tx>
              <c:spPr>
                <a:solidFill>
                  <a:srgbClr val="D5D2CA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D5D2CA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Dir val="y"/>
            <c:errBarType val="both"/>
            <c:errValType val="cust"/>
            <c:noEndCap val="0"/>
            <c:plus>
              <c:numRef>
                <c:f>'EW nr results'!$D$123:$D$126</c:f>
                <c:numCache>
                  <c:formatCode>General</c:formatCode>
                  <c:ptCount val="4"/>
                  <c:pt idx="0">
                    <c:v>56.621714196220921</c:v>
                  </c:pt>
                  <c:pt idx="1">
                    <c:v>56.672793786397676</c:v>
                  </c:pt>
                  <c:pt idx="2">
                    <c:v>5.2429405800491331</c:v>
                  </c:pt>
                  <c:pt idx="3">
                    <c:v>38.696199210430663</c:v>
                  </c:pt>
                </c:numCache>
              </c:numRef>
            </c:plus>
            <c:minus>
              <c:numRef>
                <c:f>'EW nr results'!$D$123:$D$126</c:f>
                <c:numCache>
                  <c:formatCode>General</c:formatCode>
                  <c:ptCount val="4"/>
                  <c:pt idx="0">
                    <c:v>56.621714196220921</c:v>
                  </c:pt>
                  <c:pt idx="1">
                    <c:v>56.672793786397676</c:v>
                  </c:pt>
                  <c:pt idx="2">
                    <c:v>5.2429405800491331</c:v>
                  </c:pt>
                  <c:pt idx="3">
                    <c:v>38.696199210430663</c:v>
                  </c:pt>
                </c:numCache>
              </c:numRef>
            </c:minus>
            <c:spPr>
              <a:ln>
                <a:solidFill>
                  <a:srgbClr val="FFFF00"/>
                </a:solidFill>
              </a:ln>
            </c:spPr>
          </c:errBars>
          <c:cat>
            <c:strRef>
              <c:f>'EW nr results'!$A$123:$A$126</c:f>
              <c:strCache>
                <c:ptCount val="4"/>
                <c:pt idx="0">
                  <c:v>Before plough</c:v>
                </c:pt>
                <c:pt idx="1">
                  <c:v>2 days </c:v>
                </c:pt>
                <c:pt idx="2">
                  <c:v>2 weeks </c:v>
                </c:pt>
                <c:pt idx="3">
                  <c:v>1 month </c:v>
                </c:pt>
              </c:strCache>
            </c:strRef>
          </c:cat>
          <c:val>
            <c:numRef>
              <c:f>'EW nr results'!$B$123:$B$126</c:f>
              <c:numCache>
                <c:formatCode>####.00</c:formatCode>
                <c:ptCount val="4"/>
                <c:pt idx="0">
                  <c:v>516.66666666666663</c:v>
                </c:pt>
                <c:pt idx="1">
                  <c:v>187.5</c:v>
                </c:pt>
                <c:pt idx="2">
                  <c:v>56.25</c:v>
                </c:pt>
                <c:pt idx="3">
                  <c:v>106.25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887552"/>
        <c:axId val="160889856"/>
      </c:lineChart>
      <c:lineChart>
        <c:grouping val="standard"/>
        <c:varyColors val="0"/>
        <c:ser>
          <c:idx val="0"/>
          <c:order val="0"/>
          <c:tx>
            <c:v>NIT</c:v>
          </c:tx>
          <c:spPr>
            <a:ln w="31750">
              <a:solidFill>
                <a:srgbClr val="34B233"/>
              </a:solidFill>
            </a:ln>
          </c:spPr>
          <c:marker>
            <c:symbol val="star"/>
            <c:size val="8"/>
            <c:spPr>
              <a:solidFill>
                <a:srgbClr val="34B233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'EW nr results'!$E$123:$E$126</c:f>
                <c:numCache>
                  <c:formatCode>General</c:formatCode>
                  <c:ptCount val="4"/>
                  <c:pt idx="0">
                    <c:v>50.803725439366204</c:v>
                  </c:pt>
                  <c:pt idx="1">
                    <c:v>43.351358430593294</c:v>
                  </c:pt>
                  <c:pt idx="2">
                    <c:v>47.916666666666444</c:v>
                  </c:pt>
                  <c:pt idx="3">
                    <c:v>79.740246704185992</c:v>
                  </c:pt>
                </c:numCache>
              </c:numRef>
            </c:plus>
            <c:minus>
              <c:numRef>
                <c:f>'EW nr results'!$E$123:$E$126</c:f>
                <c:numCache>
                  <c:formatCode>General</c:formatCode>
                  <c:ptCount val="4"/>
                  <c:pt idx="0">
                    <c:v>50.803725439366204</c:v>
                  </c:pt>
                  <c:pt idx="1">
                    <c:v>43.351358430593294</c:v>
                  </c:pt>
                  <c:pt idx="2">
                    <c:v>47.916666666666444</c:v>
                  </c:pt>
                  <c:pt idx="3">
                    <c:v>79.740246704185992</c:v>
                  </c:pt>
                </c:numCache>
              </c:numRef>
            </c:minus>
            <c:spPr>
              <a:ln>
                <a:solidFill>
                  <a:srgbClr val="34B233"/>
                </a:solidFill>
              </a:ln>
            </c:spPr>
          </c:errBars>
          <c:cat>
            <c:strRef>
              <c:f>'EW nr results'!$A$123:$A$126</c:f>
              <c:strCache>
                <c:ptCount val="4"/>
                <c:pt idx="0">
                  <c:v>Before plough</c:v>
                </c:pt>
                <c:pt idx="1">
                  <c:v>2 days </c:v>
                </c:pt>
                <c:pt idx="2">
                  <c:v>2 weeks </c:v>
                </c:pt>
                <c:pt idx="3">
                  <c:v>1 month </c:v>
                </c:pt>
              </c:strCache>
            </c:strRef>
          </c:cat>
          <c:val>
            <c:numRef>
              <c:f>'EW nr results'!$C$123:$C$126</c:f>
              <c:numCache>
                <c:formatCode>####.00</c:formatCode>
                <c:ptCount val="4"/>
                <c:pt idx="0">
                  <c:v>425</c:v>
                </c:pt>
                <c:pt idx="1">
                  <c:v>418.75</c:v>
                </c:pt>
                <c:pt idx="2">
                  <c:v>306.25000000000006</c:v>
                </c:pt>
                <c:pt idx="3">
                  <c:v>360.41666666666674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546432"/>
        <c:axId val="162053504"/>
      </c:lineChart>
      <c:catAx>
        <c:axId val="1608875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60889856"/>
        <c:crosses val="autoZero"/>
        <c:auto val="1"/>
        <c:lblAlgn val="ctr"/>
        <c:lblOffset val="100"/>
        <c:noMultiLvlLbl val="0"/>
      </c:catAx>
      <c:valAx>
        <c:axId val="160889856"/>
        <c:scaling>
          <c:orientation val="minMax"/>
          <c:max val="6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Earthworms</a:t>
                </a:r>
                <a:r>
                  <a:rPr lang="en-GB" baseline="0" dirty="0" smtClean="0"/>
                  <a:t> </a:t>
                </a:r>
                <a:r>
                  <a:rPr lang="en-GB" dirty="0" smtClean="0"/>
                  <a:t>(</a:t>
                </a:r>
                <a:r>
                  <a:rPr lang="en-GB" dirty="0" err="1" smtClean="0"/>
                  <a:t>ind.</a:t>
                </a:r>
                <a:r>
                  <a:rPr lang="en-GB" dirty="0" smtClean="0"/>
                  <a:t> m</a:t>
                </a:r>
                <a:r>
                  <a:rPr lang="en-GB" baseline="30000" dirty="0" smtClean="0"/>
                  <a:t>-2</a:t>
                </a:r>
                <a:r>
                  <a:rPr lang="en-GB" dirty="0"/>
                  <a:t>)</a:t>
                </a:r>
              </a:p>
            </c:rich>
          </c:tx>
          <c:layout>
            <c:manualLayout>
              <c:xMode val="edge"/>
              <c:yMode val="edge"/>
              <c:x val="1.0000554740616089E-2"/>
              <c:y val="0.1717663160948689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60887552"/>
        <c:crosses val="autoZero"/>
        <c:crossBetween val="between"/>
        <c:majorUnit val="100"/>
        <c:minorUnit val="20"/>
      </c:valAx>
      <c:valAx>
        <c:axId val="162053504"/>
        <c:scaling>
          <c:orientation val="minMax"/>
        </c:scaling>
        <c:delete val="1"/>
        <c:axPos val="r"/>
        <c:numFmt formatCode="0" sourceLinked="0"/>
        <c:majorTickMark val="out"/>
        <c:minorTickMark val="none"/>
        <c:tickLblPos val="none"/>
        <c:crossAx val="162546432"/>
        <c:crosses val="max"/>
        <c:crossBetween val="between"/>
      </c:valAx>
      <c:catAx>
        <c:axId val="162546432"/>
        <c:scaling>
          <c:orientation val="minMax"/>
        </c:scaling>
        <c:delete val="1"/>
        <c:axPos val="b"/>
        <c:majorTickMark val="out"/>
        <c:minorTickMark val="none"/>
        <c:tickLblPos val="none"/>
        <c:crossAx val="162053504"/>
        <c:crosses val="autoZero"/>
        <c:auto val="1"/>
        <c:lblAlgn val="ctr"/>
        <c:lblOffset val="100"/>
        <c:noMultiLvlLbl val="1"/>
      </c:catAx>
    </c:plotArea>
    <c:legend>
      <c:legendPos val="r"/>
      <c:layout>
        <c:manualLayout>
          <c:xMode val="edge"/>
          <c:yMode val="edge"/>
          <c:x val="0.63913231077329202"/>
          <c:y val="1.8439434201159656E-2"/>
          <c:w val="0.20822219793266891"/>
          <c:h val="0.17262420045873134"/>
        </c:manualLayout>
      </c:layout>
      <c:overlay val="0"/>
    </c:legend>
    <c:plotVisOnly val="1"/>
    <c:dispBlanksAs val="gap"/>
    <c:showDLblsOverMax val="0"/>
  </c:chart>
  <c:spPr>
    <a:solidFill>
      <a:srgbClr val="D5D2CA"/>
    </a:solidFill>
  </c:spPr>
  <c:txPr>
    <a:bodyPr/>
    <a:lstStyle/>
    <a:p>
      <a:pPr>
        <a:defRPr sz="2000" b="0">
          <a:latin typeface="+mn-lt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4899904737127"/>
          <c:y val="0.15007552519980938"/>
          <c:w val="0.79939511043271883"/>
          <c:h val="0.67254405925065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'EW nr results'!$B$3</c:f>
              <c:strCache>
                <c:ptCount val="1"/>
                <c:pt idx="0">
                  <c:v>NIT</c:v>
                </c:pt>
              </c:strCache>
            </c:strRef>
          </c:tx>
          <c:spPr>
            <a:solidFill>
              <a:srgbClr val="34B233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'EW nr results'!$D$4:$D$8</c:f>
                <c:numCache>
                  <c:formatCode>General</c:formatCode>
                  <c:ptCount val="5"/>
                  <c:pt idx="0">
                    <c:v>9.8454492213596279</c:v>
                  </c:pt>
                  <c:pt idx="1">
                    <c:v>41.579770499785276</c:v>
                  </c:pt>
                  <c:pt idx="2">
                    <c:v>43.301270189221924</c:v>
                  </c:pt>
                  <c:pt idx="3">
                    <c:v>15.403522925568664</c:v>
                  </c:pt>
                  <c:pt idx="4">
                    <c:v>38.845461863741477</c:v>
                  </c:pt>
                </c:numCache>
              </c:numRef>
            </c:plus>
            <c:minus>
              <c:numRef>
                <c:f>'EW nr results'!$D$4:$D$8</c:f>
                <c:numCache>
                  <c:formatCode>General</c:formatCode>
                  <c:ptCount val="5"/>
                  <c:pt idx="0">
                    <c:v>9.8454492213596279</c:v>
                  </c:pt>
                  <c:pt idx="1">
                    <c:v>41.579770499785276</c:v>
                  </c:pt>
                  <c:pt idx="2">
                    <c:v>43.301270189221924</c:v>
                  </c:pt>
                  <c:pt idx="3">
                    <c:v>15.403522925568664</c:v>
                  </c:pt>
                  <c:pt idx="4">
                    <c:v>38.845461863741477</c:v>
                  </c:pt>
                </c:numCache>
              </c:numRef>
            </c:minus>
          </c:errBars>
          <c:cat>
            <c:strRef>
              <c:f>'EW nr results'!$A$4:$A$8</c:f>
              <c:strCache>
                <c:ptCount val="5"/>
                <c:pt idx="0">
                  <c:v>Spring2009</c:v>
                </c:pt>
                <c:pt idx="1">
                  <c:v>Fall2009</c:v>
                </c:pt>
                <c:pt idx="2">
                  <c:v>Fall2010</c:v>
                </c:pt>
                <c:pt idx="3">
                  <c:v>Spring 2011</c:v>
                </c:pt>
                <c:pt idx="4">
                  <c:v>Fall2011</c:v>
                </c:pt>
              </c:strCache>
            </c:strRef>
          </c:cat>
          <c:val>
            <c:numRef>
              <c:f>'EW nr results'!$B$4:$B$8</c:f>
              <c:numCache>
                <c:formatCode>General</c:formatCode>
                <c:ptCount val="5"/>
                <c:pt idx="0">
                  <c:v>69</c:v>
                </c:pt>
                <c:pt idx="1">
                  <c:v>123</c:v>
                </c:pt>
                <c:pt idx="2">
                  <c:v>217</c:v>
                </c:pt>
                <c:pt idx="3">
                  <c:v>63</c:v>
                </c:pt>
                <c:pt idx="4">
                  <c:v>210</c:v>
                </c:pt>
              </c:numCache>
            </c:numRef>
          </c:val>
        </c:ser>
        <c:ser>
          <c:idx val="1"/>
          <c:order val="1"/>
          <c:tx>
            <c:strRef>
              <c:f>'EW nr results'!$C$3</c:f>
              <c:strCache>
                <c:ptCount val="1"/>
                <c:pt idx="0">
                  <c:v>CT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'EW nr results'!$E$4:$E$8</c:f>
                <c:numCache>
                  <c:formatCode>General</c:formatCode>
                  <c:ptCount val="5"/>
                  <c:pt idx="0">
                    <c:v>12.954693129290021</c:v>
                  </c:pt>
                  <c:pt idx="1">
                    <c:v>24.767436805731855</c:v>
                  </c:pt>
                  <c:pt idx="2">
                    <c:v>27.924957309559847</c:v>
                  </c:pt>
                  <c:pt idx="3">
                    <c:v>8.5898033867034584</c:v>
                  </c:pt>
                  <c:pt idx="4">
                    <c:v>27.322660517924959</c:v>
                  </c:pt>
                </c:numCache>
              </c:numRef>
            </c:plus>
            <c:minus>
              <c:numRef>
                <c:f>'EW nr results'!$E$4:$E$8</c:f>
                <c:numCache>
                  <c:formatCode>General</c:formatCode>
                  <c:ptCount val="5"/>
                  <c:pt idx="0">
                    <c:v>12.954693129290021</c:v>
                  </c:pt>
                  <c:pt idx="1">
                    <c:v>24.767436805731855</c:v>
                  </c:pt>
                  <c:pt idx="2">
                    <c:v>27.924957309559847</c:v>
                  </c:pt>
                  <c:pt idx="3">
                    <c:v>8.5898033867034584</c:v>
                  </c:pt>
                  <c:pt idx="4">
                    <c:v>27.322660517924959</c:v>
                  </c:pt>
                </c:numCache>
              </c:numRef>
            </c:minus>
          </c:errBars>
          <c:cat>
            <c:strRef>
              <c:f>'EW nr results'!$A$4:$A$8</c:f>
              <c:strCache>
                <c:ptCount val="5"/>
                <c:pt idx="0">
                  <c:v>Spring2009</c:v>
                </c:pt>
                <c:pt idx="1">
                  <c:v>Fall2009</c:v>
                </c:pt>
                <c:pt idx="2">
                  <c:v>Fall2010</c:v>
                </c:pt>
                <c:pt idx="3">
                  <c:v>Spring 2011</c:v>
                </c:pt>
                <c:pt idx="4">
                  <c:v>Fall2011</c:v>
                </c:pt>
              </c:strCache>
            </c:strRef>
          </c:cat>
          <c:val>
            <c:numRef>
              <c:f>'EW nr results'!$C$4:$C$8</c:f>
              <c:numCache>
                <c:formatCode>General</c:formatCode>
                <c:ptCount val="5"/>
                <c:pt idx="0">
                  <c:v>46</c:v>
                </c:pt>
                <c:pt idx="1">
                  <c:v>100</c:v>
                </c:pt>
                <c:pt idx="2">
                  <c:v>281</c:v>
                </c:pt>
                <c:pt idx="3">
                  <c:v>31</c:v>
                </c:pt>
                <c:pt idx="4">
                  <c:v>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236608"/>
        <c:axId val="173736320"/>
      </c:barChart>
      <c:catAx>
        <c:axId val="1732366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73736320"/>
        <c:crosses val="autoZero"/>
        <c:auto val="1"/>
        <c:lblAlgn val="ctr"/>
        <c:lblOffset val="100"/>
        <c:noMultiLvlLbl val="0"/>
      </c:catAx>
      <c:valAx>
        <c:axId val="1737363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Earthworms (</a:t>
                </a:r>
                <a:r>
                  <a:rPr lang="en-GB" dirty="0" err="1" smtClean="0"/>
                  <a:t>ind.</a:t>
                </a:r>
                <a:r>
                  <a:rPr lang="en-GB" dirty="0" smtClean="0"/>
                  <a:t> m</a:t>
                </a:r>
                <a:r>
                  <a:rPr lang="en-GB" baseline="30000" dirty="0" smtClean="0"/>
                  <a:t>-2</a:t>
                </a:r>
                <a:r>
                  <a:rPr lang="en-GB" dirty="0"/>
                  <a:t>)</a:t>
                </a:r>
              </a:p>
            </c:rich>
          </c:tx>
          <c:layout>
            <c:manualLayout>
              <c:xMode val="edge"/>
              <c:yMode val="edge"/>
              <c:x val="9.7337783550485862E-3"/>
              <c:y val="0.183026046459535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3236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34838275832081"/>
          <c:y val="2.3340625492006287E-2"/>
          <c:w val="0.21363215240149513"/>
          <c:h val="0.16044892787203638"/>
        </c:manualLayout>
      </c:layout>
      <c:overlay val="0"/>
    </c:legend>
    <c:plotVisOnly val="1"/>
    <c:dispBlanksAs val="gap"/>
    <c:showDLblsOverMax val="0"/>
  </c:chart>
  <c:spPr>
    <a:solidFill>
      <a:srgbClr val="D5D2CA"/>
    </a:solidFill>
  </c:spPr>
  <c:txPr>
    <a:bodyPr/>
    <a:lstStyle/>
    <a:p>
      <a:pPr>
        <a:defRPr sz="2000" b="0" baseline="0">
          <a:latin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 </a:t>
            </a:r>
          </a:p>
          <a:p>
            <a:pPr>
              <a:defRPr/>
            </a:pPr>
            <a:endParaRPr lang="en-GB"/>
          </a:p>
        </c:rich>
      </c:tx>
      <c:layout>
        <c:manualLayout>
          <c:xMode val="edge"/>
          <c:yMode val="edge"/>
          <c:x val="0.27698320696024215"/>
          <c:y val="6.19846203435098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492001820320773"/>
          <c:y val="6.4613917741437848E-2"/>
          <c:w val="0.78904287396247463"/>
          <c:h val="0.7890192532332771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'EW nr results'!$H$65</c:f>
              <c:strCache>
                <c:ptCount val="1"/>
                <c:pt idx="0">
                  <c:v>NIT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dLbls>
            <c:delete val="1"/>
          </c:dLbls>
          <c:errBars>
            <c:errBarType val="both"/>
            <c:errValType val="cust"/>
            <c:noEndCap val="0"/>
            <c:plus>
              <c:numRef>
                <c:f>'EW nr results'!$J$66:$J$70</c:f>
                <c:numCache>
                  <c:formatCode>General</c:formatCode>
                  <c:ptCount val="5"/>
                  <c:pt idx="0">
                    <c:v>56.76207246366512</c:v>
                  </c:pt>
                  <c:pt idx="1">
                    <c:v>88.804756191446288</c:v>
                  </c:pt>
                  <c:pt idx="2">
                    <c:v>4.1666666666666625</c:v>
                  </c:pt>
                  <c:pt idx="3">
                    <c:v>9.2389824275347419</c:v>
                  </c:pt>
                  <c:pt idx="4">
                    <c:v>34.084419977244337</c:v>
                  </c:pt>
                </c:numCache>
              </c:numRef>
            </c:plus>
            <c:minus>
              <c:numRef>
                <c:f>'EW nr results'!$J$66:$J$70</c:f>
                <c:numCache>
                  <c:formatCode>General</c:formatCode>
                  <c:ptCount val="5"/>
                  <c:pt idx="0">
                    <c:v>56.76207246366512</c:v>
                  </c:pt>
                  <c:pt idx="1">
                    <c:v>88.804756191446288</c:v>
                  </c:pt>
                  <c:pt idx="2">
                    <c:v>4.1666666666666625</c:v>
                  </c:pt>
                  <c:pt idx="3">
                    <c:v>9.2389824275347419</c:v>
                  </c:pt>
                  <c:pt idx="4">
                    <c:v>34.084419977244337</c:v>
                  </c:pt>
                </c:numCache>
              </c:numRef>
            </c:minus>
          </c:errBars>
          <c:cat>
            <c:strRef>
              <c:f>'EW nr results'!$G$66:$G$70</c:f>
              <c:strCache>
                <c:ptCount val="5"/>
                <c:pt idx="0">
                  <c:v>Spring2009</c:v>
                </c:pt>
                <c:pt idx="1">
                  <c:v>Fall2009</c:v>
                </c:pt>
                <c:pt idx="2">
                  <c:v>Fall2010</c:v>
                </c:pt>
                <c:pt idx="3">
                  <c:v>Spring 2011</c:v>
                </c:pt>
                <c:pt idx="4">
                  <c:v>Fall2011</c:v>
                </c:pt>
              </c:strCache>
            </c:strRef>
          </c:cat>
          <c:val>
            <c:numRef>
              <c:f>'EW nr results'!$H$66:$H$70</c:f>
              <c:numCache>
                <c:formatCode>General</c:formatCode>
                <c:ptCount val="5"/>
                <c:pt idx="0">
                  <c:v>248</c:v>
                </c:pt>
                <c:pt idx="1">
                  <c:v>327</c:v>
                </c:pt>
                <c:pt idx="2">
                  <c:v>104</c:v>
                </c:pt>
                <c:pt idx="3">
                  <c:v>23</c:v>
                </c:pt>
                <c:pt idx="4">
                  <c:v>556</c:v>
                </c:pt>
              </c:numCache>
            </c:numRef>
          </c:val>
        </c:ser>
        <c:ser>
          <c:idx val="3"/>
          <c:order val="1"/>
          <c:tx>
            <c:strRef>
              <c:f>'EW nr results'!$I$65</c:f>
              <c:strCache>
                <c:ptCount val="1"/>
                <c:pt idx="0">
                  <c:v>CT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4.6296296296296391E-2"/>
                  <c:y val="-1.461988304093568E-2"/>
                </c:manualLayout>
              </c:layout>
              <c:tx>
                <c:rich>
                  <a:bodyPr/>
                  <a:lstStyle/>
                  <a:p>
                    <a:r>
                      <a:rPr lang="en-US" sz="4000" dirty="0" smtClean="0"/>
                      <a:t>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666666666666664E-2"/>
                  <c:y val="-8.771929824561403E-3"/>
                </c:manualLayout>
              </c:layout>
              <c:tx>
                <c:rich>
                  <a:bodyPr/>
                  <a:lstStyle/>
                  <a:p>
                    <a:r>
                      <a:rPr lang="en-US" sz="4000" dirty="0" smtClean="0"/>
                      <a:t>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555555555555455E-2"/>
                  <c:y val="0.1111111111111111"/>
                </c:manualLayout>
              </c:layout>
              <c:tx>
                <c:rich>
                  <a:bodyPr/>
                  <a:lstStyle/>
                  <a:p>
                    <a:r>
                      <a:rPr lang="en-US" sz="4000" dirty="0" smtClean="0"/>
                      <a:t>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'EW nr results'!$K$66:$K$70</c:f>
                <c:numCache>
                  <c:formatCode>General</c:formatCode>
                  <c:ptCount val="5"/>
                  <c:pt idx="0">
                    <c:v>33.420026154210994</c:v>
                  </c:pt>
                  <c:pt idx="1">
                    <c:v>22.916666666666671</c:v>
                  </c:pt>
                  <c:pt idx="2">
                    <c:v>38.565120491430051</c:v>
                  </c:pt>
                  <c:pt idx="3">
                    <c:v>18.477964855069541</c:v>
                  </c:pt>
                  <c:pt idx="4">
                    <c:v>111.77104367278541</c:v>
                  </c:pt>
                </c:numCache>
              </c:numRef>
            </c:plus>
            <c:minus>
              <c:numRef>
                <c:f>'EW nr results'!$K$66:$K$70</c:f>
                <c:numCache>
                  <c:formatCode>General</c:formatCode>
                  <c:ptCount val="5"/>
                  <c:pt idx="0">
                    <c:v>33.420026154210994</c:v>
                  </c:pt>
                  <c:pt idx="1">
                    <c:v>22.916666666666671</c:v>
                  </c:pt>
                  <c:pt idx="2">
                    <c:v>38.565120491430051</c:v>
                  </c:pt>
                  <c:pt idx="3">
                    <c:v>18.477964855069541</c:v>
                  </c:pt>
                  <c:pt idx="4">
                    <c:v>111.77104367278541</c:v>
                  </c:pt>
                </c:numCache>
              </c:numRef>
            </c:minus>
          </c:errBars>
          <c:cat>
            <c:strRef>
              <c:f>'EW nr results'!$G$66:$G$70</c:f>
              <c:strCache>
                <c:ptCount val="5"/>
                <c:pt idx="0">
                  <c:v>Spring2009</c:v>
                </c:pt>
                <c:pt idx="1">
                  <c:v>Fall2009</c:v>
                </c:pt>
                <c:pt idx="2">
                  <c:v>Fall2010</c:v>
                </c:pt>
                <c:pt idx="3">
                  <c:v>Spring 2011</c:v>
                </c:pt>
                <c:pt idx="4">
                  <c:v>Fall2011</c:v>
                </c:pt>
              </c:strCache>
            </c:strRef>
          </c:cat>
          <c:val>
            <c:numRef>
              <c:f>'EW nr results'!$I$66:$I$70</c:f>
              <c:numCache>
                <c:formatCode>General</c:formatCode>
                <c:ptCount val="5"/>
                <c:pt idx="0">
                  <c:v>388</c:v>
                </c:pt>
                <c:pt idx="1">
                  <c:v>398</c:v>
                </c:pt>
                <c:pt idx="2">
                  <c:v>363</c:v>
                </c:pt>
                <c:pt idx="3">
                  <c:v>80</c:v>
                </c:pt>
                <c:pt idx="4">
                  <c:v>852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3299840"/>
        <c:axId val="203301632"/>
      </c:barChart>
      <c:catAx>
        <c:axId val="2032998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3301632"/>
        <c:crosses val="autoZero"/>
        <c:auto val="1"/>
        <c:lblAlgn val="ctr"/>
        <c:lblOffset val="100"/>
        <c:noMultiLvlLbl val="0"/>
      </c:catAx>
      <c:valAx>
        <c:axId val="2033016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Earthworms</a:t>
                </a:r>
                <a:r>
                  <a:rPr lang="en-GB" baseline="0" dirty="0" smtClean="0"/>
                  <a:t> (</a:t>
                </a:r>
                <a:r>
                  <a:rPr lang="en-GB" baseline="0" dirty="0" err="1" smtClean="0"/>
                  <a:t>ind.</a:t>
                </a:r>
                <a:r>
                  <a:rPr lang="en-GB" baseline="0" dirty="0" smtClean="0"/>
                  <a:t> </a:t>
                </a:r>
                <a:r>
                  <a:rPr lang="en-GB" dirty="0" smtClean="0"/>
                  <a:t>m</a:t>
                </a:r>
                <a:r>
                  <a:rPr lang="en-GB" baseline="30000" dirty="0" smtClean="0"/>
                  <a:t>-2</a:t>
                </a:r>
                <a:r>
                  <a:rPr lang="en-GB" dirty="0"/>
                  <a:t>)</a:t>
                </a:r>
              </a:p>
            </c:rich>
          </c:tx>
          <c:layout>
            <c:manualLayout>
              <c:xMode val="edge"/>
              <c:yMode val="edge"/>
              <c:x val="1.1162570371682033E-2"/>
              <c:y val="0.156235534781328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3299840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72066265068940594"/>
          <c:y val="1.844115847516847E-2"/>
          <c:w val="0.2594572750435768"/>
          <c:h val="8.2841463933953502E-2"/>
        </c:manualLayout>
      </c:layout>
      <c:overlay val="0"/>
    </c:legend>
    <c:plotVisOnly val="1"/>
    <c:dispBlanksAs val="gap"/>
    <c:showDLblsOverMax val="0"/>
  </c:chart>
  <c:spPr>
    <a:solidFill>
      <a:srgbClr val="D5D2CA"/>
    </a:solidFill>
  </c:spPr>
  <c:txPr>
    <a:bodyPr/>
    <a:lstStyle/>
    <a:p>
      <a:pPr>
        <a:defRPr sz="2000" b="0">
          <a:latin typeface="+mn-lt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9308743253796"/>
          <c:y val="6.7803126160329505E-2"/>
          <c:w val="0.72982447701637243"/>
          <c:h val="0.79081099909240316"/>
        </c:manualLayout>
      </c:layout>
      <c:lineChart>
        <c:grouping val="standard"/>
        <c:varyColors val="0"/>
        <c:ser>
          <c:idx val="1"/>
          <c:order val="0"/>
          <c:tx>
            <c:strRef>
              <c:f>'EW nr results'!$C$202</c:f>
              <c:strCache>
                <c:ptCount val="1"/>
                <c:pt idx="0">
                  <c:v>NIT</c:v>
                </c:pt>
              </c:strCache>
            </c:strRef>
          </c:tx>
          <c:spPr>
            <a:ln w="31750">
              <a:solidFill>
                <a:srgbClr val="34B233"/>
              </a:solidFill>
            </a:ln>
          </c:spPr>
          <c:marker>
            <c:symbol val="square"/>
            <c:size val="8"/>
            <c:spPr>
              <a:solidFill>
                <a:srgbClr val="34B233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'EW nr results'!$G$203:$G$206</c:f>
                <c:numCache>
                  <c:formatCode>General</c:formatCode>
                  <c:ptCount val="4"/>
                  <c:pt idx="0">
                    <c:v>129.96505050147832</c:v>
                  </c:pt>
                  <c:pt idx="1">
                    <c:v>182.14180347760384</c:v>
                  </c:pt>
                  <c:pt idx="2">
                    <c:v>65.561587528515972</c:v>
                  </c:pt>
                  <c:pt idx="3">
                    <c:v>57.985071514300294</c:v>
                  </c:pt>
                </c:numCache>
              </c:numRef>
            </c:plus>
            <c:minus>
              <c:numRef>
                <c:f>'EW nr results'!$G$203:$G$206</c:f>
                <c:numCache>
                  <c:formatCode>General</c:formatCode>
                  <c:ptCount val="4"/>
                  <c:pt idx="0">
                    <c:v>129.96505050147832</c:v>
                  </c:pt>
                  <c:pt idx="1">
                    <c:v>182.14180347760384</c:v>
                  </c:pt>
                  <c:pt idx="2">
                    <c:v>65.561587528515972</c:v>
                  </c:pt>
                  <c:pt idx="3">
                    <c:v>57.985071514300294</c:v>
                  </c:pt>
                </c:numCache>
              </c:numRef>
            </c:minus>
            <c:spPr>
              <a:ln>
                <a:solidFill>
                  <a:srgbClr val="34B233"/>
                </a:solidFill>
              </a:ln>
            </c:spPr>
          </c:errBars>
          <c:cat>
            <c:strRef>
              <c:f>'EW nr results'!$A$203:$A$206</c:f>
              <c:strCache>
                <c:ptCount val="4"/>
                <c:pt idx="0">
                  <c:v>Before plough</c:v>
                </c:pt>
                <c:pt idx="1">
                  <c:v>2 days </c:v>
                </c:pt>
                <c:pt idx="2">
                  <c:v>2 weeks </c:v>
                </c:pt>
                <c:pt idx="3">
                  <c:v>1 month </c:v>
                </c:pt>
              </c:strCache>
            </c:strRef>
          </c:cat>
          <c:val>
            <c:numRef>
              <c:f>'EW nr results'!$C$203:$C$206</c:f>
              <c:numCache>
                <c:formatCode>####.00</c:formatCode>
                <c:ptCount val="4"/>
                <c:pt idx="0">
                  <c:v>1252.08</c:v>
                </c:pt>
                <c:pt idx="1">
                  <c:v>1172.92</c:v>
                </c:pt>
                <c:pt idx="2">
                  <c:v>968.75</c:v>
                </c:pt>
                <c:pt idx="3">
                  <c:v>879.17000000000053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'EW nr results'!$B$202</c:f>
              <c:strCache>
                <c:ptCount val="1"/>
                <c:pt idx="0">
                  <c:v>CT</c:v>
                </c:pt>
              </c:strCache>
            </c:strRef>
          </c:tx>
          <c:spPr>
            <a:ln w="31750">
              <a:solidFill>
                <a:srgbClr val="FFFF00"/>
              </a:solidFill>
            </a:ln>
          </c:spPr>
          <c:marker>
            <c:symbol val="square"/>
            <c:size val="8"/>
            <c:spPr>
              <a:solidFill>
                <a:srgbClr val="FFFF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3.0864197530864274E-3"/>
                  <c:y val="-0.143275084035548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296296296296433E-3"/>
                  <c:y val="-0.14327485380116994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93E-2"/>
                  <c:y val="-0.2456140350877196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432098765432129E-2"/>
                  <c:y val="-0.1432748538011699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@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Dir val="y"/>
            <c:errBarType val="both"/>
            <c:errValType val="cust"/>
            <c:noEndCap val="0"/>
            <c:plus>
              <c:numRef>
                <c:f>'EW nr results'!$F$203:$F$206</c:f>
                <c:numCache>
                  <c:formatCode>General</c:formatCode>
                  <c:ptCount val="4"/>
                  <c:pt idx="0">
                    <c:v>121.87648384661748</c:v>
                  </c:pt>
                  <c:pt idx="1">
                    <c:v>100.7710436620597</c:v>
                  </c:pt>
                  <c:pt idx="2">
                    <c:v>15.403522925568657</c:v>
                  </c:pt>
                  <c:pt idx="3">
                    <c:v>18.438775065766329</c:v>
                  </c:pt>
                </c:numCache>
              </c:numRef>
            </c:plus>
            <c:minus>
              <c:numRef>
                <c:f>'EW nr results'!$F$203:$F$206</c:f>
                <c:numCache>
                  <c:formatCode>General</c:formatCode>
                  <c:ptCount val="4"/>
                  <c:pt idx="0">
                    <c:v>121.87648384661748</c:v>
                  </c:pt>
                  <c:pt idx="1">
                    <c:v>100.7710436620597</c:v>
                  </c:pt>
                  <c:pt idx="2">
                    <c:v>15.403522925568657</c:v>
                  </c:pt>
                  <c:pt idx="3">
                    <c:v>18.438775065766329</c:v>
                  </c:pt>
                </c:numCache>
              </c:numRef>
            </c:minus>
            <c:spPr>
              <a:ln>
                <a:solidFill>
                  <a:srgbClr val="FFFF00"/>
                </a:solidFill>
              </a:ln>
            </c:spPr>
          </c:errBars>
          <c:cat>
            <c:strRef>
              <c:f>'EW nr results'!$A$203:$A$206</c:f>
              <c:strCache>
                <c:ptCount val="4"/>
                <c:pt idx="0">
                  <c:v>Before plough</c:v>
                </c:pt>
                <c:pt idx="1">
                  <c:v>2 days </c:v>
                </c:pt>
                <c:pt idx="2">
                  <c:v>2 weeks </c:v>
                </c:pt>
                <c:pt idx="3">
                  <c:v>1 month </c:v>
                </c:pt>
              </c:strCache>
            </c:strRef>
          </c:cat>
          <c:val>
            <c:numRef>
              <c:f>'EW nr results'!$B$203:$B$206</c:f>
              <c:numCache>
                <c:formatCode>####.00</c:formatCode>
                <c:ptCount val="4"/>
                <c:pt idx="0">
                  <c:v>602.08000000000004</c:v>
                </c:pt>
                <c:pt idx="1">
                  <c:v>464.58</c:v>
                </c:pt>
                <c:pt idx="2">
                  <c:v>95.83</c:v>
                </c:pt>
                <c:pt idx="3">
                  <c:v>239.58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240896"/>
        <c:axId val="92268416"/>
      </c:lineChart>
      <c:catAx>
        <c:axId val="92240896"/>
        <c:scaling>
          <c:orientation val="minMax"/>
        </c:scaling>
        <c:delete val="0"/>
        <c:axPos val="b"/>
        <c:majorTickMark val="none"/>
        <c:minorTickMark val="none"/>
        <c:tickLblPos val="nextTo"/>
        <c:crossAx val="92268416"/>
        <c:crossesAt val="0"/>
        <c:auto val="1"/>
        <c:lblAlgn val="ctr"/>
        <c:lblOffset val="100"/>
        <c:noMultiLvlLbl val="0"/>
      </c:catAx>
      <c:valAx>
        <c:axId val="92268416"/>
        <c:scaling>
          <c:orientation val="minMax"/>
          <c:max val="14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Earthworms (</a:t>
                </a:r>
                <a:r>
                  <a:rPr lang="en-GB" dirty="0" err="1" smtClean="0"/>
                  <a:t>ind.</a:t>
                </a:r>
                <a:r>
                  <a:rPr lang="en-GB" dirty="0" smtClean="0"/>
                  <a:t> m</a:t>
                </a:r>
                <a:r>
                  <a:rPr lang="en-GB" baseline="30000" dirty="0" smtClean="0"/>
                  <a:t>-2</a:t>
                </a:r>
                <a:r>
                  <a:rPr lang="en-GB" dirty="0"/>
                  <a:t>)</a:t>
                </a:r>
              </a:p>
            </c:rich>
          </c:tx>
          <c:layout>
            <c:manualLayout>
              <c:xMode val="edge"/>
              <c:yMode val="edge"/>
              <c:x val="1.4578377701259984E-3"/>
              <c:y val="0.1686279843241617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92240896"/>
        <c:crosses val="autoZero"/>
        <c:crossBetween val="between"/>
        <c:majorUnit val="200"/>
        <c:minorUnit val="40"/>
      </c:valAx>
    </c:plotArea>
    <c:legend>
      <c:legendPos val="r"/>
      <c:layout>
        <c:manualLayout>
          <c:xMode val="edge"/>
          <c:yMode val="edge"/>
          <c:x val="0.60885741712841723"/>
          <c:y val="5.0035686328682709E-2"/>
          <c:w val="0.30023148148148149"/>
          <c:h val="0.12563521665054986"/>
        </c:manualLayout>
      </c:layout>
      <c:overlay val="0"/>
    </c:legend>
    <c:plotVisOnly val="1"/>
    <c:dispBlanksAs val="gap"/>
    <c:showDLblsOverMax val="0"/>
  </c:chart>
  <c:spPr>
    <a:solidFill>
      <a:srgbClr val="D5D2CA"/>
    </a:solidFill>
  </c:spPr>
  <c:txPr>
    <a:bodyPr/>
    <a:lstStyle/>
    <a:p>
      <a:pPr>
        <a:defRPr sz="2000" b="0">
          <a:latin typeface="+mn-lt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0E1EE8-61E2-4302-B036-9235C0CA0794}" type="doc">
      <dgm:prSet loTypeId="urn:microsoft.com/office/officeart/2005/8/layout/chevron1" loCatId="process" qsTypeId="urn:microsoft.com/office/officeart/2005/8/quickstyle/3d3" qsCatId="3D" csTypeId="urn:microsoft.com/office/officeart/2005/8/colors/colorful5" csCatId="colorful" phldr="1"/>
      <dgm:spPr/>
    </dgm:pt>
    <dgm:pt modelId="{9C728A3F-F468-4518-AEBB-39A028167F9F}">
      <dgm:prSet phldrT="[Text]" custT="1"/>
      <dgm:spPr/>
      <dgm:t>
        <a:bodyPr/>
        <a:lstStyle/>
        <a:p>
          <a:r>
            <a:rPr lang="en-GB" sz="1800" dirty="0" smtClean="0">
              <a:solidFill>
                <a:srgbClr val="040404"/>
              </a:solidFill>
              <a:latin typeface="Cambria" pitchFamily="18" charset="0"/>
            </a:rPr>
            <a:t>Before ploughing</a:t>
          </a:r>
          <a:endParaRPr lang="en-GB" sz="1800" dirty="0">
            <a:solidFill>
              <a:srgbClr val="040404"/>
            </a:solidFill>
            <a:latin typeface="Cambria" pitchFamily="18" charset="0"/>
          </a:endParaRPr>
        </a:p>
      </dgm:t>
    </dgm:pt>
    <dgm:pt modelId="{A8B93A70-631A-4567-98BB-9A4BDB33E834}" type="parTrans" cxnId="{7FA82177-B014-4FA3-9411-F8BF0D8C6601}">
      <dgm:prSet/>
      <dgm:spPr/>
      <dgm:t>
        <a:bodyPr/>
        <a:lstStyle/>
        <a:p>
          <a:endParaRPr lang="en-GB" sz="1600">
            <a:solidFill>
              <a:srgbClr val="040404"/>
            </a:solidFill>
            <a:latin typeface="Cambria" pitchFamily="18" charset="0"/>
          </a:endParaRPr>
        </a:p>
      </dgm:t>
    </dgm:pt>
    <dgm:pt modelId="{6F546949-753D-4455-89AA-379C4A62ACAD}" type="sibTrans" cxnId="{7FA82177-B014-4FA3-9411-F8BF0D8C6601}">
      <dgm:prSet/>
      <dgm:spPr/>
      <dgm:t>
        <a:bodyPr/>
        <a:lstStyle/>
        <a:p>
          <a:endParaRPr lang="en-GB" sz="1600">
            <a:solidFill>
              <a:srgbClr val="040404"/>
            </a:solidFill>
            <a:latin typeface="Cambria" pitchFamily="18" charset="0"/>
          </a:endParaRPr>
        </a:p>
      </dgm:t>
    </dgm:pt>
    <dgm:pt modelId="{E334BB50-A7B5-4984-AEDD-DC92BB91793C}">
      <dgm:prSet phldrT="[Text]" custT="1"/>
      <dgm:spPr/>
      <dgm:t>
        <a:bodyPr/>
        <a:lstStyle/>
        <a:p>
          <a:r>
            <a:rPr lang="en-GB" sz="1800" dirty="0" smtClean="0">
              <a:solidFill>
                <a:srgbClr val="040404"/>
              </a:solidFill>
              <a:latin typeface="Cambria" pitchFamily="18" charset="0"/>
            </a:rPr>
            <a:t>After</a:t>
          </a:r>
          <a:r>
            <a:rPr lang="en-GB" sz="1800" baseline="0" dirty="0" smtClean="0">
              <a:solidFill>
                <a:srgbClr val="040404"/>
              </a:solidFill>
              <a:latin typeface="Cambria" pitchFamily="18" charset="0"/>
            </a:rPr>
            <a:t> 2 days</a:t>
          </a:r>
          <a:endParaRPr lang="en-GB" sz="1800" dirty="0">
            <a:solidFill>
              <a:srgbClr val="040404"/>
            </a:solidFill>
            <a:latin typeface="Cambria" pitchFamily="18" charset="0"/>
          </a:endParaRPr>
        </a:p>
      </dgm:t>
    </dgm:pt>
    <dgm:pt modelId="{FCDA2F41-2B5F-441A-AFD4-892DE5D56417}" type="parTrans" cxnId="{D12880EA-8BDC-430A-96D8-8F537B51700E}">
      <dgm:prSet/>
      <dgm:spPr/>
      <dgm:t>
        <a:bodyPr/>
        <a:lstStyle/>
        <a:p>
          <a:endParaRPr lang="en-GB" sz="1600">
            <a:solidFill>
              <a:srgbClr val="040404"/>
            </a:solidFill>
            <a:latin typeface="Cambria" pitchFamily="18" charset="0"/>
          </a:endParaRPr>
        </a:p>
      </dgm:t>
    </dgm:pt>
    <dgm:pt modelId="{9D175A5B-9CF4-4F08-B043-C16F8AA527FF}" type="sibTrans" cxnId="{D12880EA-8BDC-430A-96D8-8F537B51700E}">
      <dgm:prSet/>
      <dgm:spPr/>
      <dgm:t>
        <a:bodyPr/>
        <a:lstStyle/>
        <a:p>
          <a:endParaRPr lang="en-GB" sz="1600">
            <a:solidFill>
              <a:srgbClr val="040404"/>
            </a:solidFill>
            <a:latin typeface="Cambria" pitchFamily="18" charset="0"/>
          </a:endParaRPr>
        </a:p>
      </dgm:t>
    </dgm:pt>
    <dgm:pt modelId="{2C04A61C-A1FF-48E6-ABCE-145A146E5CE4}">
      <dgm:prSet phldrT="[Text]" custT="1"/>
      <dgm:spPr/>
      <dgm:t>
        <a:bodyPr/>
        <a:lstStyle/>
        <a:p>
          <a:r>
            <a:rPr lang="en-GB" sz="1800" dirty="0" smtClean="0">
              <a:solidFill>
                <a:srgbClr val="040404"/>
              </a:solidFill>
              <a:latin typeface="Cambria" pitchFamily="18" charset="0"/>
            </a:rPr>
            <a:t>After 2 weeks</a:t>
          </a:r>
          <a:endParaRPr lang="en-GB" sz="1800" dirty="0">
            <a:solidFill>
              <a:srgbClr val="040404"/>
            </a:solidFill>
            <a:latin typeface="Cambria" pitchFamily="18" charset="0"/>
          </a:endParaRPr>
        </a:p>
      </dgm:t>
    </dgm:pt>
    <dgm:pt modelId="{ECA9887C-44B2-4F10-A811-32AD3EDD23C5}" type="parTrans" cxnId="{80E5630B-3737-482A-8637-319F339F3A74}">
      <dgm:prSet/>
      <dgm:spPr/>
      <dgm:t>
        <a:bodyPr/>
        <a:lstStyle/>
        <a:p>
          <a:endParaRPr lang="en-GB" sz="1600">
            <a:solidFill>
              <a:srgbClr val="040404"/>
            </a:solidFill>
            <a:latin typeface="Cambria" pitchFamily="18" charset="0"/>
          </a:endParaRPr>
        </a:p>
      </dgm:t>
    </dgm:pt>
    <dgm:pt modelId="{2766EA50-B7DB-4CAB-A388-5611612B9B6D}" type="sibTrans" cxnId="{80E5630B-3737-482A-8637-319F339F3A74}">
      <dgm:prSet/>
      <dgm:spPr/>
      <dgm:t>
        <a:bodyPr/>
        <a:lstStyle/>
        <a:p>
          <a:endParaRPr lang="en-GB" sz="1600">
            <a:solidFill>
              <a:srgbClr val="040404"/>
            </a:solidFill>
            <a:latin typeface="Cambria" pitchFamily="18" charset="0"/>
          </a:endParaRPr>
        </a:p>
      </dgm:t>
    </dgm:pt>
    <dgm:pt modelId="{91802D0E-D66C-4870-97B8-DFEAB5F3E9BC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800" dirty="0" smtClean="0">
              <a:solidFill>
                <a:srgbClr val="040404"/>
              </a:solidFill>
              <a:latin typeface="Cambria" pitchFamily="18" charset="0"/>
            </a:rPr>
            <a:t>After 1 month</a:t>
          </a:r>
          <a:endParaRPr lang="en-GB" sz="1800" dirty="0">
            <a:solidFill>
              <a:srgbClr val="040404"/>
            </a:solidFill>
            <a:latin typeface="Cambria" pitchFamily="18" charset="0"/>
          </a:endParaRPr>
        </a:p>
      </dgm:t>
    </dgm:pt>
    <dgm:pt modelId="{AC4365E8-DC1C-4697-80CE-942B73F90118}" type="parTrans" cxnId="{A8FE16E8-5E86-46D8-A980-ACE6FB72C710}">
      <dgm:prSet/>
      <dgm:spPr/>
      <dgm:t>
        <a:bodyPr/>
        <a:lstStyle/>
        <a:p>
          <a:endParaRPr lang="en-GB" sz="1600">
            <a:solidFill>
              <a:srgbClr val="040404"/>
            </a:solidFill>
            <a:latin typeface="Cambria" pitchFamily="18" charset="0"/>
          </a:endParaRPr>
        </a:p>
      </dgm:t>
    </dgm:pt>
    <dgm:pt modelId="{F9457DDD-5EF3-477A-A934-A30FE3701D83}" type="sibTrans" cxnId="{A8FE16E8-5E86-46D8-A980-ACE6FB72C710}">
      <dgm:prSet/>
      <dgm:spPr/>
      <dgm:t>
        <a:bodyPr/>
        <a:lstStyle/>
        <a:p>
          <a:endParaRPr lang="en-GB" sz="1600">
            <a:solidFill>
              <a:srgbClr val="040404"/>
            </a:solidFill>
            <a:latin typeface="Cambria" pitchFamily="18" charset="0"/>
          </a:endParaRPr>
        </a:p>
      </dgm:t>
    </dgm:pt>
    <dgm:pt modelId="{09879F6E-101F-4C3E-9E32-505CC538286D}" type="pres">
      <dgm:prSet presAssocID="{EA0E1EE8-61E2-4302-B036-9235C0CA0794}" presName="Name0" presStyleCnt="0">
        <dgm:presLayoutVars>
          <dgm:dir/>
          <dgm:animLvl val="lvl"/>
          <dgm:resizeHandles val="exact"/>
        </dgm:presLayoutVars>
      </dgm:prSet>
      <dgm:spPr/>
    </dgm:pt>
    <dgm:pt modelId="{75E15682-0566-4941-9E94-6490BB7A48AD}" type="pres">
      <dgm:prSet presAssocID="{9C728A3F-F468-4518-AEBB-39A028167F9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FDEC8D-C5A6-4F25-AEB1-A5DBCC60505A}" type="pres">
      <dgm:prSet presAssocID="{6F546949-753D-4455-89AA-379C4A62ACAD}" presName="parTxOnlySpace" presStyleCnt="0"/>
      <dgm:spPr/>
    </dgm:pt>
    <dgm:pt modelId="{0E8164BA-7AB0-43BE-8936-B6AE2B7BB48D}" type="pres">
      <dgm:prSet presAssocID="{E334BB50-A7B5-4984-AEDD-DC92BB91793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81196E-FA82-4616-A3EE-2D1D85A89834}" type="pres">
      <dgm:prSet presAssocID="{9D175A5B-9CF4-4F08-B043-C16F8AA527FF}" presName="parTxOnlySpace" presStyleCnt="0"/>
      <dgm:spPr/>
    </dgm:pt>
    <dgm:pt modelId="{5589B0F7-9004-4D37-B726-77A7B8E31C52}" type="pres">
      <dgm:prSet presAssocID="{2C04A61C-A1FF-48E6-ABCE-145A146E5CE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684076-859B-40F5-98A8-5A13EACF7AB2}" type="pres">
      <dgm:prSet presAssocID="{2766EA50-B7DB-4CAB-A388-5611612B9B6D}" presName="parTxOnlySpace" presStyleCnt="0"/>
      <dgm:spPr/>
    </dgm:pt>
    <dgm:pt modelId="{90080718-0FE4-46B8-9F0A-734577A3CEE1}" type="pres">
      <dgm:prSet presAssocID="{91802D0E-D66C-4870-97B8-DFEAB5F3E9B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E5630B-3737-482A-8637-319F339F3A74}" srcId="{EA0E1EE8-61E2-4302-B036-9235C0CA0794}" destId="{2C04A61C-A1FF-48E6-ABCE-145A146E5CE4}" srcOrd="2" destOrd="0" parTransId="{ECA9887C-44B2-4F10-A811-32AD3EDD23C5}" sibTransId="{2766EA50-B7DB-4CAB-A388-5611612B9B6D}"/>
    <dgm:cxn modelId="{A8FE16E8-5E86-46D8-A980-ACE6FB72C710}" srcId="{EA0E1EE8-61E2-4302-B036-9235C0CA0794}" destId="{91802D0E-D66C-4870-97B8-DFEAB5F3E9BC}" srcOrd="3" destOrd="0" parTransId="{AC4365E8-DC1C-4697-80CE-942B73F90118}" sibTransId="{F9457DDD-5EF3-477A-A934-A30FE3701D83}"/>
    <dgm:cxn modelId="{E4BA10DB-011D-4A2A-A56C-9D6748D86365}" type="presOf" srcId="{9C728A3F-F468-4518-AEBB-39A028167F9F}" destId="{75E15682-0566-4941-9E94-6490BB7A48AD}" srcOrd="0" destOrd="0" presId="urn:microsoft.com/office/officeart/2005/8/layout/chevron1"/>
    <dgm:cxn modelId="{67B56DD2-131A-45F6-BFC6-5D98052FE698}" type="presOf" srcId="{EA0E1EE8-61E2-4302-B036-9235C0CA0794}" destId="{09879F6E-101F-4C3E-9E32-505CC538286D}" srcOrd="0" destOrd="0" presId="urn:microsoft.com/office/officeart/2005/8/layout/chevron1"/>
    <dgm:cxn modelId="{D40F969A-E124-4298-8FED-F5D4161F7548}" type="presOf" srcId="{E334BB50-A7B5-4984-AEDD-DC92BB91793C}" destId="{0E8164BA-7AB0-43BE-8936-B6AE2B7BB48D}" srcOrd="0" destOrd="0" presId="urn:microsoft.com/office/officeart/2005/8/layout/chevron1"/>
    <dgm:cxn modelId="{D12880EA-8BDC-430A-96D8-8F537B51700E}" srcId="{EA0E1EE8-61E2-4302-B036-9235C0CA0794}" destId="{E334BB50-A7B5-4984-AEDD-DC92BB91793C}" srcOrd="1" destOrd="0" parTransId="{FCDA2F41-2B5F-441A-AFD4-892DE5D56417}" sibTransId="{9D175A5B-9CF4-4F08-B043-C16F8AA527FF}"/>
    <dgm:cxn modelId="{F268DF11-93E2-4B51-91C9-43254A87EC54}" type="presOf" srcId="{91802D0E-D66C-4870-97B8-DFEAB5F3E9BC}" destId="{90080718-0FE4-46B8-9F0A-734577A3CEE1}" srcOrd="0" destOrd="0" presId="urn:microsoft.com/office/officeart/2005/8/layout/chevron1"/>
    <dgm:cxn modelId="{6F026D7D-2D6C-4802-9C7B-EEE7F925F4DE}" type="presOf" srcId="{2C04A61C-A1FF-48E6-ABCE-145A146E5CE4}" destId="{5589B0F7-9004-4D37-B726-77A7B8E31C52}" srcOrd="0" destOrd="0" presId="urn:microsoft.com/office/officeart/2005/8/layout/chevron1"/>
    <dgm:cxn modelId="{7FA82177-B014-4FA3-9411-F8BF0D8C6601}" srcId="{EA0E1EE8-61E2-4302-B036-9235C0CA0794}" destId="{9C728A3F-F468-4518-AEBB-39A028167F9F}" srcOrd="0" destOrd="0" parTransId="{A8B93A70-631A-4567-98BB-9A4BDB33E834}" sibTransId="{6F546949-753D-4455-89AA-379C4A62ACAD}"/>
    <dgm:cxn modelId="{7B3885A3-7B61-4BF3-88F7-F90EAB744F89}" type="presParOf" srcId="{09879F6E-101F-4C3E-9E32-505CC538286D}" destId="{75E15682-0566-4941-9E94-6490BB7A48AD}" srcOrd="0" destOrd="0" presId="urn:microsoft.com/office/officeart/2005/8/layout/chevron1"/>
    <dgm:cxn modelId="{F972BE3A-468D-4876-9A28-94E75726CB56}" type="presParOf" srcId="{09879F6E-101F-4C3E-9E32-505CC538286D}" destId="{1BFDEC8D-C5A6-4F25-AEB1-A5DBCC60505A}" srcOrd="1" destOrd="0" presId="urn:microsoft.com/office/officeart/2005/8/layout/chevron1"/>
    <dgm:cxn modelId="{8C7C01BD-2167-411D-949B-47C6EB2E1E5E}" type="presParOf" srcId="{09879F6E-101F-4C3E-9E32-505CC538286D}" destId="{0E8164BA-7AB0-43BE-8936-B6AE2B7BB48D}" srcOrd="2" destOrd="0" presId="urn:microsoft.com/office/officeart/2005/8/layout/chevron1"/>
    <dgm:cxn modelId="{FBE8B622-46D5-4538-BF51-F6AA4FEA5601}" type="presParOf" srcId="{09879F6E-101F-4C3E-9E32-505CC538286D}" destId="{CC81196E-FA82-4616-A3EE-2D1D85A89834}" srcOrd="3" destOrd="0" presId="urn:microsoft.com/office/officeart/2005/8/layout/chevron1"/>
    <dgm:cxn modelId="{10208545-6DE1-40A8-BBAE-5D59614CFE60}" type="presParOf" srcId="{09879F6E-101F-4C3E-9E32-505CC538286D}" destId="{5589B0F7-9004-4D37-B726-77A7B8E31C52}" srcOrd="4" destOrd="0" presId="urn:microsoft.com/office/officeart/2005/8/layout/chevron1"/>
    <dgm:cxn modelId="{4DB4FEC1-D7F7-47AF-B531-A7FD72CA90AD}" type="presParOf" srcId="{09879F6E-101F-4C3E-9E32-505CC538286D}" destId="{03684076-859B-40F5-98A8-5A13EACF7AB2}" srcOrd="5" destOrd="0" presId="urn:microsoft.com/office/officeart/2005/8/layout/chevron1"/>
    <dgm:cxn modelId="{D4BDEAF1-071F-4DA7-AF0A-22F3CFDF1580}" type="presParOf" srcId="{09879F6E-101F-4C3E-9E32-505CC538286D}" destId="{90080718-0FE4-46B8-9F0A-734577A3CEE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0E1EE8-61E2-4302-B036-9235C0CA0794}" type="doc">
      <dgm:prSet loTypeId="urn:microsoft.com/office/officeart/2005/8/layout/chevron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C728A3F-F468-4518-AEBB-39A028167F9F}">
      <dgm:prSet phldrT="[Text]" custT="1"/>
      <dgm:spPr/>
      <dgm:t>
        <a:bodyPr/>
        <a:lstStyle/>
        <a:p>
          <a:r>
            <a:rPr lang="en-GB" sz="1800" dirty="0" smtClean="0">
              <a:solidFill>
                <a:srgbClr val="040404"/>
              </a:solidFill>
              <a:latin typeface="Cambria" pitchFamily="18" charset="0"/>
            </a:rPr>
            <a:t>Spring 2009</a:t>
          </a:r>
          <a:endParaRPr lang="en-GB" sz="1800" dirty="0">
            <a:solidFill>
              <a:srgbClr val="040404"/>
            </a:solidFill>
            <a:latin typeface="Cambria" pitchFamily="18" charset="0"/>
          </a:endParaRPr>
        </a:p>
      </dgm:t>
    </dgm:pt>
    <dgm:pt modelId="{A8B93A70-631A-4567-98BB-9A4BDB33E834}" type="parTrans" cxnId="{7FA82177-B014-4FA3-9411-F8BF0D8C6601}">
      <dgm:prSet/>
      <dgm:spPr/>
      <dgm:t>
        <a:bodyPr/>
        <a:lstStyle/>
        <a:p>
          <a:endParaRPr lang="en-GB" sz="1600">
            <a:solidFill>
              <a:srgbClr val="040404"/>
            </a:solidFill>
            <a:latin typeface="Cambria" pitchFamily="18" charset="0"/>
          </a:endParaRPr>
        </a:p>
      </dgm:t>
    </dgm:pt>
    <dgm:pt modelId="{6F546949-753D-4455-89AA-379C4A62ACAD}" type="sibTrans" cxnId="{7FA82177-B014-4FA3-9411-F8BF0D8C6601}">
      <dgm:prSet/>
      <dgm:spPr/>
      <dgm:t>
        <a:bodyPr/>
        <a:lstStyle/>
        <a:p>
          <a:endParaRPr lang="en-GB" sz="1600">
            <a:solidFill>
              <a:srgbClr val="040404"/>
            </a:solidFill>
            <a:latin typeface="Cambria" pitchFamily="18" charset="0"/>
          </a:endParaRPr>
        </a:p>
      </dgm:t>
    </dgm:pt>
    <dgm:pt modelId="{E334BB50-A7B5-4984-AEDD-DC92BB91793C}">
      <dgm:prSet phldrT="[Text]" custT="1"/>
      <dgm:spPr/>
      <dgm:t>
        <a:bodyPr/>
        <a:lstStyle/>
        <a:p>
          <a:r>
            <a:rPr lang="en-GB" sz="1800" dirty="0" smtClean="0">
              <a:solidFill>
                <a:srgbClr val="040404"/>
              </a:solidFill>
              <a:latin typeface="Cambria" pitchFamily="18" charset="0"/>
            </a:rPr>
            <a:t>Fall 2009</a:t>
          </a:r>
          <a:endParaRPr lang="en-GB" sz="1800" dirty="0">
            <a:solidFill>
              <a:srgbClr val="040404"/>
            </a:solidFill>
            <a:latin typeface="Cambria" pitchFamily="18" charset="0"/>
          </a:endParaRPr>
        </a:p>
      </dgm:t>
    </dgm:pt>
    <dgm:pt modelId="{FCDA2F41-2B5F-441A-AFD4-892DE5D56417}" type="parTrans" cxnId="{D12880EA-8BDC-430A-96D8-8F537B51700E}">
      <dgm:prSet/>
      <dgm:spPr/>
      <dgm:t>
        <a:bodyPr/>
        <a:lstStyle/>
        <a:p>
          <a:endParaRPr lang="en-GB" sz="1600">
            <a:solidFill>
              <a:srgbClr val="040404"/>
            </a:solidFill>
            <a:latin typeface="Cambria" pitchFamily="18" charset="0"/>
          </a:endParaRPr>
        </a:p>
      </dgm:t>
    </dgm:pt>
    <dgm:pt modelId="{9D175A5B-9CF4-4F08-B043-C16F8AA527FF}" type="sibTrans" cxnId="{D12880EA-8BDC-430A-96D8-8F537B51700E}">
      <dgm:prSet/>
      <dgm:spPr/>
      <dgm:t>
        <a:bodyPr/>
        <a:lstStyle/>
        <a:p>
          <a:endParaRPr lang="en-GB" sz="1600">
            <a:solidFill>
              <a:srgbClr val="040404"/>
            </a:solidFill>
            <a:latin typeface="Cambria" pitchFamily="18" charset="0"/>
          </a:endParaRPr>
        </a:p>
      </dgm:t>
    </dgm:pt>
    <dgm:pt modelId="{2C04A61C-A1FF-48E6-ABCE-145A146E5CE4}">
      <dgm:prSet phldrT="[Text]" custT="1"/>
      <dgm:spPr/>
      <dgm:t>
        <a:bodyPr/>
        <a:lstStyle/>
        <a:p>
          <a:r>
            <a:rPr lang="en-GB" sz="1800" dirty="0" smtClean="0">
              <a:solidFill>
                <a:srgbClr val="040404"/>
              </a:solidFill>
              <a:latin typeface="Cambria" pitchFamily="18" charset="0"/>
            </a:rPr>
            <a:t>Fall 2010</a:t>
          </a:r>
          <a:endParaRPr lang="en-GB" sz="1800" dirty="0">
            <a:solidFill>
              <a:srgbClr val="040404"/>
            </a:solidFill>
            <a:latin typeface="Cambria" pitchFamily="18" charset="0"/>
          </a:endParaRPr>
        </a:p>
      </dgm:t>
    </dgm:pt>
    <dgm:pt modelId="{ECA9887C-44B2-4F10-A811-32AD3EDD23C5}" type="parTrans" cxnId="{80E5630B-3737-482A-8637-319F339F3A74}">
      <dgm:prSet/>
      <dgm:spPr/>
      <dgm:t>
        <a:bodyPr/>
        <a:lstStyle/>
        <a:p>
          <a:endParaRPr lang="en-GB" sz="1600">
            <a:solidFill>
              <a:srgbClr val="040404"/>
            </a:solidFill>
            <a:latin typeface="Cambria" pitchFamily="18" charset="0"/>
          </a:endParaRPr>
        </a:p>
      </dgm:t>
    </dgm:pt>
    <dgm:pt modelId="{2766EA50-B7DB-4CAB-A388-5611612B9B6D}" type="sibTrans" cxnId="{80E5630B-3737-482A-8637-319F339F3A74}">
      <dgm:prSet/>
      <dgm:spPr/>
      <dgm:t>
        <a:bodyPr/>
        <a:lstStyle/>
        <a:p>
          <a:endParaRPr lang="en-GB" sz="1600">
            <a:solidFill>
              <a:srgbClr val="040404"/>
            </a:solidFill>
            <a:latin typeface="Cambria" pitchFamily="18" charset="0"/>
          </a:endParaRPr>
        </a:p>
      </dgm:t>
    </dgm:pt>
    <dgm:pt modelId="{91802D0E-D66C-4870-97B8-DFEAB5F3E9BC}">
      <dgm:prSet custT="1"/>
      <dgm:spPr/>
      <dgm:t>
        <a:bodyPr/>
        <a:lstStyle/>
        <a:p>
          <a:r>
            <a:rPr lang="en-GB" sz="1800" dirty="0" smtClean="0">
              <a:solidFill>
                <a:srgbClr val="040404"/>
              </a:solidFill>
              <a:latin typeface="Cambria" pitchFamily="18" charset="0"/>
            </a:rPr>
            <a:t>Spring    2011</a:t>
          </a:r>
          <a:endParaRPr lang="en-GB" sz="1800" dirty="0">
            <a:solidFill>
              <a:srgbClr val="040404"/>
            </a:solidFill>
            <a:latin typeface="Cambria" pitchFamily="18" charset="0"/>
          </a:endParaRPr>
        </a:p>
      </dgm:t>
    </dgm:pt>
    <dgm:pt modelId="{AC4365E8-DC1C-4697-80CE-942B73F90118}" type="parTrans" cxnId="{A8FE16E8-5E86-46D8-A980-ACE6FB72C710}">
      <dgm:prSet/>
      <dgm:spPr/>
      <dgm:t>
        <a:bodyPr/>
        <a:lstStyle/>
        <a:p>
          <a:endParaRPr lang="en-GB" sz="1600">
            <a:solidFill>
              <a:srgbClr val="040404"/>
            </a:solidFill>
            <a:latin typeface="Cambria" pitchFamily="18" charset="0"/>
          </a:endParaRPr>
        </a:p>
      </dgm:t>
    </dgm:pt>
    <dgm:pt modelId="{F9457DDD-5EF3-477A-A934-A30FE3701D83}" type="sibTrans" cxnId="{A8FE16E8-5E86-46D8-A980-ACE6FB72C710}">
      <dgm:prSet/>
      <dgm:spPr/>
      <dgm:t>
        <a:bodyPr/>
        <a:lstStyle/>
        <a:p>
          <a:endParaRPr lang="en-GB" sz="1600">
            <a:solidFill>
              <a:srgbClr val="040404"/>
            </a:solidFill>
            <a:latin typeface="Cambria" pitchFamily="18" charset="0"/>
          </a:endParaRPr>
        </a:p>
      </dgm:t>
    </dgm:pt>
    <dgm:pt modelId="{0A04CC62-295E-4595-8BDB-88780EF4AF91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>
              <a:solidFill>
                <a:srgbClr val="040404"/>
              </a:solidFill>
              <a:latin typeface="Cambria" pitchFamily="18" charset="0"/>
            </a:rPr>
            <a:t>Fall 2011</a:t>
          </a:r>
          <a:endParaRPr lang="en-GB" dirty="0">
            <a:solidFill>
              <a:srgbClr val="040404"/>
            </a:solidFill>
            <a:latin typeface="Cambria" pitchFamily="18" charset="0"/>
          </a:endParaRPr>
        </a:p>
      </dgm:t>
    </dgm:pt>
    <dgm:pt modelId="{45DEE6C7-9E2C-4770-A33C-74AEA896960E}" type="parTrans" cxnId="{3E8B6E1D-DD05-407C-B55E-F82C081802AE}">
      <dgm:prSet/>
      <dgm:spPr/>
      <dgm:t>
        <a:bodyPr/>
        <a:lstStyle/>
        <a:p>
          <a:endParaRPr lang="en-GB"/>
        </a:p>
      </dgm:t>
    </dgm:pt>
    <dgm:pt modelId="{929DC4FE-A688-478D-95FF-C300493E53E8}" type="sibTrans" cxnId="{3E8B6E1D-DD05-407C-B55E-F82C081802AE}">
      <dgm:prSet/>
      <dgm:spPr/>
      <dgm:t>
        <a:bodyPr/>
        <a:lstStyle/>
        <a:p>
          <a:endParaRPr lang="en-GB"/>
        </a:p>
      </dgm:t>
    </dgm:pt>
    <dgm:pt modelId="{09879F6E-101F-4C3E-9E32-505CC538286D}" type="pres">
      <dgm:prSet presAssocID="{EA0E1EE8-61E2-4302-B036-9235C0CA0794}" presName="Name0" presStyleCnt="0">
        <dgm:presLayoutVars>
          <dgm:dir/>
          <dgm:animLvl val="lvl"/>
          <dgm:resizeHandles val="exact"/>
        </dgm:presLayoutVars>
      </dgm:prSet>
      <dgm:spPr/>
    </dgm:pt>
    <dgm:pt modelId="{75E15682-0566-4941-9E94-6490BB7A48AD}" type="pres">
      <dgm:prSet presAssocID="{9C728A3F-F468-4518-AEBB-39A028167F9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FDEC8D-C5A6-4F25-AEB1-A5DBCC60505A}" type="pres">
      <dgm:prSet presAssocID="{6F546949-753D-4455-89AA-379C4A62ACAD}" presName="parTxOnlySpace" presStyleCnt="0"/>
      <dgm:spPr/>
    </dgm:pt>
    <dgm:pt modelId="{0E8164BA-7AB0-43BE-8936-B6AE2B7BB48D}" type="pres">
      <dgm:prSet presAssocID="{E334BB50-A7B5-4984-AEDD-DC92BB91793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81196E-FA82-4616-A3EE-2D1D85A89834}" type="pres">
      <dgm:prSet presAssocID="{9D175A5B-9CF4-4F08-B043-C16F8AA527FF}" presName="parTxOnlySpace" presStyleCnt="0"/>
      <dgm:spPr/>
    </dgm:pt>
    <dgm:pt modelId="{5589B0F7-9004-4D37-B726-77A7B8E31C52}" type="pres">
      <dgm:prSet presAssocID="{2C04A61C-A1FF-48E6-ABCE-145A146E5CE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684076-859B-40F5-98A8-5A13EACF7AB2}" type="pres">
      <dgm:prSet presAssocID="{2766EA50-B7DB-4CAB-A388-5611612B9B6D}" presName="parTxOnlySpace" presStyleCnt="0"/>
      <dgm:spPr/>
    </dgm:pt>
    <dgm:pt modelId="{90080718-0FE4-46B8-9F0A-734577A3CEE1}" type="pres">
      <dgm:prSet presAssocID="{91802D0E-D66C-4870-97B8-DFEAB5F3E9B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75EEF4-479F-4D0E-AA64-152873FDD7EF}" type="pres">
      <dgm:prSet presAssocID="{F9457DDD-5EF3-477A-A934-A30FE3701D83}" presName="parTxOnlySpace" presStyleCnt="0"/>
      <dgm:spPr/>
    </dgm:pt>
    <dgm:pt modelId="{25A32E67-848A-41BC-9EFE-4E046FEC1630}" type="pres">
      <dgm:prSet presAssocID="{0A04CC62-295E-4595-8BDB-88780EF4AF9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6EE7A68-10DD-486F-A3E1-B81B3BB848D6}" type="presOf" srcId="{2C04A61C-A1FF-48E6-ABCE-145A146E5CE4}" destId="{5589B0F7-9004-4D37-B726-77A7B8E31C52}" srcOrd="0" destOrd="0" presId="urn:microsoft.com/office/officeart/2005/8/layout/chevron1"/>
    <dgm:cxn modelId="{08A17BBA-7690-4A53-86CF-8E206FB8F369}" type="presOf" srcId="{EA0E1EE8-61E2-4302-B036-9235C0CA0794}" destId="{09879F6E-101F-4C3E-9E32-505CC538286D}" srcOrd="0" destOrd="0" presId="urn:microsoft.com/office/officeart/2005/8/layout/chevron1"/>
    <dgm:cxn modelId="{80E5630B-3737-482A-8637-319F339F3A74}" srcId="{EA0E1EE8-61E2-4302-B036-9235C0CA0794}" destId="{2C04A61C-A1FF-48E6-ABCE-145A146E5CE4}" srcOrd="2" destOrd="0" parTransId="{ECA9887C-44B2-4F10-A811-32AD3EDD23C5}" sibTransId="{2766EA50-B7DB-4CAB-A388-5611612B9B6D}"/>
    <dgm:cxn modelId="{3E2FDAED-F9A5-44DC-9362-75EA47692C48}" type="presOf" srcId="{91802D0E-D66C-4870-97B8-DFEAB5F3E9BC}" destId="{90080718-0FE4-46B8-9F0A-734577A3CEE1}" srcOrd="0" destOrd="0" presId="urn:microsoft.com/office/officeart/2005/8/layout/chevron1"/>
    <dgm:cxn modelId="{7FA82177-B014-4FA3-9411-F8BF0D8C6601}" srcId="{EA0E1EE8-61E2-4302-B036-9235C0CA0794}" destId="{9C728A3F-F468-4518-AEBB-39A028167F9F}" srcOrd="0" destOrd="0" parTransId="{A8B93A70-631A-4567-98BB-9A4BDB33E834}" sibTransId="{6F546949-753D-4455-89AA-379C4A62ACAD}"/>
    <dgm:cxn modelId="{D12880EA-8BDC-430A-96D8-8F537B51700E}" srcId="{EA0E1EE8-61E2-4302-B036-9235C0CA0794}" destId="{E334BB50-A7B5-4984-AEDD-DC92BB91793C}" srcOrd="1" destOrd="0" parTransId="{FCDA2F41-2B5F-441A-AFD4-892DE5D56417}" sibTransId="{9D175A5B-9CF4-4F08-B043-C16F8AA527FF}"/>
    <dgm:cxn modelId="{ED422D47-D285-469F-8E6A-8E999576A9D0}" type="presOf" srcId="{0A04CC62-295E-4595-8BDB-88780EF4AF91}" destId="{25A32E67-848A-41BC-9EFE-4E046FEC1630}" srcOrd="0" destOrd="0" presId="urn:microsoft.com/office/officeart/2005/8/layout/chevron1"/>
    <dgm:cxn modelId="{A8FE16E8-5E86-46D8-A980-ACE6FB72C710}" srcId="{EA0E1EE8-61E2-4302-B036-9235C0CA0794}" destId="{91802D0E-D66C-4870-97B8-DFEAB5F3E9BC}" srcOrd="3" destOrd="0" parTransId="{AC4365E8-DC1C-4697-80CE-942B73F90118}" sibTransId="{F9457DDD-5EF3-477A-A934-A30FE3701D83}"/>
    <dgm:cxn modelId="{DE44A2EA-6726-4CCA-A11A-D84C6A3C1366}" type="presOf" srcId="{E334BB50-A7B5-4984-AEDD-DC92BB91793C}" destId="{0E8164BA-7AB0-43BE-8936-B6AE2B7BB48D}" srcOrd="0" destOrd="0" presId="urn:microsoft.com/office/officeart/2005/8/layout/chevron1"/>
    <dgm:cxn modelId="{2BD9D49C-12BE-4EE9-856D-151893448A04}" type="presOf" srcId="{9C728A3F-F468-4518-AEBB-39A028167F9F}" destId="{75E15682-0566-4941-9E94-6490BB7A48AD}" srcOrd="0" destOrd="0" presId="urn:microsoft.com/office/officeart/2005/8/layout/chevron1"/>
    <dgm:cxn modelId="{3E8B6E1D-DD05-407C-B55E-F82C081802AE}" srcId="{EA0E1EE8-61E2-4302-B036-9235C0CA0794}" destId="{0A04CC62-295E-4595-8BDB-88780EF4AF91}" srcOrd="4" destOrd="0" parTransId="{45DEE6C7-9E2C-4770-A33C-74AEA896960E}" sibTransId="{929DC4FE-A688-478D-95FF-C300493E53E8}"/>
    <dgm:cxn modelId="{1227E841-4158-40C0-86DB-4EEAA5979EF1}" type="presParOf" srcId="{09879F6E-101F-4C3E-9E32-505CC538286D}" destId="{75E15682-0566-4941-9E94-6490BB7A48AD}" srcOrd="0" destOrd="0" presId="urn:microsoft.com/office/officeart/2005/8/layout/chevron1"/>
    <dgm:cxn modelId="{9BC69AE7-A880-48D2-82D9-5C4555B37BB2}" type="presParOf" srcId="{09879F6E-101F-4C3E-9E32-505CC538286D}" destId="{1BFDEC8D-C5A6-4F25-AEB1-A5DBCC60505A}" srcOrd="1" destOrd="0" presId="urn:microsoft.com/office/officeart/2005/8/layout/chevron1"/>
    <dgm:cxn modelId="{9D15595F-2CA5-4C5A-A623-65E80CCF7D90}" type="presParOf" srcId="{09879F6E-101F-4C3E-9E32-505CC538286D}" destId="{0E8164BA-7AB0-43BE-8936-B6AE2B7BB48D}" srcOrd="2" destOrd="0" presId="urn:microsoft.com/office/officeart/2005/8/layout/chevron1"/>
    <dgm:cxn modelId="{EDEF38B6-4BFB-4B68-A349-A993710E0941}" type="presParOf" srcId="{09879F6E-101F-4C3E-9E32-505CC538286D}" destId="{CC81196E-FA82-4616-A3EE-2D1D85A89834}" srcOrd="3" destOrd="0" presId="urn:microsoft.com/office/officeart/2005/8/layout/chevron1"/>
    <dgm:cxn modelId="{5764084C-9F12-412F-9D30-728457A840AD}" type="presParOf" srcId="{09879F6E-101F-4C3E-9E32-505CC538286D}" destId="{5589B0F7-9004-4D37-B726-77A7B8E31C52}" srcOrd="4" destOrd="0" presId="urn:microsoft.com/office/officeart/2005/8/layout/chevron1"/>
    <dgm:cxn modelId="{1F79E0FA-1B14-4521-A781-3D1EC2283552}" type="presParOf" srcId="{09879F6E-101F-4C3E-9E32-505CC538286D}" destId="{03684076-859B-40F5-98A8-5A13EACF7AB2}" srcOrd="5" destOrd="0" presId="urn:microsoft.com/office/officeart/2005/8/layout/chevron1"/>
    <dgm:cxn modelId="{BDBB5804-701B-4F50-BD08-712B46DFA3C9}" type="presParOf" srcId="{09879F6E-101F-4C3E-9E32-505CC538286D}" destId="{90080718-0FE4-46B8-9F0A-734577A3CEE1}" srcOrd="6" destOrd="0" presId="urn:microsoft.com/office/officeart/2005/8/layout/chevron1"/>
    <dgm:cxn modelId="{913354DE-9559-4B7E-9AC0-A4D26DFD94C8}" type="presParOf" srcId="{09879F6E-101F-4C3E-9E32-505CC538286D}" destId="{DA75EEF4-479F-4D0E-AA64-152873FDD7EF}" srcOrd="7" destOrd="0" presId="urn:microsoft.com/office/officeart/2005/8/layout/chevron1"/>
    <dgm:cxn modelId="{86FBFF2E-15DA-4637-BCBB-17ACB395E7AB}" type="presParOf" srcId="{09879F6E-101F-4C3E-9E32-505CC538286D}" destId="{25A32E67-848A-41BC-9EFE-4E046FEC163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15682-0566-4941-9E94-6490BB7A48AD}">
      <dsp:nvSpPr>
        <dsp:cNvPr id="0" name=""/>
        <dsp:cNvSpPr/>
      </dsp:nvSpPr>
      <dsp:spPr>
        <a:xfrm>
          <a:off x="3279" y="1714096"/>
          <a:ext cx="1908913" cy="76356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040404"/>
              </a:solidFill>
              <a:latin typeface="Cambria" pitchFamily="18" charset="0"/>
            </a:rPr>
            <a:t>Before ploughing</a:t>
          </a:r>
          <a:endParaRPr lang="en-GB" sz="1800" kern="1200" dirty="0">
            <a:solidFill>
              <a:srgbClr val="040404"/>
            </a:solidFill>
            <a:latin typeface="Cambria" pitchFamily="18" charset="0"/>
          </a:endParaRPr>
        </a:p>
      </dsp:txBody>
      <dsp:txXfrm>
        <a:off x="385062" y="1714096"/>
        <a:ext cx="1145348" cy="763565"/>
      </dsp:txXfrm>
    </dsp:sp>
    <dsp:sp modelId="{0E8164BA-7AB0-43BE-8936-B6AE2B7BB48D}">
      <dsp:nvSpPr>
        <dsp:cNvPr id="0" name=""/>
        <dsp:cNvSpPr/>
      </dsp:nvSpPr>
      <dsp:spPr>
        <a:xfrm>
          <a:off x="1721301" y="1714096"/>
          <a:ext cx="1908913" cy="763565"/>
        </a:xfrm>
        <a:prstGeom prst="chevron">
          <a:avLst/>
        </a:prstGeom>
        <a:solidFill>
          <a:schemeClr val="accent5">
            <a:hueOff val="3596610"/>
            <a:satOff val="0"/>
            <a:lumOff val="-627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040404"/>
              </a:solidFill>
              <a:latin typeface="Cambria" pitchFamily="18" charset="0"/>
            </a:rPr>
            <a:t>After</a:t>
          </a:r>
          <a:r>
            <a:rPr lang="en-GB" sz="1800" kern="1200" baseline="0" dirty="0" smtClean="0">
              <a:solidFill>
                <a:srgbClr val="040404"/>
              </a:solidFill>
              <a:latin typeface="Cambria" pitchFamily="18" charset="0"/>
            </a:rPr>
            <a:t> 2 days</a:t>
          </a:r>
          <a:endParaRPr lang="en-GB" sz="1800" kern="1200" dirty="0">
            <a:solidFill>
              <a:srgbClr val="040404"/>
            </a:solidFill>
            <a:latin typeface="Cambria" pitchFamily="18" charset="0"/>
          </a:endParaRPr>
        </a:p>
      </dsp:txBody>
      <dsp:txXfrm>
        <a:off x="2103084" y="1714096"/>
        <a:ext cx="1145348" cy="763565"/>
      </dsp:txXfrm>
    </dsp:sp>
    <dsp:sp modelId="{5589B0F7-9004-4D37-B726-77A7B8E31C52}">
      <dsp:nvSpPr>
        <dsp:cNvPr id="0" name=""/>
        <dsp:cNvSpPr/>
      </dsp:nvSpPr>
      <dsp:spPr>
        <a:xfrm>
          <a:off x="3439323" y="1714096"/>
          <a:ext cx="1908913" cy="763565"/>
        </a:xfrm>
        <a:prstGeom prst="chevron">
          <a:avLst/>
        </a:prstGeom>
        <a:solidFill>
          <a:schemeClr val="accent5">
            <a:hueOff val="7193219"/>
            <a:satOff val="0"/>
            <a:lumOff val="-12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040404"/>
              </a:solidFill>
              <a:latin typeface="Cambria" pitchFamily="18" charset="0"/>
            </a:rPr>
            <a:t>After 2 weeks</a:t>
          </a:r>
          <a:endParaRPr lang="en-GB" sz="1800" kern="1200" dirty="0">
            <a:solidFill>
              <a:srgbClr val="040404"/>
            </a:solidFill>
            <a:latin typeface="Cambria" pitchFamily="18" charset="0"/>
          </a:endParaRPr>
        </a:p>
      </dsp:txBody>
      <dsp:txXfrm>
        <a:off x="3821106" y="1714096"/>
        <a:ext cx="1145348" cy="763565"/>
      </dsp:txXfrm>
    </dsp:sp>
    <dsp:sp modelId="{90080718-0FE4-46B8-9F0A-734577A3CEE1}">
      <dsp:nvSpPr>
        <dsp:cNvPr id="0" name=""/>
        <dsp:cNvSpPr/>
      </dsp:nvSpPr>
      <dsp:spPr>
        <a:xfrm>
          <a:off x="5157346" y="1714096"/>
          <a:ext cx="1908913" cy="76356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040404"/>
              </a:solidFill>
              <a:latin typeface="Cambria" pitchFamily="18" charset="0"/>
            </a:rPr>
            <a:t>After 1 month</a:t>
          </a:r>
          <a:endParaRPr lang="en-GB" sz="1800" kern="1200" dirty="0">
            <a:solidFill>
              <a:srgbClr val="040404"/>
            </a:solidFill>
            <a:latin typeface="Cambria" pitchFamily="18" charset="0"/>
          </a:endParaRPr>
        </a:p>
      </dsp:txBody>
      <dsp:txXfrm>
        <a:off x="5539129" y="1714096"/>
        <a:ext cx="1145348" cy="763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15682-0566-4941-9E94-6490BB7A48AD}">
      <dsp:nvSpPr>
        <dsp:cNvPr id="0" name=""/>
        <dsp:cNvSpPr/>
      </dsp:nvSpPr>
      <dsp:spPr>
        <a:xfrm>
          <a:off x="1725" y="1788657"/>
          <a:ext cx="1536105" cy="61444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040404"/>
              </a:solidFill>
              <a:latin typeface="Cambria" pitchFamily="18" charset="0"/>
            </a:rPr>
            <a:t>Spring 2009</a:t>
          </a:r>
          <a:endParaRPr lang="en-GB" sz="1800" kern="1200" dirty="0">
            <a:solidFill>
              <a:srgbClr val="040404"/>
            </a:solidFill>
            <a:latin typeface="Cambria" pitchFamily="18" charset="0"/>
          </a:endParaRPr>
        </a:p>
      </dsp:txBody>
      <dsp:txXfrm>
        <a:off x="308946" y="1788657"/>
        <a:ext cx="921663" cy="614442"/>
      </dsp:txXfrm>
    </dsp:sp>
    <dsp:sp modelId="{0E8164BA-7AB0-43BE-8936-B6AE2B7BB48D}">
      <dsp:nvSpPr>
        <dsp:cNvPr id="0" name=""/>
        <dsp:cNvSpPr/>
      </dsp:nvSpPr>
      <dsp:spPr>
        <a:xfrm>
          <a:off x="1384221" y="1788657"/>
          <a:ext cx="1536105" cy="614442"/>
        </a:xfrm>
        <a:prstGeom prst="chevron">
          <a:avLst/>
        </a:prstGeom>
        <a:solidFill>
          <a:schemeClr val="accent5">
            <a:hueOff val="2697457"/>
            <a:satOff val="0"/>
            <a:lumOff val="-470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040404"/>
              </a:solidFill>
              <a:latin typeface="Cambria" pitchFamily="18" charset="0"/>
            </a:rPr>
            <a:t>Fall 2009</a:t>
          </a:r>
          <a:endParaRPr lang="en-GB" sz="1800" kern="1200" dirty="0">
            <a:solidFill>
              <a:srgbClr val="040404"/>
            </a:solidFill>
            <a:latin typeface="Cambria" pitchFamily="18" charset="0"/>
          </a:endParaRPr>
        </a:p>
      </dsp:txBody>
      <dsp:txXfrm>
        <a:off x="1691442" y="1788657"/>
        <a:ext cx="921663" cy="614442"/>
      </dsp:txXfrm>
    </dsp:sp>
    <dsp:sp modelId="{5589B0F7-9004-4D37-B726-77A7B8E31C52}">
      <dsp:nvSpPr>
        <dsp:cNvPr id="0" name=""/>
        <dsp:cNvSpPr/>
      </dsp:nvSpPr>
      <dsp:spPr>
        <a:xfrm>
          <a:off x="2766716" y="1788657"/>
          <a:ext cx="1536105" cy="614442"/>
        </a:xfrm>
        <a:prstGeom prst="chevron">
          <a:avLst/>
        </a:prstGeom>
        <a:solidFill>
          <a:schemeClr val="accent5">
            <a:hueOff val="5394914"/>
            <a:satOff val="0"/>
            <a:lumOff val="-94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040404"/>
              </a:solidFill>
              <a:latin typeface="Cambria" pitchFamily="18" charset="0"/>
            </a:rPr>
            <a:t>Fall 2010</a:t>
          </a:r>
          <a:endParaRPr lang="en-GB" sz="1800" kern="1200" dirty="0">
            <a:solidFill>
              <a:srgbClr val="040404"/>
            </a:solidFill>
            <a:latin typeface="Cambria" pitchFamily="18" charset="0"/>
          </a:endParaRPr>
        </a:p>
      </dsp:txBody>
      <dsp:txXfrm>
        <a:off x="3073937" y="1788657"/>
        <a:ext cx="921663" cy="614442"/>
      </dsp:txXfrm>
    </dsp:sp>
    <dsp:sp modelId="{90080718-0FE4-46B8-9F0A-734577A3CEE1}">
      <dsp:nvSpPr>
        <dsp:cNvPr id="0" name=""/>
        <dsp:cNvSpPr/>
      </dsp:nvSpPr>
      <dsp:spPr>
        <a:xfrm>
          <a:off x="4149211" y="1788657"/>
          <a:ext cx="1536105" cy="614442"/>
        </a:xfrm>
        <a:prstGeom prst="chevron">
          <a:avLst/>
        </a:prstGeom>
        <a:solidFill>
          <a:schemeClr val="accent5">
            <a:hueOff val="8092372"/>
            <a:satOff val="0"/>
            <a:lumOff val="-1411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040404"/>
              </a:solidFill>
              <a:latin typeface="Cambria" pitchFamily="18" charset="0"/>
            </a:rPr>
            <a:t>Spring    2011</a:t>
          </a:r>
          <a:endParaRPr lang="en-GB" sz="1800" kern="1200" dirty="0">
            <a:solidFill>
              <a:srgbClr val="040404"/>
            </a:solidFill>
            <a:latin typeface="Cambria" pitchFamily="18" charset="0"/>
          </a:endParaRPr>
        </a:p>
      </dsp:txBody>
      <dsp:txXfrm>
        <a:off x="4456432" y="1788657"/>
        <a:ext cx="921663" cy="614442"/>
      </dsp:txXfrm>
    </dsp:sp>
    <dsp:sp modelId="{25A32E67-848A-41BC-9EFE-4E046FEC1630}">
      <dsp:nvSpPr>
        <dsp:cNvPr id="0" name=""/>
        <dsp:cNvSpPr/>
      </dsp:nvSpPr>
      <dsp:spPr>
        <a:xfrm>
          <a:off x="5531707" y="1788657"/>
          <a:ext cx="1536105" cy="614442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40404"/>
              </a:solidFill>
              <a:latin typeface="Cambria" pitchFamily="18" charset="0"/>
            </a:rPr>
            <a:t>Fall 2011</a:t>
          </a:r>
          <a:endParaRPr lang="en-GB" sz="2000" kern="1200" dirty="0">
            <a:solidFill>
              <a:srgbClr val="040404"/>
            </a:solidFill>
            <a:latin typeface="Cambria" pitchFamily="18" charset="0"/>
          </a:endParaRPr>
        </a:p>
      </dsp:txBody>
      <dsp:txXfrm>
        <a:off x="5838928" y="1788657"/>
        <a:ext cx="921663" cy="614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E920F-73A4-49F6-8658-B643983968EF}" type="datetimeFigureOut">
              <a:rPr lang="en-GB" smtClean="0"/>
              <a:t>07/08/2012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42620-D1F8-4F64-98A8-46B5E181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32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INCLUDE CANOCO</a:t>
            </a:r>
            <a:r>
              <a:rPr lang="en-GB" baseline="0" dirty="0" smtClean="0"/>
              <a:t> ANALYSIS???   SLIDE JOANA DIFFERENT FUNCTIONAL GROUPS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2620-D1F8-4F64-98A8-46B5E181DB7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625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2620-D1F8-4F64-98A8-46B5E181DB7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49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generalizing</a:t>
            </a:r>
            <a:r>
              <a:rPr lang="en-GB" baseline="0" dirty="0" smtClean="0"/>
              <a:t> across environments and understanding variation in response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2620-D1F8-4F64-98A8-46B5E181DB7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712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 smtClean="0">
                <a:solidFill>
                  <a:srgbClr val="C00000"/>
                </a:solidFill>
                <a:latin typeface="Cambria" pitchFamily="18" charset="0"/>
              </a:rPr>
              <a:t>Earthworm</a:t>
            </a:r>
            <a:r>
              <a:rPr lang="en-GB" sz="1200" baseline="0" dirty="0" smtClean="0">
                <a:solidFill>
                  <a:srgbClr val="C00000"/>
                </a:solidFill>
                <a:latin typeface="Cambria" pitchFamily="18" charset="0"/>
              </a:rPr>
              <a:t> abundance in the organic field under cabbage crop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aseline="0" dirty="0" smtClean="0">
                <a:solidFill>
                  <a:srgbClr val="C00000"/>
                </a:solidFill>
                <a:latin typeface="Cambria" pitchFamily="18" charset="0"/>
              </a:rPr>
              <a:t>Maximum abundance goes till 1,300 earthworms per  m2  under NIT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 smtClean="0"/>
              <a:t>AT every time of  sampling Nit has significantly </a:t>
            </a:r>
            <a:r>
              <a:rPr lang="en-GB" sz="1200" dirty="0" smtClean="0">
                <a:solidFill>
                  <a:srgbClr val="C00000"/>
                </a:solidFill>
                <a:latin typeface="Cambria" pitchFamily="18" charset="0"/>
              </a:rPr>
              <a:t>In Organic, even before tillage - NIT </a:t>
            </a:r>
            <a:r>
              <a:rPr lang="en-GB" sz="1200" baseline="0" dirty="0" smtClean="0">
                <a:solidFill>
                  <a:srgbClr val="C00000"/>
                </a:solidFill>
                <a:latin typeface="Cambria" pitchFamily="18" charset="0"/>
              </a:rPr>
              <a:t> have</a:t>
            </a:r>
            <a:r>
              <a:rPr lang="en-GB" sz="1200" dirty="0" smtClean="0">
                <a:solidFill>
                  <a:srgbClr val="C00000"/>
                </a:solidFill>
                <a:latin typeface="Cambria" pitchFamily="18" charset="0"/>
              </a:rPr>
              <a:t> significantly </a:t>
            </a:r>
            <a:r>
              <a:rPr lang="en-GB" baseline="0" dirty="0" smtClean="0"/>
              <a:t>higher number of earthworms when compared with CT</a:t>
            </a:r>
            <a:endParaRPr lang="en-GB" sz="1200" baseline="0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200" baseline="0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 smtClean="0"/>
              <a:t> No significant difference between NIT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 smtClean="0"/>
              <a:t> After ploughing–  earthworms density as started reducing , however , it not significantly higher. But  at 2 weeks after, the level of  earthworm no reduction is significantly higher than before plough.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 smtClean="0"/>
              <a:t> and there was a sign of recovery  between  2weeks and 1 month of plough.</a:t>
            </a:r>
          </a:p>
          <a:p>
            <a:endParaRPr lang="en-GB" baseline="0" dirty="0" smtClean="0"/>
          </a:p>
          <a:p>
            <a:r>
              <a:rPr lang="en-GB" dirty="0" smtClean="0"/>
              <a:t>Tillage ;</a:t>
            </a:r>
            <a:r>
              <a:rPr lang="en-GB" baseline="0" dirty="0" smtClean="0"/>
              <a:t> </a:t>
            </a:r>
            <a:r>
              <a:rPr lang="en-GB" dirty="0"/>
              <a:t>As expected</a:t>
            </a:r>
            <a:r>
              <a:rPr lang="en-GB" dirty="0" smtClean="0"/>
              <a:t> </a:t>
            </a:r>
            <a:r>
              <a:rPr lang="en-GB" dirty="0"/>
              <a:t>immediately after plough  there was no effect</a:t>
            </a:r>
            <a:r>
              <a:rPr lang="en-GB" dirty="0" smtClean="0"/>
              <a:t>  on earthworm no, Before tillage there was a  significant difference,</a:t>
            </a:r>
            <a:r>
              <a:rPr lang="en-GB" baseline="0" dirty="0" smtClean="0"/>
              <a:t> </a:t>
            </a:r>
          </a:p>
          <a:p>
            <a:r>
              <a:rPr lang="en-GB" dirty="0" smtClean="0"/>
              <a:t> after 2 weeks  there was an effect </a:t>
            </a:r>
          </a:p>
          <a:p>
            <a:r>
              <a:rPr lang="en-GB" dirty="0" smtClean="0"/>
              <a:t> </a:t>
            </a:r>
            <a:endParaRPr lang="en-GB" baseline="0" dirty="0" smtClean="0"/>
          </a:p>
          <a:p>
            <a:r>
              <a:rPr lang="en-GB" baseline="0" dirty="0" smtClean="0"/>
              <a:t> and there was  significant difference between 2 days after plough sampling and 2 weeks after plough  P value=0.013</a:t>
            </a:r>
          </a:p>
          <a:p>
            <a:r>
              <a:rPr lang="en-GB" baseline="0" dirty="0" smtClean="0"/>
              <a:t>        No difference between 2 days and 1 month after plough</a:t>
            </a:r>
          </a:p>
          <a:p>
            <a:pPr defTabSz="9160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aseline="0" dirty="0" smtClean="0"/>
              <a:t>        there was  significant difference between 2 weeks after plough  and 1 month after plough P value=0.003</a:t>
            </a:r>
          </a:p>
          <a:p>
            <a:endParaRPr lang="en-GB" baseline="0" dirty="0" smtClean="0"/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A67C11-3757-4344-91C7-309B0A617690}" type="datetime1">
              <a:rPr lang="en-GB" smtClean="0"/>
              <a:pPr/>
              <a:t>08/08/2012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3484C-6A04-4075-BF29-9242983E521B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631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</a:t>
            </a:r>
            <a:r>
              <a:rPr lang="en-GB" baseline="0" dirty="0" smtClean="0"/>
              <a:t> the organic field we  found  maximum  6 species,  due to the presence another </a:t>
            </a:r>
            <a:r>
              <a:rPr lang="en-GB" baseline="0" dirty="0" err="1" smtClean="0"/>
              <a:t>endogeic</a:t>
            </a:r>
            <a:r>
              <a:rPr lang="en-GB" baseline="0" dirty="0" smtClean="0"/>
              <a:t> species  A.  </a:t>
            </a:r>
            <a:r>
              <a:rPr lang="en-GB" baseline="0" dirty="0" err="1" smtClean="0"/>
              <a:t>Cholortica</a:t>
            </a:r>
            <a:r>
              <a:rPr lang="en-GB" baseline="0" dirty="0" smtClean="0"/>
              <a:t>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Before plough we found  5 species in NIT and 2 species in CT , where after 1 month of ploughing there were 6 no of species in CT, this is caused by more no of </a:t>
            </a:r>
            <a:r>
              <a:rPr lang="en-GB" baseline="0" dirty="0" err="1" smtClean="0"/>
              <a:t>endogeic</a:t>
            </a:r>
            <a:r>
              <a:rPr lang="en-GB" baseline="0" dirty="0" smtClean="0"/>
              <a:t> species after ploughing</a:t>
            </a:r>
          </a:p>
          <a:p>
            <a:endParaRPr lang="en-GB" baseline="0" dirty="0" smtClean="0"/>
          </a:p>
          <a:p>
            <a:r>
              <a:rPr lang="en-GB" baseline="0" dirty="0" smtClean="0"/>
              <a:t>Other interesting point is  </a:t>
            </a:r>
            <a:r>
              <a:rPr lang="en-GB" baseline="0" dirty="0" err="1" smtClean="0"/>
              <a:t>epigeics</a:t>
            </a:r>
            <a:r>
              <a:rPr lang="en-GB" baseline="0" dirty="0" smtClean="0"/>
              <a:t> are present in all  stages of ploughing which  contributes around  12 to 13 %  to .total earthworm population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A67C11-3757-4344-91C7-309B0A617690}" type="datetime1">
              <a:rPr lang="en-GB" smtClean="0"/>
              <a:pPr/>
              <a:t>08/08/2012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3484C-6A04-4075-BF29-9242983E521B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745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Species richness are more or less same in both tillage treatments</a:t>
            </a:r>
          </a:p>
          <a:p>
            <a:endParaRPr lang="en-GB" dirty="0" smtClean="0"/>
          </a:p>
          <a:p>
            <a:r>
              <a:rPr lang="en-GB" dirty="0" err="1" smtClean="0"/>
              <a:t>Epigeics</a:t>
            </a:r>
            <a:r>
              <a:rPr lang="en-GB" dirty="0" smtClean="0"/>
              <a:t> are present in both</a:t>
            </a:r>
            <a:r>
              <a:rPr lang="en-GB" baseline="0" dirty="0" smtClean="0"/>
              <a:t> tillage treatments under organic system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CT</a:t>
            </a:r>
            <a:r>
              <a:rPr lang="en-GB" baseline="0" dirty="0" smtClean="0"/>
              <a:t> plots  species composition was made by higher  70% of </a:t>
            </a:r>
            <a:r>
              <a:rPr lang="en-GB" baseline="0" dirty="0" err="1" smtClean="0"/>
              <a:t>A.calignosa</a:t>
            </a:r>
            <a:r>
              <a:rPr lang="en-GB" baseline="0" dirty="0" smtClean="0"/>
              <a:t>  followed by </a:t>
            </a:r>
            <a:r>
              <a:rPr lang="en-GB" baseline="0" dirty="0" err="1" smtClean="0"/>
              <a:t>tetratedra</a:t>
            </a:r>
            <a:r>
              <a:rPr lang="en-GB" baseline="0" dirty="0" smtClean="0"/>
              <a:t> and </a:t>
            </a:r>
            <a:r>
              <a:rPr lang="en-GB" baseline="0" dirty="0" err="1" smtClean="0"/>
              <a:t>rubulleus</a:t>
            </a:r>
            <a:r>
              <a:rPr lang="en-GB" baseline="0" dirty="0" smtClean="0"/>
              <a:t> </a:t>
            </a:r>
          </a:p>
          <a:p>
            <a:endParaRPr lang="en-GB" baseline="0" dirty="0" smtClean="0"/>
          </a:p>
          <a:p>
            <a:r>
              <a:rPr lang="en-GB" baseline="0" dirty="0" smtClean="0"/>
              <a:t> in Nit plots species composition was made  only 57% </a:t>
            </a:r>
            <a:r>
              <a:rPr lang="en-GB" baseline="0" dirty="0" err="1" smtClean="0"/>
              <a:t>A.calignosa</a:t>
            </a:r>
            <a:r>
              <a:rPr lang="en-GB" baseline="0" dirty="0" smtClean="0"/>
              <a:t> remaining population was made by all other species, mainly </a:t>
            </a:r>
            <a:r>
              <a:rPr lang="en-GB" baseline="0" dirty="0" err="1" smtClean="0"/>
              <a:t>rubuleus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Emphasis </a:t>
            </a:r>
            <a:r>
              <a:rPr lang="en-GB" dirty="0" err="1" smtClean="0"/>
              <a:t>anecics</a:t>
            </a:r>
            <a:r>
              <a:rPr lang="en-GB" dirty="0" smtClean="0"/>
              <a:t> are not present.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A67C11-3757-4344-91C7-309B0A617690}" type="datetime1">
              <a:rPr lang="en-GB" smtClean="0"/>
              <a:pPr/>
              <a:t>08/08/2012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3484C-6A04-4075-BF29-9242983E521B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742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2620-D1F8-4F64-98A8-46B5E181DB7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632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A67C11-3757-4344-91C7-309B0A617690}" type="datetime1">
              <a:rPr lang="en-GB" smtClean="0"/>
              <a:pPr/>
              <a:t>07/08/2012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3484C-6A04-4075-BF29-9242983E521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368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75% reduction</a:t>
            </a:r>
            <a:endParaRPr lang="en-GB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A67C11-3757-4344-91C7-309B0A617690}" type="datetime1">
              <a:rPr lang="en-GB" smtClean="0"/>
              <a:pPr/>
              <a:t>07/08/2012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3484C-6A04-4075-BF29-9242983E521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750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Dominantly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endogeic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Epigeic</a:t>
            </a:r>
            <a:r>
              <a:rPr lang="en-GB" baseline="0" dirty="0" smtClean="0"/>
              <a:t> and </a:t>
            </a:r>
            <a:r>
              <a:rPr lang="en-GB" baseline="0" dirty="0" err="1" smtClean="0"/>
              <a:t>anecic</a:t>
            </a:r>
            <a:r>
              <a:rPr lang="en-GB" baseline="0" dirty="0" smtClean="0"/>
              <a:t> disappeared after ploughing but can be dilution effect given low abundance</a:t>
            </a:r>
          </a:p>
          <a:p>
            <a:r>
              <a:rPr lang="en-GB" dirty="0" smtClean="0"/>
              <a:t>!!Results for</a:t>
            </a:r>
            <a:r>
              <a:rPr lang="en-GB" baseline="0" dirty="0" smtClean="0"/>
              <a:t> Organic Cabbage crop were very similar, despite higher absolute numbers (&gt;1000)  and relatively bigger role for </a:t>
            </a:r>
            <a:r>
              <a:rPr lang="en-GB" baseline="0" dirty="0" err="1" smtClean="0"/>
              <a:t>epigeics</a:t>
            </a:r>
            <a:endParaRPr lang="en-GB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A67C11-3757-4344-91C7-309B0A617690}" type="datetime1">
              <a:rPr lang="en-GB" smtClean="0"/>
              <a:pPr/>
              <a:t>08/08/2012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3484C-6A04-4075-BF29-9242983E521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85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A67C11-3757-4344-91C7-309B0A617690}" type="datetime1">
              <a:rPr lang="en-GB" smtClean="0"/>
              <a:pPr/>
              <a:t>08/08/2012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3484C-6A04-4075-BF29-9242983E521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368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2011: Potato crop. No sign. effect of tillage in any season</a:t>
            </a:r>
            <a:endParaRPr lang="en-GB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A67C11-3757-4344-91C7-309B0A617690}" type="datetime1">
              <a:rPr lang="en-GB" smtClean="0"/>
              <a:pPr/>
              <a:t>08/08/2012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3484C-6A04-4075-BF29-9242983E521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348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046">
              <a:defRPr/>
            </a:pPr>
            <a:r>
              <a:rPr lang="en-GB" dirty="0" smtClean="0"/>
              <a:t>Again dominated by </a:t>
            </a:r>
            <a:r>
              <a:rPr lang="en-GB" dirty="0" err="1" smtClean="0"/>
              <a:t>endogeics</a:t>
            </a:r>
            <a:r>
              <a:rPr lang="en-GB" baseline="0" dirty="0" smtClean="0"/>
              <a:t> though the role of </a:t>
            </a:r>
            <a:r>
              <a:rPr lang="en-GB" baseline="0" dirty="0" err="1" smtClean="0"/>
              <a:t>epigeics</a:t>
            </a:r>
            <a:r>
              <a:rPr lang="en-GB" baseline="0" dirty="0" smtClean="0"/>
              <a:t> especially </a:t>
            </a:r>
            <a:r>
              <a:rPr lang="en-GB" baseline="0" dirty="0" err="1" smtClean="0"/>
              <a:t>rubellus</a:t>
            </a:r>
            <a:r>
              <a:rPr lang="en-GB" baseline="0" dirty="0" smtClean="0"/>
              <a:t> seems to be increased in NIT. No </a:t>
            </a:r>
            <a:r>
              <a:rPr lang="en-GB" baseline="0" dirty="0" err="1" smtClean="0"/>
              <a:t>anecics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A67C11-3757-4344-91C7-309B0A617690}" type="datetime1">
              <a:rPr lang="en-GB" smtClean="0"/>
              <a:pPr/>
              <a:t>08/08/2012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3484C-6A04-4075-BF29-9242983E521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629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2011 Onion crop. Species not shown. Similar to CONVENTIONAL, but relatively bigger role for </a:t>
            </a:r>
            <a:r>
              <a:rPr lang="en-GB" baseline="0" dirty="0" err="1" smtClean="0"/>
              <a:t>epigeics</a:t>
            </a:r>
            <a:endParaRPr lang="en-GB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A67C11-3757-4344-91C7-309B0A617690}" type="datetime1">
              <a:rPr lang="en-GB" smtClean="0"/>
              <a:pPr/>
              <a:t>08/08/2012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3484C-6A04-4075-BF29-9242983E521B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34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396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026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Klik om de stijl te bewerken</a:t>
            </a:r>
            <a:endParaRPr lang="en-GB" dirty="0" smtClean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  <a:p>
            <a:pPr lvl="4"/>
            <a:endParaRPr lang="en-GB" dirty="0" smtClean="0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53" r:id="rId9"/>
    <p:sldLayoutId id="2147483655" r:id="rId10"/>
    <p:sldLayoutId id="2147483656" r:id="rId11"/>
    <p:sldLayoutId id="2147483657" r:id="rId12"/>
    <p:sldLayoutId id="2147483659" r:id="rId13"/>
    <p:sldLayoutId id="2147483660" r:id="rId14"/>
    <p:sldLayoutId id="2147483661" r:id="rId15"/>
    <p:sldLayoutId id="2147483663" r:id="rId16"/>
    <p:sldLayoutId id="2147483665" r:id="rId17"/>
    <p:sldLayoutId id="2147483654" r:id="rId18"/>
    <p:sldLayoutId id="2147483675" r:id="rId19"/>
    <p:sldLayoutId id="2147483676" r:id="rId20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520" y="230189"/>
            <a:ext cx="8671559" cy="1817572"/>
          </a:xfrm>
        </p:spPr>
        <p:txBody>
          <a:bodyPr/>
          <a:lstStyle/>
          <a:p>
            <a:r>
              <a:rPr lang="en-GB" sz="2800" dirty="0" smtClean="0">
                <a:ea typeface="Verdana" pitchFamily="34" charset="0"/>
                <a:cs typeface="Verdana" pitchFamily="34" charset="0"/>
              </a:rPr>
              <a:t>Soil tillage effects on earthworm populations and species diversity in arable farming systems</a:t>
            </a:r>
            <a:br>
              <a:rPr lang="en-GB" sz="2800" dirty="0" smtClean="0">
                <a:ea typeface="Verdana" pitchFamily="34" charset="0"/>
                <a:cs typeface="Verdana" pitchFamily="34" charset="0"/>
              </a:rPr>
            </a:br>
            <a:endParaRPr lang="en-GB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29" name="Picture Placeholder 2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 r="12534"/>
          <a:stretch>
            <a:fillRect/>
          </a:stretch>
        </p:blipFill>
        <p:spPr/>
      </p:pic>
      <p:pic>
        <p:nvPicPr>
          <p:cNvPr id="24" name="Picture Placeholder 23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" r="205"/>
          <a:stretch>
            <a:fillRect/>
          </a:stretch>
        </p:blipFill>
        <p:spPr/>
      </p:pic>
      <p:pic>
        <p:nvPicPr>
          <p:cNvPr id="22" name="Picture Placeholder 21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5" r="12005"/>
          <a:stretch>
            <a:fillRect/>
          </a:stretch>
        </p:blipFill>
        <p:spPr/>
      </p:pic>
      <p:pic>
        <p:nvPicPr>
          <p:cNvPr id="19" name="Picture Placeholder 18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>
          <a:xfrm>
            <a:off x="320040" y="1517340"/>
            <a:ext cx="8589963" cy="371475"/>
          </a:xfrm>
        </p:spPr>
        <p:txBody>
          <a:bodyPr/>
          <a:lstStyle/>
          <a:p>
            <a:r>
              <a:rPr lang="en-GB" dirty="0" smtClean="0">
                <a:ea typeface="Verdana" pitchFamily="34" charset="0"/>
                <a:cs typeface="Verdana" pitchFamily="34" charset="0"/>
              </a:rPr>
              <a:t>- Temporal and spatial dimensions -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381001" y="2468126"/>
            <a:ext cx="8544720" cy="371475"/>
          </a:xfrm>
        </p:spPr>
        <p:txBody>
          <a:bodyPr/>
          <a:lstStyle/>
          <a:p>
            <a:r>
              <a:rPr lang="en-GB" sz="2000" dirty="0"/>
              <a:t>Mirjam Pulleman, Stephen Crittenden, Tamilarasi </a:t>
            </a:r>
            <a:r>
              <a:rPr lang="en-GB" sz="2000" dirty="0" err="1" smtClean="0"/>
              <a:t>Eswaramurthy</a:t>
            </a:r>
            <a:r>
              <a:rPr lang="en-GB" sz="2000" dirty="0" smtClean="0"/>
              <a:t>, Ron </a:t>
            </a:r>
            <a:r>
              <a:rPr lang="en-GB" sz="2000" dirty="0"/>
              <a:t>de </a:t>
            </a:r>
            <a:r>
              <a:rPr lang="en-GB" sz="2000" dirty="0" smtClean="0"/>
              <a:t>Goede, Joana </a:t>
            </a:r>
            <a:r>
              <a:rPr lang="en-GB" sz="2000" dirty="0" err="1" smtClean="0"/>
              <a:t>Frazão</a:t>
            </a:r>
            <a:r>
              <a:rPr lang="en-GB" sz="2000" dirty="0"/>
              <a:t> </a:t>
            </a:r>
            <a:r>
              <a:rPr lang="en-GB" sz="2000" dirty="0" smtClean="0"/>
              <a:t>&amp; Lijbert Brussaard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E:\MSc thesis pictures\Field\10 October 2011\06-10-11\SAM_1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915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8220" y="2492342"/>
            <a:ext cx="7322819" cy="135308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2400" cap="none" dirty="0" smtClean="0"/>
              <a:t>Results</a:t>
            </a:r>
            <a:br>
              <a:rPr lang="en-GB" sz="2400" cap="none" dirty="0" smtClean="0"/>
            </a:br>
            <a:r>
              <a:rPr lang="en-GB" sz="2400" cap="none" dirty="0" smtClean="0"/>
              <a:t>-Short </a:t>
            </a:r>
            <a:r>
              <a:rPr lang="en-GB" sz="2400" cap="none" dirty="0" smtClean="0"/>
              <a:t>term effects of ploughing (</a:t>
            </a:r>
            <a:r>
              <a:rPr lang="en-GB" sz="2400" cap="none" dirty="0"/>
              <a:t>2011</a:t>
            </a:r>
            <a:r>
              <a:rPr lang="en-GB" sz="2400" cap="none" dirty="0" smtClean="0"/>
              <a:t>)-</a:t>
            </a:r>
            <a:endParaRPr lang="en-GB" sz="2400" cap="none" dirty="0"/>
          </a:p>
        </p:txBody>
      </p:sp>
    </p:spTree>
    <p:extLst>
      <p:ext uri="{BB962C8B-B14F-4D97-AF65-F5344CB8AC3E}">
        <p14:creationId xmlns:p14="http://schemas.microsoft.com/office/powerpoint/2010/main" val="4095442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850834"/>
              </p:ext>
            </p:extLst>
          </p:nvPr>
        </p:nvGraphicFramePr>
        <p:xfrm>
          <a:off x="225631" y="1235034"/>
          <a:ext cx="8670719" cy="48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37017" y="2010091"/>
            <a:ext cx="38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A</a:t>
            </a:r>
            <a:endParaRPr lang="en-GB" sz="2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0419" y="2620295"/>
            <a:ext cx="772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A</a:t>
            </a:r>
            <a:endParaRPr lang="en-GB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7230" y="2210146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A</a:t>
            </a:r>
            <a:endParaRPr lang="en-GB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5323" y="2625313"/>
            <a:ext cx="37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A</a:t>
            </a:r>
            <a:endParaRPr lang="en-GB" sz="2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7017" y="4324257"/>
            <a:ext cx="70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b</a:t>
            </a:r>
            <a:endParaRPr lang="en-GB" sz="2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5323" y="2011078"/>
            <a:ext cx="29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a</a:t>
            </a:r>
            <a:endParaRPr lang="en-GB" sz="2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85645" y="4885881"/>
            <a:ext cx="70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c</a:t>
            </a:r>
            <a:endParaRPr lang="en-GB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8672" y="4713498"/>
            <a:ext cx="700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+mn-lt"/>
              </a:rPr>
              <a:t>bc</a:t>
            </a:r>
            <a:endParaRPr lang="en-GB" sz="2000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Short-term effects (CONV-ONION)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150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161960"/>
              </p:ext>
            </p:extLst>
          </p:nvPr>
        </p:nvGraphicFramePr>
        <p:xfrm>
          <a:off x="237501" y="1335563"/>
          <a:ext cx="8775874" cy="5387568"/>
        </p:xfrm>
        <a:graphic>
          <a:graphicData uri="http://schemas.openxmlformats.org/drawingml/2006/table">
            <a:tbl>
              <a:tblPr/>
              <a:tblGrid>
                <a:gridCol w="1735035"/>
                <a:gridCol w="673497"/>
                <a:gridCol w="673497"/>
                <a:gridCol w="673497"/>
                <a:gridCol w="673497"/>
                <a:gridCol w="673497"/>
                <a:gridCol w="673497"/>
                <a:gridCol w="673497"/>
                <a:gridCol w="673497"/>
                <a:gridCol w="898392"/>
                <a:gridCol w="754471"/>
              </a:tblGrid>
              <a:tr h="490203">
                <a:tc rowSpan="2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Before ploughing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days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weeks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month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Relative abundance </a:t>
                      </a:r>
                    </a:p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(%)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GB" sz="1200" b="0" i="0" u="none" strike="noStrike" dirty="0">
                        <a:solidFill>
                          <a:srgbClr val="040404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84324">
                <a:tc vMerge="1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u="none" strike="noStrike" dirty="0" smtClean="0">
                        <a:solidFill>
                          <a:srgbClr val="040404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NIT</a:t>
                      </a:r>
                      <a:endParaRPr lang="en-GB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CT</a:t>
                      </a:r>
                      <a:endParaRPr lang="en-GB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0423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Endogeic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40344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A.calignosa</a:t>
                      </a:r>
                      <a:endParaRPr lang="en-GB" sz="18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40344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A.rosea</a:t>
                      </a:r>
                      <a:endParaRPr lang="en-GB" sz="18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40344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E. </a:t>
                      </a:r>
                      <a:r>
                        <a:rPr lang="en-GB" sz="1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tetraeda</a:t>
                      </a:r>
                      <a:endParaRPr lang="en-GB" sz="18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40344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Epigeic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40344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L.rubellus</a:t>
                      </a:r>
                      <a:endParaRPr lang="en-GB" sz="18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40344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L.castaneus</a:t>
                      </a:r>
                      <a:endParaRPr lang="en-GB" sz="18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40344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Anecic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47597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L.terrestris</a:t>
                      </a: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8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47597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Nr.</a:t>
                      </a:r>
                      <a:r>
                        <a:rPr lang="en-GB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s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pecies</a:t>
                      </a:r>
                      <a:r>
                        <a:rPr lang="en-GB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8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13" name="Oval 12"/>
          <p:cNvSpPr/>
          <p:nvPr/>
        </p:nvSpPr>
        <p:spPr bwMode="auto">
          <a:xfrm rot="16200000">
            <a:off x="2710887" y="4617815"/>
            <a:ext cx="417694" cy="338308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 rot="16200000">
            <a:off x="4109854" y="4617815"/>
            <a:ext cx="417694" cy="338308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 rot="16200000">
            <a:off x="6824529" y="4617813"/>
            <a:ext cx="417694" cy="338308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 rot="16200000">
            <a:off x="5451363" y="4617814"/>
            <a:ext cx="417694" cy="338308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 rot="16200000">
            <a:off x="2772367" y="5861453"/>
            <a:ext cx="417694" cy="338308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Short-term effect (CONV-ONION)</a:t>
            </a:r>
            <a:endParaRPr lang="en-GB" dirty="0"/>
          </a:p>
        </p:txBody>
      </p:sp>
      <p:sp>
        <p:nvSpPr>
          <p:cNvPr id="17" name="Oval 16"/>
          <p:cNvSpPr/>
          <p:nvPr/>
        </p:nvSpPr>
        <p:spPr bwMode="auto">
          <a:xfrm rot="16200000">
            <a:off x="7517316" y="2707810"/>
            <a:ext cx="1373397" cy="1618711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971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0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E:\MSc thesis pictures\Field\10 October 2011\06-10-11\SAM_1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915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8220" y="2492342"/>
            <a:ext cx="7322819" cy="12886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2400" cap="none" dirty="0"/>
              <a:t>Results </a:t>
            </a:r>
            <a:r>
              <a:rPr lang="en-GB" sz="2400" cap="none" dirty="0" smtClean="0"/>
              <a:t/>
            </a:r>
            <a:br>
              <a:rPr lang="en-GB" sz="2400" cap="none" dirty="0" smtClean="0"/>
            </a:br>
            <a:r>
              <a:rPr lang="en-GB" sz="2400" cap="none" dirty="0" smtClean="0"/>
              <a:t>-Medium </a:t>
            </a:r>
            <a:r>
              <a:rPr lang="en-GB" sz="2400" cap="none" dirty="0" smtClean="0"/>
              <a:t>term effects (2009-2011)-</a:t>
            </a:r>
            <a:endParaRPr lang="en-GB" sz="2400" cap="none" dirty="0"/>
          </a:p>
        </p:txBody>
      </p:sp>
    </p:spTree>
    <p:extLst>
      <p:ext uri="{BB962C8B-B14F-4D97-AF65-F5344CB8AC3E}">
        <p14:creationId xmlns:p14="http://schemas.microsoft.com/office/powerpoint/2010/main" val="3306912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090930" y="2395470"/>
            <a:ext cx="1313645" cy="77273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Medium-term effects (CONVENTIONAL)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135711"/>
              </p:ext>
            </p:extLst>
          </p:nvPr>
        </p:nvGraphicFramePr>
        <p:xfrm>
          <a:off x="368135" y="1306286"/>
          <a:ext cx="8478982" cy="478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2604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37399"/>
              </p:ext>
            </p:extLst>
          </p:nvPr>
        </p:nvGraphicFramePr>
        <p:xfrm>
          <a:off x="271527" y="1111689"/>
          <a:ext cx="8648696" cy="5658001"/>
        </p:xfrm>
        <a:graphic>
          <a:graphicData uri="http://schemas.openxmlformats.org/drawingml/2006/table">
            <a:tbl>
              <a:tblPr/>
              <a:tblGrid>
                <a:gridCol w="1888838"/>
                <a:gridCol w="843528"/>
                <a:gridCol w="843528"/>
                <a:gridCol w="843528"/>
                <a:gridCol w="843528"/>
                <a:gridCol w="843528"/>
                <a:gridCol w="843528"/>
                <a:gridCol w="876362"/>
                <a:gridCol w="822328"/>
              </a:tblGrid>
              <a:tr h="500831">
                <a:tc rowSpan="2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2010</a:t>
                      </a:r>
                      <a:endParaRPr lang="en-GB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2011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Relative abundance (%)</a:t>
                      </a:r>
                      <a:endParaRPr lang="en-GB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3140">
                <a:tc v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NIT</a:t>
                      </a:r>
                      <a:endParaRPr lang="en-GB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CT</a:t>
                      </a:r>
                      <a:endParaRPr lang="en-GB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66"/>
                    </a:solidFill>
                  </a:tcPr>
                </a:tc>
              </a:tr>
              <a:tr h="41403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Endogeic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7204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A.calignosa</a:t>
                      </a:r>
                      <a:endParaRPr lang="en-GB" sz="18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+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3450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A.rosea</a:t>
                      </a:r>
                      <a:endParaRPr lang="en-GB" sz="18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3450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E. </a:t>
                      </a:r>
                      <a:r>
                        <a:rPr lang="en-GB" sz="1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tetraeda</a:t>
                      </a:r>
                      <a:endParaRPr lang="en-GB" sz="18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34503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A.chlorotica</a:t>
                      </a:r>
                      <a:endParaRPr lang="en-GB" sz="1800" b="0" i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25922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A.limic</a:t>
                      </a:r>
                      <a:endParaRPr lang="en-GB" sz="18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42481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Epigeic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3450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L.rubellus</a:t>
                      </a:r>
                      <a:endParaRPr lang="en-GB" sz="18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3450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L.castaneus</a:t>
                      </a:r>
                      <a:endParaRPr lang="en-GB" sz="18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450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Anecic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34689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L.terrestris</a:t>
                      </a: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endParaRPr lang="en-GB" sz="18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58008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Nr. of</a:t>
                      </a:r>
                      <a:r>
                        <a:rPr lang="en-GB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pecies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Medium term effects (CONVENTIONAL)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 bwMode="auto">
          <a:xfrm rot="16200000">
            <a:off x="7386688" y="2553431"/>
            <a:ext cx="1373397" cy="1618711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 rot="16200000">
            <a:off x="2372579" y="4826659"/>
            <a:ext cx="417694" cy="338308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 rot="16200000">
            <a:off x="3981385" y="4826656"/>
            <a:ext cx="417694" cy="338308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 rot="16200000">
            <a:off x="7852988" y="4220771"/>
            <a:ext cx="509434" cy="1550074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 rot="16200000">
            <a:off x="5754322" y="4826655"/>
            <a:ext cx="417694" cy="338308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 rot="16200000">
            <a:off x="7852988" y="5263820"/>
            <a:ext cx="509434" cy="1550074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4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090930" y="2395470"/>
            <a:ext cx="1313645" cy="77273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919814"/>
              </p:ext>
            </p:extLst>
          </p:nvPr>
        </p:nvGraphicFramePr>
        <p:xfrm>
          <a:off x="403761" y="1369519"/>
          <a:ext cx="8431481" cy="4698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Medium-term effects (ORGANIC)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714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Summary of 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1265234"/>
            <a:ext cx="8521188" cy="4089600"/>
          </a:xfrm>
        </p:spPr>
        <p:txBody>
          <a:bodyPr/>
          <a:lstStyle/>
          <a:p>
            <a:r>
              <a:rPr lang="en-GB" dirty="0" smtClean="0"/>
              <a:t>Fall ploughing reduced earthworm numbers (by 75% between 2 days – 1 month after the event)</a:t>
            </a:r>
          </a:p>
          <a:p>
            <a:r>
              <a:rPr lang="en-GB" dirty="0" smtClean="0"/>
              <a:t>Similar response in organic and conventional farming, but 2-3 x higher absolute numbers</a:t>
            </a:r>
          </a:p>
          <a:p>
            <a:r>
              <a:rPr lang="en-GB" dirty="0" smtClean="0"/>
              <a:t>In </a:t>
            </a:r>
            <a:r>
              <a:rPr lang="en-GB" dirty="0"/>
              <a:t>the </a:t>
            </a:r>
            <a:r>
              <a:rPr lang="en-GB" dirty="0" smtClean="0"/>
              <a:t>medium-term, earthworm </a:t>
            </a:r>
            <a:r>
              <a:rPr lang="en-GB" dirty="0"/>
              <a:t>density </a:t>
            </a:r>
            <a:r>
              <a:rPr lang="en-GB" dirty="0" smtClean="0"/>
              <a:t>was not increased by NIT. In the organic parcel, the earthworm density was even higher under CT in the last 3 seasons</a:t>
            </a:r>
          </a:p>
          <a:p>
            <a:r>
              <a:rPr lang="en-GB" dirty="0" err="1" smtClean="0"/>
              <a:t>Endogeic</a:t>
            </a:r>
            <a:r>
              <a:rPr lang="en-GB" dirty="0" smtClean="0"/>
              <a:t> </a:t>
            </a:r>
            <a:r>
              <a:rPr lang="en-GB" dirty="0"/>
              <a:t>species </a:t>
            </a:r>
            <a:r>
              <a:rPr lang="en-GB" dirty="0" smtClean="0"/>
              <a:t>strongly dominated (&gt;86%), in particular </a:t>
            </a:r>
            <a:r>
              <a:rPr lang="en-GB" i="1" dirty="0"/>
              <a:t>A. </a:t>
            </a:r>
            <a:r>
              <a:rPr lang="en-GB" i="1" dirty="0" err="1"/>
              <a:t>calignosa</a:t>
            </a:r>
            <a:r>
              <a:rPr lang="en-GB" dirty="0"/>
              <a:t>. </a:t>
            </a:r>
          </a:p>
          <a:p>
            <a:r>
              <a:rPr lang="en-GB" dirty="0"/>
              <a:t>The relative importance of </a:t>
            </a:r>
            <a:r>
              <a:rPr lang="en-GB" dirty="0" err="1"/>
              <a:t>epigeics</a:t>
            </a:r>
            <a:r>
              <a:rPr lang="en-GB" dirty="0"/>
              <a:t> (especially </a:t>
            </a:r>
            <a:r>
              <a:rPr lang="en-GB" i="1" dirty="0"/>
              <a:t>L. </a:t>
            </a:r>
            <a:r>
              <a:rPr lang="en-GB" i="1" dirty="0" err="1"/>
              <a:t>rubellus</a:t>
            </a:r>
            <a:r>
              <a:rPr lang="en-GB" dirty="0"/>
              <a:t>) </a:t>
            </a:r>
            <a:r>
              <a:rPr lang="en-GB" dirty="0" smtClean="0"/>
              <a:t>was higher under </a:t>
            </a:r>
            <a:r>
              <a:rPr lang="en-GB" dirty="0"/>
              <a:t>NIT</a:t>
            </a:r>
          </a:p>
          <a:p>
            <a:r>
              <a:rPr lang="en-GB" dirty="0" err="1"/>
              <a:t>Anecics</a:t>
            </a:r>
            <a:r>
              <a:rPr lang="en-GB" dirty="0"/>
              <a:t> were (virtually) </a:t>
            </a:r>
            <a:r>
              <a:rPr lang="en-GB" dirty="0" smtClean="0"/>
              <a:t>absent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64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Discussion – the temporal dimension?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421200" y="1657119"/>
            <a:ext cx="8521188" cy="4089600"/>
          </a:xfrm>
        </p:spPr>
        <p:txBody>
          <a:bodyPr/>
          <a:lstStyle/>
          <a:p>
            <a:r>
              <a:rPr lang="en-GB" dirty="0"/>
              <a:t>History of arable land use with ploughing since land reclamation has </a:t>
            </a:r>
            <a:r>
              <a:rPr lang="en-GB" dirty="0" smtClean="0"/>
              <a:t>strongly selected for an </a:t>
            </a:r>
            <a:r>
              <a:rPr lang="en-GB" dirty="0"/>
              <a:t>earthworm community </a:t>
            </a:r>
            <a:r>
              <a:rPr lang="en-GB" dirty="0" smtClean="0"/>
              <a:t>that is </a:t>
            </a:r>
            <a:r>
              <a:rPr lang="en-GB" dirty="0"/>
              <a:t>dominated by </a:t>
            </a:r>
            <a:r>
              <a:rPr lang="en-GB" dirty="0" smtClean="0"/>
              <a:t>an </a:t>
            </a:r>
            <a:r>
              <a:rPr lang="en-GB" dirty="0" err="1" smtClean="0"/>
              <a:t>endogeic</a:t>
            </a:r>
            <a:r>
              <a:rPr lang="en-GB" dirty="0" smtClean="0"/>
              <a:t> species that is highly </a:t>
            </a:r>
            <a:r>
              <a:rPr lang="en-GB" dirty="0"/>
              <a:t>adapted to mechanical disturbance and </a:t>
            </a:r>
            <a:r>
              <a:rPr lang="en-GB" dirty="0" smtClean="0"/>
              <a:t>incorporation </a:t>
            </a:r>
            <a:r>
              <a:rPr lang="en-GB" dirty="0"/>
              <a:t>of soil organic matter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53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Discussion – the spatial dimension?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385305" y="1573992"/>
            <a:ext cx="8521188" cy="4089600"/>
          </a:xfrm>
        </p:spPr>
        <p:txBody>
          <a:bodyPr/>
          <a:lstStyle/>
          <a:p>
            <a:r>
              <a:rPr lang="en-GB" dirty="0" smtClean="0"/>
              <a:t>In on-farm tillage experiments on similar soil but a more diverse landscape setting a large variation in species composition in response to NIT was found (including </a:t>
            </a:r>
            <a:r>
              <a:rPr lang="en-GB" dirty="0" err="1" smtClean="0"/>
              <a:t>anecics</a:t>
            </a:r>
            <a:r>
              <a:rPr lang="en-GB" dirty="0" smtClean="0"/>
              <a:t>!) </a:t>
            </a:r>
          </a:p>
          <a:p>
            <a:r>
              <a:rPr lang="en-GB" dirty="0" smtClean="0"/>
              <a:t>What role for landscape complexity and semi-natural habitat on farm as a source for colonization of arable land after tillage reduction?</a:t>
            </a:r>
          </a:p>
          <a:p>
            <a:r>
              <a:rPr lang="en-GB" dirty="0" smtClean="0"/>
              <a:t>Need for a better understanding                                   of the links between agricultural                   management and earthworm                            response traits to generalize                                  across environments</a:t>
            </a:r>
          </a:p>
          <a:p>
            <a:endParaRPr lang="en-GB" dirty="0"/>
          </a:p>
        </p:txBody>
      </p:sp>
      <p:pic>
        <p:nvPicPr>
          <p:cNvPr id="6147" name="Picture 3" descr="M:\My Documents\PROJECTS\NON-INV TILLAGE-NL\ESPERANZA\Hoeksche Waard May 2010_PICTURES\DSC_0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07" y="3957658"/>
            <a:ext cx="3611414" cy="239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54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Earthworms &amp; Soil Tillage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412790" y="1668995"/>
            <a:ext cx="8521188" cy="4089600"/>
          </a:xfrm>
        </p:spPr>
        <p:txBody>
          <a:bodyPr/>
          <a:lstStyle/>
          <a:p>
            <a:r>
              <a:rPr lang="en-GB" dirty="0"/>
              <a:t>Earthworms strongly affect </a:t>
            </a:r>
            <a:r>
              <a:rPr lang="en-GB" dirty="0">
                <a:solidFill>
                  <a:srgbClr val="FFC000"/>
                </a:solidFill>
              </a:rPr>
              <a:t>soil structure</a:t>
            </a:r>
            <a:r>
              <a:rPr lang="en-GB" dirty="0"/>
              <a:t>, soil </a:t>
            </a:r>
            <a:r>
              <a:rPr lang="en-GB" dirty="0">
                <a:solidFill>
                  <a:srgbClr val="FFC000"/>
                </a:solidFill>
              </a:rPr>
              <a:t>organic matter </a:t>
            </a:r>
            <a:r>
              <a:rPr lang="en-GB" dirty="0" smtClean="0">
                <a:solidFill>
                  <a:srgbClr val="FFC000"/>
                </a:solidFill>
              </a:rPr>
              <a:t>dynamics </a:t>
            </a:r>
            <a:r>
              <a:rPr lang="en-GB" dirty="0"/>
              <a:t>and </a:t>
            </a:r>
            <a:r>
              <a:rPr lang="en-GB" dirty="0">
                <a:solidFill>
                  <a:schemeClr val="bg1"/>
                </a:solidFill>
              </a:rPr>
              <a:t>soil </a:t>
            </a:r>
            <a:r>
              <a:rPr lang="en-GB" dirty="0">
                <a:solidFill>
                  <a:srgbClr val="FFC000"/>
                </a:solidFill>
              </a:rPr>
              <a:t>physical </a:t>
            </a:r>
            <a:r>
              <a:rPr lang="en-GB" dirty="0" smtClean="0">
                <a:solidFill>
                  <a:srgbClr val="FFC000"/>
                </a:solidFill>
              </a:rPr>
              <a:t>processes</a:t>
            </a:r>
            <a:endParaRPr lang="en-GB" dirty="0" smtClean="0"/>
          </a:p>
          <a:p>
            <a:r>
              <a:rPr lang="en-GB" dirty="0" smtClean="0"/>
              <a:t>They a</a:t>
            </a:r>
            <a:r>
              <a:rPr lang="en-GB" dirty="0" smtClean="0"/>
              <a:t>re </a:t>
            </a:r>
            <a:r>
              <a:rPr lang="en-GB" dirty="0"/>
              <a:t>considered important soil quality indicators in agricultural </a:t>
            </a:r>
            <a:r>
              <a:rPr lang="en-GB" dirty="0" smtClean="0"/>
              <a:t>soils but are negatively affected by soil tillage</a:t>
            </a:r>
            <a:endParaRPr lang="en-GB" dirty="0" smtClean="0"/>
          </a:p>
          <a:p>
            <a:r>
              <a:rPr lang="en-GB" dirty="0" smtClean="0"/>
              <a:t>The benefits </a:t>
            </a:r>
            <a:r>
              <a:rPr lang="en-GB" dirty="0"/>
              <a:t>of earthworms </a:t>
            </a:r>
            <a:r>
              <a:rPr lang="en-GB" dirty="0" smtClean="0"/>
              <a:t>are </a:t>
            </a:r>
            <a:r>
              <a:rPr lang="en-GB" dirty="0"/>
              <a:t>among the </a:t>
            </a:r>
            <a:r>
              <a:rPr lang="en-GB" dirty="0" smtClean="0"/>
              <a:t>reasons </a:t>
            </a:r>
            <a:r>
              <a:rPr lang="en-GB" dirty="0"/>
              <a:t>for </a:t>
            </a:r>
            <a:r>
              <a:rPr lang="en-GB" dirty="0" smtClean="0"/>
              <a:t>farmers in NL to </a:t>
            </a:r>
            <a:r>
              <a:rPr lang="en-GB" dirty="0"/>
              <a:t>have a growing interest in reduced </a:t>
            </a:r>
            <a:r>
              <a:rPr lang="en-GB" dirty="0" smtClean="0"/>
              <a:t>tillage systems</a:t>
            </a:r>
          </a:p>
          <a:p>
            <a:pPr lvl="1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44" y="4550258"/>
            <a:ext cx="2920130" cy="21810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8" y="4275117"/>
            <a:ext cx="2395084" cy="238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/>
          <a:p>
            <a:r>
              <a:rPr lang="en-GB" dirty="0" smtClean="0"/>
              <a:t>Thank </a:t>
            </a:r>
            <a:r>
              <a:rPr lang="en-GB" dirty="0" smtClean="0"/>
              <a:t>you fo</a:t>
            </a:r>
            <a:r>
              <a:rPr lang="en-GB" dirty="0" smtClean="0"/>
              <a:t>r your attention!</a:t>
            </a:r>
            <a:endParaRPr lang="en-GB" dirty="0"/>
          </a:p>
        </p:txBody>
      </p:sp>
      <p:sp>
        <p:nvSpPr>
          <p:cNvPr id="2" name="Tijdelijke aanduiding voor afbeelding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Poster Joana </a:t>
            </a:r>
            <a:r>
              <a:rPr lang="en-GB" dirty="0" err="1" smtClean="0"/>
              <a:t>Frazão</a:t>
            </a:r>
            <a:endParaRPr lang="en-GB" dirty="0" smtClean="0"/>
          </a:p>
          <a:p>
            <a:r>
              <a:rPr lang="en-GB" dirty="0"/>
              <a:t>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43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052674"/>
              </p:ext>
            </p:extLst>
          </p:nvPr>
        </p:nvGraphicFramePr>
        <p:xfrm>
          <a:off x="249381" y="1269073"/>
          <a:ext cx="8678265" cy="4815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32042" y="3906617"/>
            <a:ext cx="38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a</a:t>
            </a:r>
            <a:endParaRPr lang="en-GB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4392" y="4403744"/>
            <a:ext cx="38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a</a:t>
            </a:r>
            <a:endParaRPr lang="en-GB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7417" y="4803854"/>
            <a:ext cx="38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b</a:t>
            </a:r>
            <a:endParaRPr lang="en-GB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4556" y="5050813"/>
            <a:ext cx="38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c</a:t>
            </a:r>
            <a:endParaRPr lang="en-GB" sz="2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1928" y="1511451"/>
            <a:ext cx="38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A</a:t>
            </a:r>
            <a:endParaRPr lang="en-GB" sz="2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6227" y="1741080"/>
            <a:ext cx="38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A</a:t>
            </a:r>
            <a:endParaRPr lang="en-GB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57679" y="2271194"/>
            <a:ext cx="38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A</a:t>
            </a:r>
            <a:endParaRPr lang="en-GB" sz="2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27417" y="2471249"/>
            <a:ext cx="38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A</a:t>
            </a:r>
            <a:endParaRPr lang="en-GB" sz="20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Short-term effects (ORGANIC-CABBAGE)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120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12" y="342593"/>
            <a:ext cx="8229600" cy="1001712"/>
          </a:xfrm>
        </p:spPr>
        <p:txBody>
          <a:bodyPr/>
          <a:lstStyle/>
          <a:p>
            <a:r>
              <a:rPr lang="en-GB" sz="2400" b="1" dirty="0" smtClean="0">
                <a:latin typeface="Bookman Old Style" pitchFamily="18" charset="0"/>
              </a:rPr>
              <a:t>Taxonomic </a:t>
            </a:r>
            <a:r>
              <a:rPr lang="en-GB" sz="2400" b="1" dirty="0">
                <a:latin typeface="Bookman Old Style" pitchFamily="18" charset="0"/>
              </a:rPr>
              <a:t>s</a:t>
            </a:r>
            <a:r>
              <a:rPr lang="en-GB" sz="2400" b="1" dirty="0" smtClean="0">
                <a:latin typeface="Bookman Old Style" pitchFamily="18" charset="0"/>
              </a:rPr>
              <a:t>pecies </a:t>
            </a:r>
            <a:r>
              <a:rPr lang="en-GB" sz="2400" b="1" dirty="0">
                <a:latin typeface="Bookman Old Style" pitchFamily="18" charset="0"/>
              </a:rPr>
              <a:t>d</a:t>
            </a:r>
            <a:r>
              <a:rPr lang="en-GB" sz="2400" b="1" dirty="0" smtClean="0">
                <a:latin typeface="Bookman Old Style" pitchFamily="18" charset="0"/>
              </a:rPr>
              <a:t>iversity </a:t>
            </a:r>
            <a:r>
              <a:rPr lang="en-GB" sz="2000" b="1" dirty="0" smtClean="0">
                <a:latin typeface="Bookman Old Style" pitchFamily="18" charset="0"/>
              </a:rPr>
              <a:t>(Organic)</a:t>
            </a:r>
            <a:endParaRPr lang="en-GB" sz="2000" b="1" dirty="0">
              <a:latin typeface="Bookman Old Style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732068"/>
              </p:ext>
            </p:extLst>
          </p:nvPr>
        </p:nvGraphicFramePr>
        <p:xfrm>
          <a:off x="395789" y="1040828"/>
          <a:ext cx="8629459" cy="4958495"/>
        </p:xfrm>
        <a:graphic>
          <a:graphicData uri="http://schemas.openxmlformats.org/drawingml/2006/table">
            <a:tbl>
              <a:tblPr/>
              <a:tblGrid>
                <a:gridCol w="1755184"/>
                <a:gridCol w="677190"/>
                <a:gridCol w="677190"/>
                <a:gridCol w="677190"/>
                <a:gridCol w="677190"/>
                <a:gridCol w="677190"/>
                <a:gridCol w="677190"/>
                <a:gridCol w="677190"/>
                <a:gridCol w="677190"/>
                <a:gridCol w="802062"/>
                <a:gridCol w="654693"/>
              </a:tblGrid>
              <a:tr h="53020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Time of sampling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Before Plough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After 2 days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After 2 </a:t>
                      </a: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weeks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  After 1 month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Relative  abundance</a:t>
                      </a:r>
                      <a:endParaRPr lang="en-GB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GB" sz="1000" b="0" i="0" u="none" strike="noStrike" dirty="0">
                        <a:solidFill>
                          <a:srgbClr val="040404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1854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 Species/Tillage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NIT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NIT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NIT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NIT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 smtClean="0">
                          <a:solidFill>
                            <a:srgbClr val="040404"/>
                          </a:solidFill>
                          <a:effectLst/>
                          <a:latin typeface="Cambria" pitchFamily="18" charset="0"/>
                        </a:rPr>
                        <a:t>NIT</a:t>
                      </a:r>
                      <a:r>
                        <a:rPr lang="en-GB" sz="1400" b="0" i="0" u="none" strike="noStrike" dirty="0" smtClean="0">
                          <a:solidFill>
                            <a:srgbClr val="040404"/>
                          </a:solidFill>
                          <a:effectLst/>
                          <a:latin typeface="Cambria" pitchFamily="18" charset="0"/>
                        </a:rPr>
                        <a:t>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 smtClean="0">
                          <a:solidFill>
                            <a:srgbClr val="040404"/>
                          </a:solidFill>
                          <a:effectLst/>
                          <a:latin typeface="Cambria" pitchFamily="18" charset="0"/>
                        </a:rPr>
                        <a:t> CT</a:t>
                      </a:r>
                      <a:r>
                        <a:rPr lang="en-GB" sz="1400" b="0" i="0" u="none" strike="noStrike" dirty="0" smtClean="0">
                          <a:solidFill>
                            <a:srgbClr val="040404"/>
                          </a:solidFill>
                          <a:effectLst/>
                          <a:latin typeface="Cambria" pitchFamily="18" charset="0"/>
                        </a:rPr>
                        <a:t>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5579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Endogeic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262626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5579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A.calignosa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262626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5579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E. </a:t>
                      </a:r>
                      <a:r>
                        <a:rPr lang="en-GB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tetraeda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262626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 -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0.44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5579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A.rosea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262626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5579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A.chlorotica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262626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0.44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5579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Epigeic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5579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L.rubellus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262626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5579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L.castaneus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262626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5579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Anecic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5579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L.terrestris</a:t>
                      </a:r>
                      <a:r>
                        <a:rPr lang="en-GB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517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Species</a:t>
                      </a:r>
                      <a:r>
                        <a:rPr lang="en-GB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GB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Richness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 bwMode="auto">
          <a:xfrm>
            <a:off x="2743200" y="5234152"/>
            <a:ext cx="660184" cy="649188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794938" y="5350136"/>
            <a:ext cx="504496" cy="649188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 rot="5400000">
            <a:off x="2391361" y="2755853"/>
            <a:ext cx="1348479" cy="38895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491655" y="3931055"/>
            <a:ext cx="1283855" cy="373484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468763" y="2302711"/>
            <a:ext cx="1306747" cy="31888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 rot="5400000">
            <a:off x="6367324" y="2700583"/>
            <a:ext cx="1348479" cy="38895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305318" y="4008613"/>
            <a:ext cx="4964731" cy="27454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040346" y="4951730"/>
            <a:ext cx="1306747" cy="31888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60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2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99" y="219763"/>
            <a:ext cx="8229600" cy="1001712"/>
          </a:xfrm>
        </p:spPr>
        <p:txBody>
          <a:bodyPr/>
          <a:lstStyle/>
          <a:p>
            <a:r>
              <a:rPr lang="en-GB" sz="2400" b="1" dirty="0" smtClean="0">
                <a:latin typeface="Bookman Old Style" pitchFamily="18" charset="0"/>
              </a:rPr>
              <a:t> Taxonomic </a:t>
            </a:r>
            <a:r>
              <a:rPr lang="en-GB" sz="2400" b="1" dirty="0">
                <a:latin typeface="Bookman Old Style" pitchFamily="18" charset="0"/>
              </a:rPr>
              <a:t>s</a:t>
            </a:r>
            <a:r>
              <a:rPr lang="en-GB" sz="2400" b="1" dirty="0" smtClean="0">
                <a:latin typeface="Bookman Old Style" pitchFamily="18" charset="0"/>
              </a:rPr>
              <a:t>pecies diversity </a:t>
            </a:r>
            <a:r>
              <a:rPr lang="en-GB" sz="2000" b="1" dirty="0" smtClean="0">
                <a:latin typeface="Bookman Old Style" pitchFamily="18" charset="0"/>
              </a:rPr>
              <a:t>(Organic)</a:t>
            </a:r>
            <a:r>
              <a:rPr lang="en-GB" sz="2000" b="1" dirty="0">
                <a:latin typeface="Bookman Old Style" pitchFamily="18" charset="0"/>
              </a:rPr>
              <a:t/>
            </a:r>
            <a:br>
              <a:rPr lang="en-GB" sz="2000" b="1" dirty="0">
                <a:latin typeface="Bookman Old Style" pitchFamily="18" charset="0"/>
              </a:rPr>
            </a:br>
            <a:endParaRPr lang="en-GB" sz="2000" b="1" dirty="0">
              <a:latin typeface="Bookman Old Style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252251"/>
              </p:ext>
            </p:extLst>
          </p:nvPr>
        </p:nvGraphicFramePr>
        <p:xfrm>
          <a:off x="689816" y="1000410"/>
          <a:ext cx="7560860" cy="4909070"/>
        </p:xfrm>
        <a:graphic>
          <a:graphicData uri="http://schemas.openxmlformats.org/drawingml/2006/table">
            <a:tbl>
              <a:tblPr/>
              <a:tblGrid>
                <a:gridCol w="1608932"/>
                <a:gridCol w="743991"/>
                <a:gridCol w="743991"/>
                <a:gridCol w="743991"/>
                <a:gridCol w="743991"/>
                <a:gridCol w="743991"/>
                <a:gridCol w="743991"/>
                <a:gridCol w="743991"/>
                <a:gridCol w="743991"/>
              </a:tblGrid>
              <a:tr h="472319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Year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 2009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       Fall </a:t>
                      </a: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2010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2011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B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Species Abundance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B677"/>
                    </a:solidFill>
                  </a:tcPr>
                </a:tc>
              </a:tr>
              <a:tr h="35776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Species/Tillage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NIT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NIT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NIT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NIT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CT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(%)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3979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Endogeic</a:t>
                      </a:r>
                      <a:endParaRPr lang="en-GB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dirty="0">
                        <a:solidFill>
                          <a:srgbClr val="040404"/>
                        </a:solidFill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4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dirty="0">
                        <a:solidFill>
                          <a:srgbClr val="040404"/>
                        </a:solidFill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40404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4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40404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40404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40404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39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1" u="none" strike="noStrike" dirty="0" err="1">
                          <a:solidFill>
                            <a:srgbClr val="040404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A.calignosa</a:t>
                      </a:r>
                      <a:endParaRPr lang="en-GB" sz="1400" b="1" i="1" u="none" strike="noStrike" dirty="0">
                        <a:solidFill>
                          <a:srgbClr val="040404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40404"/>
                          </a:solidFill>
                          <a:latin typeface="Cambria" pitchFamily="18" charset="0"/>
                        </a:rPr>
                        <a:t>+</a:t>
                      </a:r>
                      <a:endParaRPr lang="en-IN" sz="1400" dirty="0">
                        <a:solidFill>
                          <a:srgbClr val="040404"/>
                        </a:solidFill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40404"/>
                          </a:solidFill>
                          <a:latin typeface="Cambria" pitchFamily="18" charset="0"/>
                        </a:rPr>
                        <a:t>  +</a:t>
                      </a:r>
                      <a:endParaRPr lang="en-IN" sz="1400" dirty="0">
                        <a:solidFill>
                          <a:srgbClr val="040404"/>
                        </a:solidFill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 smtClean="0">
                          <a:solidFill>
                            <a:srgbClr val="040404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40404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 smtClean="0">
                          <a:solidFill>
                            <a:srgbClr val="040404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40404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 smtClean="0">
                          <a:solidFill>
                            <a:srgbClr val="040404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40404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 smtClean="0">
                          <a:solidFill>
                            <a:srgbClr val="040404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40404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538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E</a:t>
                      </a:r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. </a:t>
                      </a:r>
                      <a:r>
                        <a:rPr lang="en-GB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tetraeda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262626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262626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262626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53856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A.rosea</a:t>
                      </a:r>
                      <a:endParaRPr lang="en-GB" sz="1400" b="1" i="1" u="none" strike="noStrike" dirty="0" smtClean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262626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63979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A.Chlorotica</a:t>
                      </a:r>
                      <a:endParaRPr lang="en-GB" sz="1400" b="1" i="1" u="none" strike="noStrike" dirty="0" smtClean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40404"/>
                          </a:solidFill>
                          <a:latin typeface="Cambria" pitchFamily="18" charset="0"/>
                        </a:rPr>
                        <a:t>+</a:t>
                      </a:r>
                      <a:endParaRPr lang="en-GB" sz="1400" dirty="0">
                        <a:solidFill>
                          <a:srgbClr val="040404"/>
                        </a:solidFill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 smtClean="0">
                          <a:solidFill>
                            <a:srgbClr val="040404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39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Epigeic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639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L.rubellus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262626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262626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262626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639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L.castaneus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262626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mbria" pitchFamily="18" charset="0"/>
                        </a:rPr>
                        <a:t>+</a:t>
                      </a:r>
                      <a:endParaRPr lang="en-GB" sz="1400" b="0" i="0" u="none" strike="noStrike" dirty="0">
                        <a:solidFill>
                          <a:srgbClr val="262626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262626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39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Anecic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61969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L.terrestris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 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61457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Species</a:t>
                      </a:r>
                      <a:r>
                        <a:rPr lang="en-GB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 Richness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 bwMode="auto">
          <a:xfrm>
            <a:off x="2440432" y="5533837"/>
            <a:ext cx="4037651" cy="353369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 rot="16200000">
            <a:off x="6926663" y="2200595"/>
            <a:ext cx="422176" cy="37348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 rot="16200000">
            <a:off x="7679227" y="2200595"/>
            <a:ext cx="422175" cy="373487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 rot="5400000">
            <a:off x="7688883" y="2613113"/>
            <a:ext cx="402859" cy="373484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 rot="16200000">
            <a:off x="6956866" y="4019556"/>
            <a:ext cx="361767" cy="373484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 rot="16200000">
            <a:off x="6936321" y="2613113"/>
            <a:ext cx="402859" cy="373486"/>
          </a:xfrm>
          <a:prstGeom prst="ellipse">
            <a:avLst/>
          </a:prstGeom>
          <a:noFill/>
          <a:ln>
            <a:solidFill>
              <a:srgbClr val="0066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 rot="16200000">
            <a:off x="7688883" y="3992927"/>
            <a:ext cx="402859" cy="373486"/>
          </a:xfrm>
          <a:prstGeom prst="ellipse">
            <a:avLst/>
          </a:prstGeom>
          <a:noFill/>
          <a:ln>
            <a:solidFill>
              <a:srgbClr val="0066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440432" y="4002985"/>
            <a:ext cx="4037651" cy="353369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ws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62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7" grpId="0" animBg="1"/>
      <p:bldP spid="15" grpId="0" animBg="1"/>
      <p:bldP spid="16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But....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Direct seeding (no-till) not feasible in the Netherlands </a:t>
            </a:r>
            <a:endParaRPr lang="en-GB" dirty="0" smtClean="0"/>
          </a:p>
          <a:p>
            <a:pPr lvl="1"/>
            <a:r>
              <a:rPr lang="en-GB" dirty="0" smtClean="0"/>
              <a:t>Economic importance of tuber crops</a:t>
            </a:r>
          </a:p>
          <a:p>
            <a:pPr lvl="1"/>
            <a:r>
              <a:rPr lang="en-GB" dirty="0" smtClean="0"/>
              <a:t>Soil compaction due to u</a:t>
            </a:r>
            <a:r>
              <a:rPr lang="en-GB" dirty="0" smtClean="0"/>
              <a:t>se of heavy machinery</a:t>
            </a:r>
          </a:p>
          <a:p>
            <a:pPr lvl="1"/>
            <a:r>
              <a:rPr lang="en-GB" dirty="0" smtClean="0"/>
              <a:t>No chemical weed control in organic farming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>
              <a:buFont typeface="Symbol"/>
              <a:buChar char="Þ"/>
            </a:pPr>
            <a:r>
              <a:rPr lang="en-GB" dirty="0" smtClean="0"/>
              <a:t> Non-inversion tillage (NIT) combined </a:t>
            </a:r>
          </a:p>
          <a:p>
            <a:pPr marL="0" indent="0">
              <a:buNone/>
            </a:pPr>
            <a:r>
              <a:rPr lang="en-GB" dirty="0" smtClean="0"/>
              <a:t>     with controlled traffic 	</a:t>
            </a:r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26" y="4594967"/>
            <a:ext cx="2979356" cy="2062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04" y="3638993"/>
            <a:ext cx="2196844" cy="224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And....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Need </a:t>
            </a:r>
            <a:r>
              <a:rPr lang="en-GB" dirty="0"/>
              <a:t>to consider a diversity of different </a:t>
            </a:r>
            <a:r>
              <a:rPr lang="en-GB" dirty="0" smtClean="0"/>
              <a:t>species!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6" y="2823587"/>
            <a:ext cx="7932990" cy="279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1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Objectives and hypothesis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The effects of Conventional </a:t>
            </a:r>
            <a:r>
              <a:rPr lang="en-GB" dirty="0" smtClean="0"/>
              <a:t>T</a:t>
            </a:r>
            <a:r>
              <a:rPr lang="en-GB" dirty="0" smtClean="0"/>
              <a:t>illage, based on mouldboard ploughing (CT), vs. Non-Inversion Tillage (NIT) on the density and diversity of different earthworm species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Symbol"/>
              <a:buChar char="Þ"/>
            </a:pPr>
            <a:r>
              <a:rPr lang="en-GB" dirty="0" smtClean="0"/>
              <a:t> 	H1: Ploughing has an immediate negative effect on 	earthworm populations and this effect is species 	dependant</a:t>
            </a:r>
          </a:p>
          <a:p>
            <a:pPr>
              <a:buFont typeface="Symbol"/>
              <a:buChar char="Þ"/>
            </a:pPr>
            <a:r>
              <a:rPr lang="en-GB" dirty="0" smtClean="0"/>
              <a:t> 	H2: In the medium and long-term this leads to 	higher earthworm densities and 	diversity under NIT, 	compared to CT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15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Materials &amp; methods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 smtClean="0"/>
              <a:t>Flevopolder</a:t>
            </a:r>
            <a:r>
              <a:rPr lang="en-GB" dirty="0" smtClean="0"/>
              <a:t>, the Netherlands - reclaimed land (1950’s)</a:t>
            </a:r>
          </a:p>
          <a:p>
            <a:r>
              <a:rPr lang="en-GB" dirty="0" smtClean="0"/>
              <a:t>Soil: Calcareous </a:t>
            </a:r>
            <a:r>
              <a:rPr lang="en-GB" dirty="0"/>
              <a:t>marine </a:t>
            </a:r>
            <a:r>
              <a:rPr lang="en-GB" dirty="0" smtClean="0"/>
              <a:t>clay loam</a:t>
            </a:r>
          </a:p>
          <a:p>
            <a:r>
              <a:rPr lang="en-GB" dirty="0" smtClean="0"/>
              <a:t>Two field experiments at the same location: </a:t>
            </a:r>
          </a:p>
          <a:p>
            <a:pPr lvl="1"/>
            <a:r>
              <a:rPr lang="en-GB" dirty="0" smtClean="0"/>
              <a:t>Organic farming system</a:t>
            </a:r>
          </a:p>
          <a:p>
            <a:pPr lvl="1"/>
            <a:r>
              <a:rPr lang="en-GB" dirty="0" smtClean="0"/>
              <a:t>Conventional farming systems </a:t>
            </a:r>
          </a:p>
        </p:txBody>
      </p:sp>
      <p:pic>
        <p:nvPicPr>
          <p:cNvPr id="6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91" y="3476625"/>
            <a:ext cx="2735062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7446031" y="4505325"/>
            <a:ext cx="364331" cy="296863"/>
          </a:xfrm>
          <a:prstGeom prst="ellipse">
            <a:avLst/>
          </a:prstGeom>
          <a:solidFill>
            <a:srgbClr val="FFC0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Materials &amp; methods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NIT vs. CT system</a:t>
            </a:r>
          </a:p>
          <a:p>
            <a:r>
              <a:rPr lang="en-GB" dirty="0" smtClean="0"/>
              <a:t>Started in 2009</a:t>
            </a:r>
          </a:p>
          <a:p>
            <a:r>
              <a:rPr lang="en-GB" dirty="0" smtClean="0"/>
              <a:t>CRB Design, 4 blocks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4230493" y="1795847"/>
            <a:ext cx="2171690" cy="3231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CONVENTIONAL</a:t>
            </a:r>
            <a:endParaRPr lang="en-GB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81121" y="1795848"/>
            <a:ext cx="1962153" cy="3231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ORGANIC</a:t>
            </a:r>
            <a:endParaRPr lang="en-GB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05292" y="2257426"/>
            <a:ext cx="2328858" cy="722840"/>
          </a:xfrm>
          <a:prstGeom prst="rect">
            <a:avLst/>
          </a:prstGeom>
          <a:solidFill>
            <a:srgbClr val="D5D2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205293" y="2980268"/>
            <a:ext cx="2328858" cy="72284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205294" y="3703108"/>
            <a:ext cx="2328858" cy="722840"/>
          </a:xfrm>
          <a:prstGeom prst="rect">
            <a:avLst/>
          </a:prstGeom>
          <a:solidFill>
            <a:srgbClr val="D5D2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205295" y="4425949"/>
            <a:ext cx="2328858" cy="72284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697773" y="2272773"/>
            <a:ext cx="2328858" cy="722840"/>
          </a:xfrm>
          <a:prstGeom prst="rect">
            <a:avLst/>
          </a:prstGeom>
          <a:solidFill>
            <a:srgbClr val="D5D2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697772" y="2995614"/>
            <a:ext cx="2328858" cy="72284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697773" y="3718454"/>
            <a:ext cx="2328858" cy="72284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697769" y="5886976"/>
            <a:ext cx="2328858" cy="72284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697773" y="5164135"/>
            <a:ext cx="2328858" cy="72284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697770" y="4441295"/>
            <a:ext cx="2328858" cy="722840"/>
          </a:xfrm>
          <a:prstGeom prst="rect">
            <a:avLst/>
          </a:prstGeom>
          <a:solidFill>
            <a:srgbClr val="D5D2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30492" y="2481406"/>
            <a:ext cx="1865103" cy="34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600" i="1" dirty="0" smtClean="0">
                <a:latin typeface="Verdana" pitchFamily="34" charset="0"/>
              </a:rPr>
              <a:t>Onion</a:t>
            </a:r>
            <a:endParaRPr lang="en-GB" sz="1600" i="1" dirty="0" smtClean="0"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97773" y="4630005"/>
            <a:ext cx="1865103" cy="34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600" i="1" dirty="0" smtClean="0">
                <a:latin typeface="Verdana" pitchFamily="34" charset="0"/>
              </a:rPr>
              <a:t>Cabbage</a:t>
            </a:r>
            <a:endParaRPr lang="en-GB" sz="1600" i="1" dirty="0" smtClean="0">
              <a:latin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97769" y="2461483"/>
            <a:ext cx="2107063" cy="34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600" i="1" dirty="0" smtClean="0">
                <a:latin typeface="Verdana" pitchFamily="34" charset="0"/>
              </a:rPr>
              <a:t>Wheat/</a:t>
            </a:r>
            <a:r>
              <a:rPr lang="en-GB" sz="1600" i="1" dirty="0" err="1" smtClean="0">
                <a:latin typeface="Verdana" pitchFamily="34" charset="0"/>
              </a:rPr>
              <a:t>Faba</a:t>
            </a:r>
            <a:r>
              <a:rPr lang="en-GB" sz="1600" i="1" dirty="0" smtClean="0">
                <a:latin typeface="Verdana" pitchFamily="34" charset="0"/>
              </a:rPr>
              <a:t> bean</a:t>
            </a:r>
            <a:endParaRPr lang="en-GB" sz="1600" i="1" dirty="0" smtClean="0">
              <a:latin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05295" y="3891819"/>
            <a:ext cx="1865103" cy="34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600" i="1" dirty="0" smtClean="0">
                <a:latin typeface="Verdana" pitchFamily="34" charset="0"/>
              </a:rPr>
              <a:t>Potato</a:t>
            </a:r>
            <a:endParaRPr lang="en-GB" sz="1600" i="1" dirty="0" smtClean="0"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0056" y="1268138"/>
            <a:ext cx="3524253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dirty="0" smtClean="0">
                <a:latin typeface="Verdana" pitchFamily="34" charset="0"/>
              </a:rPr>
              <a:t>Situation 2011</a:t>
            </a:r>
            <a:endParaRPr lang="en-GB" dirty="0" smtClean="0"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05292" y="4649010"/>
            <a:ext cx="186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600" i="1" dirty="0" smtClean="0">
                <a:latin typeface="Verdana" pitchFamily="34" charset="0"/>
              </a:rPr>
              <a:t>Wheat</a:t>
            </a:r>
            <a:endParaRPr lang="en-GB" sz="1600" i="1" dirty="0" smtClean="0">
              <a:latin typeface="Verdan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16415" y="3184325"/>
            <a:ext cx="186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600" i="1" dirty="0" smtClean="0">
                <a:latin typeface="Verdana" pitchFamily="34" charset="0"/>
              </a:rPr>
              <a:t>Grass-clover</a:t>
            </a:r>
            <a:endParaRPr lang="en-GB" sz="1600" i="1" dirty="0" smtClean="0">
              <a:latin typeface="Verdan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16702" y="3168978"/>
            <a:ext cx="186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600" i="1" dirty="0" smtClean="0">
                <a:latin typeface="Verdana" pitchFamily="34" charset="0"/>
              </a:rPr>
              <a:t>Sugar beet</a:t>
            </a:r>
            <a:endParaRPr lang="en-GB" sz="1600" i="1" dirty="0" smtClean="0">
              <a:latin typeface="Verdan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97773" y="6075687"/>
            <a:ext cx="1865103" cy="34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600" i="1" dirty="0" smtClean="0">
                <a:latin typeface="Verdana" pitchFamily="34" charset="0"/>
              </a:rPr>
              <a:t>Onion</a:t>
            </a:r>
            <a:endParaRPr lang="en-GB" sz="1600" i="1" dirty="0" smtClean="0">
              <a:latin typeface="Verdan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16415" y="3933638"/>
            <a:ext cx="186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600" i="1" dirty="0" smtClean="0">
                <a:latin typeface="Verdana" pitchFamily="34" charset="0"/>
              </a:rPr>
              <a:t>Carrot</a:t>
            </a:r>
            <a:endParaRPr lang="en-GB" sz="1600" i="1" dirty="0" smtClean="0">
              <a:latin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16415" y="5374898"/>
            <a:ext cx="186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600" i="1" dirty="0" smtClean="0">
                <a:latin typeface="Verdana" pitchFamily="34" charset="0"/>
              </a:rPr>
              <a:t>Potato</a:t>
            </a:r>
            <a:endParaRPr lang="en-GB" sz="1600" i="1" dirty="0" smtClean="0">
              <a:latin typeface="Verdana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3496621" y="3703108"/>
            <a:ext cx="708671" cy="57650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496622" y="4425948"/>
            <a:ext cx="733870" cy="148005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186681" y="4279609"/>
            <a:ext cx="1654970" cy="813195"/>
            <a:chOff x="186681" y="4279609"/>
            <a:chExt cx="1654970" cy="813195"/>
          </a:xfrm>
        </p:grpSpPr>
        <p:sp>
          <p:nvSpPr>
            <p:cNvPr id="70" name="Rectangle 69"/>
            <p:cNvSpPr/>
            <p:nvPr/>
          </p:nvSpPr>
          <p:spPr>
            <a:xfrm>
              <a:off x="186681" y="4279609"/>
              <a:ext cx="1654969" cy="4065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86682" y="4686207"/>
              <a:ext cx="1654969" cy="406597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72" name="Rectangle 71"/>
          <p:cNvSpPr/>
          <p:nvPr/>
        </p:nvSpPr>
        <p:spPr>
          <a:xfrm>
            <a:off x="186682" y="5092805"/>
            <a:ext cx="1654969" cy="406597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186683" y="5499403"/>
            <a:ext cx="1654969" cy="4065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1841652" y="4279610"/>
            <a:ext cx="1654969" cy="406597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1841651" y="4686207"/>
            <a:ext cx="1654969" cy="4065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1841652" y="5092805"/>
            <a:ext cx="1654969" cy="406597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1841650" y="5499402"/>
            <a:ext cx="1654969" cy="4065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186681" y="4279610"/>
            <a:ext cx="1654971" cy="81319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1841648" y="4279610"/>
            <a:ext cx="1654971" cy="81319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1841654" y="5092805"/>
            <a:ext cx="1654971" cy="81319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186683" y="5089734"/>
            <a:ext cx="1654971" cy="81319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3" name="TextBox 92"/>
          <p:cNvSpPr txBox="1"/>
          <p:nvPr/>
        </p:nvSpPr>
        <p:spPr>
          <a:xfrm>
            <a:off x="790575" y="4557282"/>
            <a:ext cx="571500" cy="329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2400" b="1" dirty="0" smtClean="0">
                <a:solidFill>
                  <a:srgbClr val="C00000"/>
                </a:solidFill>
                <a:latin typeface="Verdana" pitchFamily="34" charset="0"/>
              </a:rPr>
              <a:t>I</a:t>
            </a:r>
            <a:endParaRPr lang="en-GB" sz="2400" b="1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266950" y="4557282"/>
            <a:ext cx="7810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2400" b="1" dirty="0" smtClean="0">
                <a:solidFill>
                  <a:srgbClr val="C00000"/>
                </a:solidFill>
                <a:latin typeface="Verdana" pitchFamily="34" charset="0"/>
              </a:rPr>
              <a:t>III</a:t>
            </a:r>
            <a:endParaRPr lang="en-GB" sz="2400" b="1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90575" y="5344470"/>
            <a:ext cx="571500" cy="329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2400" b="1" dirty="0" smtClean="0">
                <a:solidFill>
                  <a:srgbClr val="C00000"/>
                </a:solidFill>
                <a:latin typeface="Verdana" pitchFamily="34" charset="0"/>
              </a:rPr>
              <a:t>II</a:t>
            </a:r>
            <a:endParaRPr lang="en-GB" sz="2400" b="1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66950" y="5348626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2400" b="1" dirty="0" smtClean="0">
                <a:solidFill>
                  <a:srgbClr val="C00000"/>
                </a:solidFill>
                <a:latin typeface="Verdana" pitchFamily="34" charset="0"/>
              </a:rPr>
              <a:t>IV</a:t>
            </a:r>
            <a:endParaRPr lang="en-GB" sz="2400" b="1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31289423"/>
              </p:ext>
            </p:extLst>
          </p:nvPr>
        </p:nvGraphicFramePr>
        <p:xfrm>
          <a:off x="1110620" y="604412"/>
          <a:ext cx="7069539" cy="4191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480339" y="1300860"/>
            <a:ext cx="8521188" cy="4089600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Short- and medium* term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C000"/>
                </a:solidFill>
              </a:rPr>
              <a:t>effects </a:t>
            </a:r>
            <a:r>
              <a:rPr lang="en-GB" dirty="0" smtClean="0"/>
              <a:t>of ploughing on earthworm populations (</a:t>
            </a:r>
            <a:r>
              <a:rPr lang="en-GB" dirty="0"/>
              <a:t>fall 2011</a:t>
            </a:r>
            <a:r>
              <a:rPr lang="en-GB" dirty="0" smtClean="0"/>
              <a:t>):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Materials &amp; methods</a:t>
            </a:r>
            <a:endParaRPr lang="en-GB" dirty="0"/>
          </a:p>
        </p:txBody>
      </p:sp>
      <p:pic>
        <p:nvPicPr>
          <p:cNvPr id="7" name="Picture 2" descr="E:\MSc thesis pictures\Field\10 October 2011\26-10-11\SAM_1182.JPG"/>
          <p:cNvPicPr>
            <a:picLocks noChangeAspect="1" noChangeArrowheads="1"/>
          </p:cNvPicPr>
          <p:nvPr/>
        </p:nvPicPr>
        <p:blipFill>
          <a:blip r:embed="rId7" cstate="print">
            <a:lum bright="-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702" y="3232289"/>
            <a:ext cx="2535289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E:\MSc thesis pictures\Field\10 October 2011\26-10-11\SAM_118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8574" y="3232288"/>
            <a:ext cx="2535290" cy="193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8578" y="3232289"/>
            <a:ext cx="2541321" cy="19774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1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</a:rPr>
              <a:t>3 (20*20*20)cm</a:t>
            </a:r>
            <a:r>
              <a:rPr lang="en-GB" baseline="30000" dirty="0" smtClean="0">
                <a:latin typeface="Verdana" pitchFamily="34" charset="0"/>
              </a:rPr>
              <a:t>3</a:t>
            </a:r>
            <a:r>
              <a:rPr lang="en-GB" dirty="0" smtClean="0">
                <a:latin typeface="Verdana" pitchFamily="34" charset="0"/>
              </a:rPr>
              <a:t> monoliths per tillage treatment X </a:t>
            </a:r>
            <a:r>
              <a:rPr lang="en-GB" dirty="0" smtClean="0">
                <a:latin typeface="Verdana" pitchFamily="34" charset="0"/>
              </a:rPr>
              <a:t>4 Blocks</a:t>
            </a:r>
          </a:p>
          <a:p>
            <a:pPr marL="285750" indent="-285750">
              <a:lnSpc>
                <a:spcPts val="2100"/>
              </a:lnSpc>
              <a:buFont typeface="Arial" pitchFamily="34" charset="0"/>
              <a:buChar char="•"/>
            </a:pPr>
            <a:r>
              <a:rPr lang="en-GB" dirty="0" err="1" smtClean="0">
                <a:latin typeface="Verdana" pitchFamily="34" charset="0"/>
              </a:rPr>
              <a:t>Handsorting</a:t>
            </a:r>
            <a:r>
              <a:rPr lang="en-GB" dirty="0" smtClean="0">
                <a:latin typeface="Verdana" pitchFamily="34" charset="0"/>
              </a:rPr>
              <a:t> + formaldehyde (&gt;20 cm)</a:t>
            </a:r>
            <a:endParaRPr lang="en-GB" dirty="0" smtClean="0">
              <a:latin typeface="Verdana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26483309"/>
              </p:ext>
            </p:extLst>
          </p:nvPr>
        </p:nvGraphicFramePr>
        <p:xfrm>
          <a:off x="1051449" y="3661572"/>
          <a:ext cx="7069539" cy="4191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187046"/>
            <a:ext cx="9144000" cy="6052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*Sampling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in May / November (before fall ploughing)</a:t>
            </a:r>
          </a:p>
          <a:p>
            <a:pPr algn="ctr">
              <a:lnSpc>
                <a:spcPts val="1800"/>
              </a:lnSpc>
            </a:pPr>
            <a:endParaRPr lang="en-GB" sz="1400" dirty="0" err="1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0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1" grpId="0">
        <p:bldAsOne/>
      </p:bldGraphic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Materials &amp; methods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3943356" y="1704518"/>
            <a:ext cx="2171690" cy="3231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CONVENTIONAL</a:t>
            </a:r>
            <a:endParaRPr lang="en-GB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38913" y="1693642"/>
            <a:ext cx="1962153" cy="3231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ORGANIC</a:t>
            </a:r>
            <a:endParaRPr lang="en-GB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943356" y="2257426"/>
            <a:ext cx="4841067" cy="4337045"/>
            <a:chOff x="3943356" y="2536818"/>
            <a:chExt cx="4573778" cy="4057652"/>
          </a:xfrm>
        </p:grpSpPr>
        <p:sp>
          <p:nvSpPr>
            <p:cNvPr id="3" name="Rectangle 2"/>
            <p:cNvSpPr/>
            <p:nvPr/>
          </p:nvSpPr>
          <p:spPr>
            <a:xfrm>
              <a:off x="3943356" y="2536818"/>
              <a:ext cx="2200275" cy="67627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43357" y="3213094"/>
              <a:ext cx="2200275" cy="67627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43358" y="3889369"/>
              <a:ext cx="2200275" cy="6762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43359" y="4565644"/>
              <a:ext cx="2200275" cy="67627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16859" y="2536820"/>
              <a:ext cx="2200275" cy="6762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16858" y="3213095"/>
              <a:ext cx="2200275" cy="67627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16855" y="3889368"/>
              <a:ext cx="2200275" cy="67627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316855" y="5918195"/>
              <a:ext cx="2200275" cy="67627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316859" y="5241920"/>
              <a:ext cx="2200275" cy="67627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316856" y="4565645"/>
              <a:ext cx="2200275" cy="67627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67165" y="2746369"/>
              <a:ext cx="176212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i="1" dirty="0" smtClean="0">
                  <a:latin typeface="Verdana" pitchFamily="34" charset="0"/>
                </a:rPr>
                <a:t>Onion</a:t>
              </a:r>
              <a:endParaRPr lang="en-GB" sz="1600" i="1" dirty="0" smtClean="0">
                <a:latin typeface="Verdana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16859" y="4742199"/>
              <a:ext cx="176212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i="1" dirty="0" smtClean="0">
                  <a:latin typeface="Verdana" pitchFamily="34" charset="0"/>
                </a:rPr>
                <a:t>Cabbage</a:t>
              </a:r>
              <a:endParaRPr lang="en-GB" sz="1600" i="1" dirty="0" smtClean="0">
                <a:latin typeface="Verdana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16855" y="2713373"/>
              <a:ext cx="199072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i="1" dirty="0" smtClean="0">
                  <a:latin typeface="Verdana" pitchFamily="34" charset="0"/>
                </a:rPr>
                <a:t>Wheat/</a:t>
              </a:r>
              <a:r>
                <a:rPr lang="en-GB" sz="1600" i="1" dirty="0" err="1" smtClean="0">
                  <a:latin typeface="Verdana" pitchFamily="34" charset="0"/>
                </a:rPr>
                <a:t>Faba</a:t>
              </a:r>
              <a:r>
                <a:rPr lang="en-GB" sz="1600" i="1" dirty="0" smtClean="0">
                  <a:latin typeface="Verdana" pitchFamily="34" charset="0"/>
                </a:rPr>
                <a:t> bean</a:t>
              </a:r>
              <a:endParaRPr lang="en-GB" sz="1600" i="1" dirty="0" smtClean="0">
                <a:latin typeface="Verdana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43359" y="4065923"/>
              <a:ext cx="176212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i="1" dirty="0" smtClean="0">
                  <a:latin typeface="Verdana" pitchFamily="34" charset="0"/>
                </a:rPr>
                <a:t>Potato</a:t>
              </a:r>
              <a:endParaRPr lang="en-GB" sz="1600" i="1" dirty="0" smtClean="0">
                <a:latin typeface="Verdana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510090" y="1232512"/>
            <a:ext cx="3524253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dirty="0" smtClean="0">
                <a:latin typeface="Verdana" pitchFamily="34" charset="0"/>
              </a:rPr>
              <a:t>Situation 2011</a:t>
            </a:r>
            <a:endParaRPr lang="en-GB" dirty="0" smtClean="0">
              <a:latin typeface="Verdana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 flipV="1">
            <a:off x="412948" y="4553069"/>
            <a:ext cx="852487" cy="25734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 flipV="1">
            <a:off x="412944" y="5926873"/>
            <a:ext cx="852487" cy="2573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 flipV="1">
            <a:off x="412945" y="5260894"/>
            <a:ext cx="852487" cy="2573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1343034" y="4562765"/>
            <a:ext cx="2600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Short-term effects</a:t>
            </a:r>
          </a:p>
          <a:p>
            <a:pPr>
              <a:lnSpc>
                <a:spcPts val="1800"/>
              </a:lnSpc>
            </a:pPr>
            <a:endParaRPr lang="en-GB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Medium-term effects</a:t>
            </a:r>
          </a:p>
          <a:p>
            <a:pPr>
              <a:lnSpc>
                <a:spcPts val="1800"/>
              </a:lnSpc>
            </a:pPr>
            <a:endParaRPr lang="en-GB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Parcels not used</a:t>
            </a:r>
          </a:p>
          <a:p>
            <a:pPr>
              <a:lnSpc>
                <a:spcPts val="1800"/>
              </a:lnSpc>
            </a:pPr>
            <a:endParaRPr lang="en-GB" dirty="0" err="1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634" y="6233051"/>
            <a:ext cx="3336966" cy="5240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9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geningen UR">
  <a:themeElements>
    <a:clrScheme name="GY 010412">
      <a:dk1>
        <a:srgbClr val="005172"/>
      </a:dk1>
      <a:lt1>
        <a:srgbClr val="FFFFFF"/>
      </a:lt1>
      <a:dk2>
        <a:srgbClr val="948A85"/>
      </a:dk2>
      <a:lt2>
        <a:srgbClr val="FFFFFF"/>
      </a:lt2>
      <a:accent1>
        <a:srgbClr val="34B233"/>
      </a:accent1>
      <a:accent2>
        <a:srgbClr val="005172"/>
      </a:accent2>
      <a:accent3>
        <a:srgbClr val="519FD7"/>
      </a:accent3>
      <a:accent4>
        <a:srgbClr val="D5D2CA"/>
      </a:accent4>
      <a:accent5>
        <a:srgbClr val="FF7900"/>
      </a:accent5>
      <a:accent6>
        <a:srgbClr val="00549F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4082</TotalTime>
  <Words>1512</Words>
  <Application>Microsoft Office PowerPoint</Application>
  <PresentationFormat>On-screen Show (4:3)</PresentationFormat>
  <Paragraphs>620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Wageningen UR</vt:lpstr>
      <vt:lpstr>Soil tillage effects on earthworm populations and species diversity in arable farming systems </vt:lpstr>
      <vt:lpstr>Earthworms &amp; Soil Tillage</vt:lpstr>
      <vt:lpstr>But....</vt:lpstr>
      <vt:lpstr>And....</vt:lpstr>
      <vt:lpstr>Objectives and hypothesis</vt:lpstr>
      <vt:lpstr>Materials &amp; methods</vt:lpstr>
      <vt:lpstr>Materials &amp; methods</vt:lpstr>
      <vt:lpstr>Materials &amp; methods</vt:lpstr>
      <vt:lpstr>Materials &amp; methods</vt:lpstr>
      <vt:lpstr>Results -Short term effects of ploughing (2011)-</vt:lpstr>
      <vt:lpstr>Short-term effects (CONV-ONION)</vt:lpstr>
      <vt:lpstr>Short-term effect (CONV-ONION)</vt:lpstr>
      <vt:lpstr>Results  -Medium term effects (2009-2011)-</vt:lpstr>
      <vt:lpstr>Medium-term effects (CONVENTIONAL)</vt:lpstr>
      <vt:lpstr>Medium term effects (CONVENTIONAL)</vt:lpstr>
      <vt:lpstr>Medium-term effects (ORGANIC)</vt:lpstr>
      <vt:lpstr>Summary of results</vt:lpstr>
      <vt:lpstr>Discussion – the temporal dimension?</vt:lpstr>
      <vt:lpstr>Discussion – the spatial dimension?</vt:lpstr>
      <vt:lpstr>Thank you for your attention!</vt:lpstr>
      <vt:lpstr>Short-term effects (ORGANIC-CABBAGE)</vt:lpstr>
      <vt:lpstr>Taxonomic species diversity (Organic)</vt:lpstr>
      <vt:lpstr> Taxonomic species diversity (Organic)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Pulleman, Mirjam</cp:lastModifiedBy>
  <cp:revision>362</cp:revision>
  <dcterms:created xsi:type="dcterms:W3CDTF">2011-09-29T08:30:03Z</dcterms:created>
  <dcterms:modified xsi:type="dcterms:W3CDTF">2012-08-08T18:22:42Z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GYUK.pptx</vt:lpwstr>
  </property>
</Properties>
</file>