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79" r:id="rId4"/>
    <p:sldId id="330" r:id="rId5"/>
    <p:sldId id="339" r:id="rId6"/>
    <p:sldId id="331" r:id="rId7"/>
    <p:sldId id="340" r:id="rId8"/>
    <p:sldId id="341" r:id="rId9"/>
    <p:sldId id="280" r:id="rId10"/>
    <p:sldId id="351" r:id="rId11"/>
    <p:sldId id="283" r:id="rId12"/>
    <p:sldId id="292" r:id="rId13"/>
    <p:sldId id="293" r:id="rId14"/>
    <p:sldId id="320" r:id="rId15"/>
    <p:sldId id="324" r:id="rId16"/>
    <p:sldId id="321" r:id="rId17"/>
    <p:sldId id="332" r:id="rId18"/>
    <p:sldId id="326" r:id="rId19"/>
    <p:sldId id="325" r:id="rId20"/>
    <p:sldId id="294" r:id="rId21"/>
    <p:sldId id="333" r:id="rId22"/>
    <p:sldId id="335" r:id="rId23"/>
    <p:sldId id="334" r:id="rId24"/>
    <p:sldId id="336" r:id="rId25"/>
    <p:sldId id="295" r:id="rId26"/>
    <p:sldId id="299" r:id="rId27"/>
    <p:sldId id="327" r:id="rId28"/>
    <p:sldId id="296" r:id="rId29"/>
    <p:sldId id="342" r:id="rId30"/>
    <p:sldId id="337" r:id="rId31"/>
    <p:sldId id="345" r:id="rId32"/>
    <p:sldId id="346" r:id="rId33"/>
    <p:sldId id="347" r:id="rId34"/>
    <p:sldId id="349" r:id="rId35"/>
    <p:sldId id="350" r:id="rId36"/>
    <p:sldId id="343" r:id="rId37"/>
    <p:sldId id="344" r:id="rId38"/>
    <p:sldId id="301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2CA"/>
    <a:srgbClr val="3F9C35"/>
    <a:srgbClr val="FFFFFF"/>
    <a:srgbClr val="34B233"/>
    <a:srgbClr val="000000"/>
    <a:srgbClr val="292929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925" autoAdjust="0"/>
    <p:restoredTop sz="87558" autoAdjust="0"/>
  </p:normalViewPr>
  <p:slideViewPr>
    <p:cSldViewPr snapToGrid="0" showGuides="1">
      <p:cViewPr>
        <p:scale>
          <a:sx n="90" d="100"/>
          <a:sy n="90" d="100"/>
        </p:scale>
        <p:origin x="-1272" y="-414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 </a:t>
            </a:r>
          </a:p>
          <a:p>
            <a:pPr>
              <a:defRPr/>
            </a:pPr>
            <a:endParaRPr lang="en-GB"/>
          </a:p>
        </c:rich>
      </c:tx>
      <c:layout>
        <c:manualLayout>
          <c:xMode val="edge"/>
          <c:yMode val="edge"/>
          <c:x val="0.27698320696024215"/>
          <c:y val="6.19846203435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0108399698701"/>
          <c:y val="6.1911082706520494E-2"/>
          <c:w val="0.78904287396247463"/>
          <c:h val="0.7890192532332771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'EW nr results'!$H$65</c:f>
              <c:strCache>
                <c:ptCount val="1"/>
                <c:pt idx="0">
                  <c:v>NIT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'EW nr results'!$J$66:$J$70</c:f>
                <c:numCache>
                  <c:formatCode>General</c:formatCode>
                  <c:ptCount val="5"/>
                  <c:pt idx="0">
                    <c:v>56.76207246366512</c:v>
                  </c:pt>
                  <c:pt idx="1">
                    <c:v>88.804756191446288</c:v>
                  </c:pt>
                  <c:pt idx="2">
                    <c:v>4.1666666666666625</c:v>
                  </c:pt>
                  <c:pt idx="3">
                    <c:v>9.2389824275347419</c:v>
                  </c:pt>
                  <c:pt idx="4">
                    <c:v>34.084419977244337</c:v>
                  </c:pt>
                </c:numCache>
              </c:numRef>
            </c:plus>
            <c:minus>
              <c:numRef>
                <c:f>'EW nr results'!$J$66:$J$70</c:f>
                <c:numCache>
                  <c:formatCode>General</c:formatCode>
                  <c:ptCount val="5"/>
                  <c:pt idx="0">
                    <c:v>56.76207246366512</c:v>
                  </c:pt>
                  <c:pt idx="1">
                    <c:v>88.804756191446288</c:v>
                  </c:pt>
                  <c:pt idx="2">
                    <c:v>4.1666666666666625</c:v>
                  </c:pt>
                  <c:pt idx="3">
                    <c:v>9.2389824275347419</c:v>
                  </c:pt>
                  <c:pt idx="4">
                    <c:v>34.084419977244337</c:v>
                  </c:pt>
                </c:numCache>
              </c:numRef>
            </c:minus>
          </c:errBars>
          <c:cat>
            <c:strRef>
              <c:f>'EW nr results'!$G$66:$G$70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results'!$H$66:$H$70</c:f>
              <c:numCache>
                <c:formatCode>General</c:formatCode>
                <c:ptCount val="5"/>
                <c:pt idx="0">
                  <c:v>248</c:v>
                </c:pt>
                <c:pt idx="1">
                  <c:v>327</c:v>
                </c:pt>
                <c:pt idx="2">
                  <c:v>104</c:v>
                </c:pt>
                <c:pt idx="3">
                  <c:v>23</c:v>
                </c:pt>
                <c:pt idx="4">
                  <c:v>556</c:v>
                </c:pt>
              </c:numCache>
            </c:numRef>
          </c:val>
        </c:ser>
        <c:ser>
          <c:idx val="3"/>
          <c:order val="1"/>
          <c:tx>
            <c:strRef>
              <c:f>'EW nr results'!$I$65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6296296296296391E-2"/>
                  <c:y val="-1.461988304093568E-2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-8.771929824561403E-3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455E-2"/>
                  <c:y val="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'EW nr results'!$K$66:$K$70</c:f>
                <c:numCache>
                  <c:formatCode>General</c:formatCode>
                  <c:ptCount val="5"/>
                  <c:pt idx="0">
                    <c:v>33.420026154210994</c:v>
                  </c:pt>
                  <c:pt idx="1">
                    <c:v>22.916666666666671</c:v>
                  </c:pt>
                  <c:pt idx="2">
                    <c:v>38.565120491430051</c:v>
                  </c:pt>
                  <c:pt idx="3">
                    <c:v>18.477964855069541</c:v>
                  </c:pt>
                  <c:pt idx="4">
                    <c:v>111.77104367278541</c:v>
                  </c:pt>
                </c:numCache>
              </c:numRef>
            </c:plus>
            <c:minus>
              <c:numRef>
                <c:f>'EW nr results'!$K$66:$K$70</c:f>
                <c:numCache>
                  <c:formatCode>General</c:formatCode>
                  <c:ptCount val="5"/>
                  <c:pt idx="0">
                    <c:v>33.420026154210994</c:v>
                  </c:pt>
                  <c:pt idx="1">
                    <c:v>22.916666666666671</c:v>
                  </c:pt>
                  <c:pt idx="2">
                    <c:v>38.565120491430051</c:v>
                  </c:pt>
                  <c:pt idx="3">
                    <c:v>18.477964855069541</c:v>
                  </c:pt>
                  <c:pt idx="4">
                    <c:v>111.77104367278541</c:v>
                  </c:pt>
                </c:numCache>
              </c:numRef>
            </c:minus>
          </c:errBars>
          <c:cat>
            <c:strRef>
              <c:f>'EW nr results'!$G$66:$G$70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results'!$I$66:$I$70</c:f>
              <c:numCache>
                <c:formatCode>General</c:formatCode>
                <c:ptCount val="5"/>
                <c:pt idx="0">
                  <c:v>388</c:v>
                </c:pt>
                <c:pt idx="1">
                  <c:v>398</c:v>
                </c:pt>
                <c:pt idx="2">
                  <c:v>363</c:v>
                </c:pt>
                <c:pt idx="3">
                  <c:v>80</c:v>
                </c:pt>
                <c:pt idx="4">
                  <c:v>852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386944"/>
        <c:axId val="170388480"/>
      </c:barChart>
      <c:catAx>
        <c:axId val="170386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0388480"/>
        <c:crosses val="autoZero"/>
        <c:auto val="1"/>
        <c:lblAlgn val="ctr"/>
        <c:lblOffset val="100"/>
        <c:noMultiLvlLbl val="0"/>
      </c:catAx>
      <c:valAx>
        <c:axId val="170388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ind.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1.1162570371682033E-2"/>
              <c:y val="0.15623553478132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038694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2066265068940594"/>
          <c:y val="1.844115847516847E-2"/>
          <c:w val="0.2594572750435768"/>
          <c:h val="8.2841463933953502E-2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>
          <a:latin typeface="+mn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4899904737127"/>
          <c:y val="0.15007552519980938"/>
          <c:w val="0.79939511043271883"/>
          <c:h val="0.67254405925065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'EW nr results'!$B$3</c:f>
              <c:strCache>
                <c:ptCount val="1"/>
                <c:pt idx="0">
                  <c:v>NIT</c:v>
                </c:pt>
              </c:strCache>
            </c:strRef>
          </c:tx>
          <c:spPr>
            <a:solidFill>
              <a:srgbClr val="34B233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'EW nr results'!$D$4:$D$8</c:f>
                <c:numCache>
                  <c:formatCode>General</c:formatCode>
                  <c:ptCount val="5"/>
                  <c:pt idx="0">
                    <c:v>9.8454492213596279</c:v>
                  </c:pt>
                  <c:pt idx="1">
                    <c:v>41.579770499785276</c:v>
                  </c:pt>
                  <c:pt idx="2">
                    <c:v>43.301270189221924</c:v>
                  </c:pt>
                  <c:pt idx="3">
                    <c:v>15.403522925568664</c:v>
                  </c:pt>
                  <c:pt idx="4">
                    <c:v>38.845461863741477</c:v>
                  </c:pt>
                </c:numCache>
              </c:numRef>
            </c:plus>
            <c:minus>
              <c:numRef>
                <c:f>'EW nr results'!$D$4:$D$8</c:f>
                <c:numCache>
                  <c:formatCode>General</c:formatCode>
                  <c:ptCount val="5"/>
                  <c:pt idx="0">
                    <c:v>9.8454492213596279</c:v>
                  </c:pt>
                  <c:pt idx="1">
                    <c:v>41.579770499785276</c:v>
                  </c:pt>
                  <c:pt idx="2">
                    <c:v>43.301270189221924</c:v>
                  </c:pt>
                  <c:pt idx="3">
                    <c:v>15.403522925568664</c:v>
                  </c:pt>
                  <c:pt idx="4">
                    <c:v>38.845461863741477</c:v>
                  </c:pt>
                </c:numCache>
              </c:numRef>
            </c:minus>
          </c:errBars>
          <c:cat>
            <c:strRef>
              <c:f>'EW nr results'!$A$4:$A$8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results'!$B$4:$B$8</c:f>
              <c:numCache>
                <c:formatCode>General</c:formatCode>
                <c:ptCount val="5"/>
                <c:pt idx="0">
                  <c:v>69</c:v>
                </c:pt>
                <c:pt idx="1">
                  <c:v>123</c:v>
                </c:pt>
                <c:pt idx="2">
                  <c:v>217</c:v>
                </c:pt>
                <c:pt idx="3">
                  <c:v>63</c:v>
                </c:pt>
                <c:pt idx="4">
                  <c:v>210</c:v>
                </c:pt>
              </c:numCache>
            </c:numRef>
          </c:val>
        </c:ser>
        <c:ser>
          <c:idx val="1"/>
          <c:order val="1"/>
          <c:tx>
            <c:strRef>
              <c:f>'EW nr results'!$C$3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'EW nr results'!$E$4:$E$8</c:f>
                <c:numCache>
                  <c:formatCode>General</c:formatCode>
                  <c:ptCount val="5"/>
                  <c:pt idx="0">
                    <c:v>12.954693129290021</c:v>
                  </c:pt>
                  <c:pt idx="1">
                    <c:v>24.767436805731855</c:v>
                  </c:pt>
                  <c:pt idx="2">
                    <c:v>27.924957309559847</c:v>
                  </c:pt>
                  <c:pt idx="3">
                    <c:v>8.5898033867034584</c:v>
                  </c:pt>
                  <c:pt idx="4">
                    <c:v>27.322660517924959</c:v>
                  </c:pt>
                </c:numCache>
              </c:numRef>
            </c:plus>
            <c:minus>
              <c:numRef>
                <c:f>'EW nr results'!$E$4:$E$8</c:f>
                <c:numCache>
                  <c:formatCode>General</c:formatCode>
                  <c:ptCount val="5"/>
                  <c:pt idx="0">
                    <c:v>12.954693129290021</c:v>
                  </c:pt>
                  <c:pt idx="1">
                    <c:v>24.767436805731855</c:v>
                  </c:pt>
                  <c:pt idx="2">
                    <c:v>27.924957309559847</c:v>
                  </c:pt>
                  <c:pt idx="3">
                    <c:v>8.5898033867034584</c:v>
                  </c:pt>
                  <c:pt idx="4">
                    <c:v>27.322660517924959</c:v>
                  </c:pt>
                </c:numCache>
              </c:numRef>
            </c:minus>
          </c:errBars>
          <c:cat>
            <c:strRef>
              <c:f>'EW nr results'!$A$4:$A$8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results'!$C$4:$C$8</c:f>
              <c:numCache>
                <c:formatCode>General</c:formatCode>
                <c:ptCount val="5"/>
                <c:pt idx="0">
                  <c:v>46</c:v>
                </c:pt>
                <c:pt idx="1">
                  <c:v>100</c:v>
                </c:pt>
                <c:pt idx="2">
                  <c:v>281</c:v>
                </c:pt>
                <c:pt idx="3">
                  <c:v>31</c:v>
                </c:pt>
                <c:pt idx="4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49536"/>
        <c:axId val="208851328"/>
      </c:barChart>
      <c:catAx>
        <c:axId val="208849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851328"/>
        <c:crosses val="autoZero"/>
        <c:auto val="1"/>
        <c:lblAlgn val="ctr"/>
        <c:lblOffset val="100"/>
        <c:noMultiLvlLbl val="0"/>
      </c:catAx>
      <c:valAx>
        <c:axId val="208851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 (</a:t>
                </a:r>
                <a:r>
                  <a:rPr lang="en-GB" dirty="0" err="1" smtClean="0"/>
                  <a:t>ind.</a:t>
                </a:r>
                <a:r>
                  <a:rPr lang="en-GB" dirty="0" smtClean="0"/>
                  <a:t> 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9.7337783550485862E-3"/>
              <c:y val="0.183026046459535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84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34838275832081"/>
          <c:y val="2.3340625492006287E-2"/>
          <c:w val="0.21363215240149513"/>
          <c:h val="0.16044892787203638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 baseline="0"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68211116382106"/>
          <c:y val="0.20857247010790317"/>
          <c:w val="0.67913817790911746"/>
          <c:h val="0.76270049577136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'Graphs&amp;tables'!$O$2</c:f>
              <c:strCache>
                <c:ptCount val="1"/>
                <c:pt idx="0">
                  <c:v>ST</c:v>
                </c:pt>
              </c:strCache>
            </c:strRef>
          </c:tx>
          <c:errBars>
            <c:errDir val="x"/>
            <c:errBarType val="both"/>
            <c:errValType val="cust"/>
            <c:noEndCap val="0"/>
            <c:plus>
              <c:numRef>
                <c:f>'Graphs&amp;tables'!$P$3:$P$7</c:f>
                <c:numCache>
                  <c:formatCode>General</c:formatCode>
                  <c:ptCount val="5"/>
                  <c:pt idx="0">
                    <c:v>1.0656354372701933</c:v>
                  </c:pt>
                  <c:pt idx="1">
                    <c:v>0.27509801473216711</c:v>
                  </c:pt>
                  <c:pt idx="2">
                    <c:v>1.4893859220517276</c:v>
                  </c:pt>
                  <c:pt idx="3">
                    <c:v>0.72336104645972243</c:v>
                  </c:pt>
                  <c:pt idx="4">
                    <c:v>0.58686228237555083</c:v>
                  </c:pt>
                </c:numCache>
              </c:numRef>
            </c:plus>
            <c:minus>
              <c:numRef>
                <c:f>'Graphs&amp;tables'!$P$3:$P$7</c:f>
                <c:numCache>
                  <c:formatCode>General</c:formatCode>
                  <c:ptCount val="5"/>
                  <c:pt idx="0">
                    <c:v>1.0656354372701933</c:v>
                  </c:pt>
                  <c:pt idx="1">
                    <c:v>0.27509801473216711</c:v>
                  </c:pt>
                  <c:pt idx="2">
                    <c:v>1.4893859220517276</c:v>
                  </c:pt>
                  <c:pt idx="3">
                    <c:v>0.72336104645972243</c:v>
                  </c:pt>
                  <c:pt idx="4">
                    <c:v>0.58686228237555083</c:v>
                  </c:pt>
                </c:numCache>
              </c:numRef>
            </c:minus>
          </c:errBars>
          <c:xVal>
            <c:numRef>
              <c:f>'Graphs&amp;tables'!$O$3:$O$7</c:f>
              <c:numCache>
                <c:formatCode>0.00</c:formatCode>
                <c:ptCount val="5"/>
                <c:pt idx="0">
                  <c:v>21.532068887825691</c:v>
                </c:pt>
                <c:pt idx="1">
                  <c:v>19.771758740746442</c:v>
                </c:pt>
                <c:pt idx="2">
                  <c:v>19.870931220398056</c:v>
                </c:pt>
                <c:pt idx="3">
                  <c:v>15.330201246178394</c:v>
                </c:pt>
                <c:pt idx="4">
                  <c:v>11.644383530631222</c:v>
                </c:pt>
              </c:numCache>
            </c:numRef>
          </c:xVal>
          <c:yVal>
            <c:numRef>
              <c:f>'Graphs&amp;tables'!$T$3:$T$7</c:f>
              <c:numCache>
                <c:formatCode>General</c:formatCode>
                <c:ptCount val="5"/>
                <c:pt idx="0">
                  <c:v>-5</c:v>
                </c:pt>
                <c:pt idx="1">
                  <c:v>-15</c:v>
                </c:pt>
                <c:pt idx="2">
                  <c:v>-25</c:v>
                </c:pt>
                <c:pt idx="3">
                  <c:v>-35</c:v>
                </c:pt>
                <c:pt idx="4">
                  <c:v>-45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'Graphs&amp;tables'!$Q$2</c:f>
              <c:strCache>
                <c:ptCount val="1"/>
                <c:pt idx="0">
                  <c:v>NIT</c:v>
                </c:pt>
              </c:strCache>
            </c:strRef>
          </c:tx>
          <c:marker>
            <c:symbol val="square"/>
            <c:size val="5"/>
          </c:marker>
          <c:errBars>
            <c:errDir val="x"/>
            <c:errBarType val="both"/>
            <c:errValType val="cust"/>
            <c:noEndCap val="0"/>
            <c:plus>
              <c:numRef>
                <c:f>'Graphs&amp;tables'!$R$3:$R$7</c:f>
                <c:numCache>
                  <c:formatCode>General</c:formatCode>
                  <c:ptCount val="5"/>
                  <c:pt idx="0">
                    <c:v>1.6854441010987089</c:v>
                  </c:pt>
                  <c:pt idx="1">
                    <c:v>0.72215840642040274</c:v>
                  </c:pt>
                  <c:pt idx="2">
                    <c:v>0.32786417200676249</c:v>
                  </c:pt>
                  <c:pt idx="3">
                    <c:v>0.57711531975540942</c:v>
                  </c:pt>
                  <c:pt idx="4">
                    <c:v>0.72207323039242133</c:v>
                  </c:pt>
                </c:numCache>
              </c:numRef>
            </c:plus>
            <c:minus>
              <c:numRef>
                <c:f>'Graphs&amp;tables'!$R$3:$R$7</c:f>
                <c:numCache>
                  <c:formatCode>General</c:formatCode>
                  <c:ptCount val="5"/>
                  <c:pt idx="0">
                    <c:v>1.6854441010987089</c:v>
                  </c:pt>
                  <c:pt idx="1">
                    <c:v>0.72215840642040274</c:v>
                  </c:pt>
                  <c:pt idx="2">
                    <c:v>0.32786417200676249</c:v>
                  </c:pt>
                  <c:pt idx="3">
                    <c:v>0.57711531975540942</c:v>
                  </c:pt>
                  <c:pt idx="4">
                    <c:v>0.72207323039242133</c:v>
                  </c:pt>
                </c:numCache>
              </c:numRef>
            </c:minus>
          </c:errBars>
          <c:xVal>
            <c:numRef>
              <c:f>'Graphs&amp;tables'!$Q$3:$Q$7</c:f>
              <c:numCache>
                <c:formatCode>0.00</c:formatCode>
                <c:ptCount val="5"/>
                <c:pt idx="0">
                  <c:v>23.350867425275617</c:v>
                </c:pt>
                <c:pt idx="1">
                  <c:v>19.646758355976999</c:v>
                </c:pt>
                <c:pt idx="2">
                  <c:v>20.754505423255907</c:v>
                </c:pt>
                <c:pt idx="3">
                  <c:v>13.715768329307011</c:v>
                </c:pt>
                <c:pt idx="4">
                  <c:v>11.765201394156399</c:v>
                </c:pt>
              </c:numCache>
            </c:numRef>
          </c:xVal>
          <c:yVal>
            <c:numRef>
              <c:f>'Graphs&amp;tables'!$T$3:$T$7</c:f>
              <c:numCache>
                <c:formatCode>General</c:formatCode>
                <c:ptCount val="5"/>
                <c:pt idx="0">
                  <c:v>-5</c:v>
                </c:pt>
                <c:pt idx="1">
                  <c:v>-15</c:v>
                </c:pt>
                <c:pt idx="2">
                  <c:v>-25</c:v>
                </c:pt>
                <c:pt idx="3">
                  <c:v>-35</c:v>
                </c:pt>
                <c:pt idx="4">
                  <c:v>-45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553152"/>
        <c:axId val="217785856"/>
      </c:scatterChart>
      <c:valAx>
        <c:axId val="21755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organic carbon (Mg/ha)</a:t>
                </a:r>
              </a:p>
            </c:rich>
          </c:tx>
          <c:layout>
            <c:manualLayout>
              <c:xMode val="edge"/>
              <c:yMode val="edge"/>
              <c:x val="0.23286956998431593"/>
              <c:y val="3.6087841083735736E-2"/>
            </c:manualLayout>
          </c:layout>
          <c:overlay val="0"/>
        </c:title>
        <c:numFmt formatCode="0" sourceLinked="0"/>
        <c:majorTickMark val="out"/>
        <c:minorTickMark val="none"/>
        <c:tickLblPos val="high"/>
        <c:crossAx val="217785856"/>
        <c:crosses val="autoZero"/>
        <c:crossBetween val="midCat"/>
      </c:valAx>
      <c:valAx>
        <c:axId val="21778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(cm)</a:t>
                </a:r>
              </a:p>
            </c:rich>
          </c:tx>
          <c:layout>
            <c:manualLayout>
              <c:xMode val="edge"/>
              <c:yMode val="edge"/>
              <c:x val="0"/>
              <c:y val="0.449087444903146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755315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6770944223844686"/>
          <c:y val="0.80889406284151433"/>
          <c:w val="0.13349568275233256"/>
          <c:h val="0.1539506094865155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'Tables&amp;Graphs'!$N$1</c:f>
              <c:strCache>
                <c:ptCount val="1"/>
                <c:pt idx="0">
                  <c:v>ST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'Tables&amp;Graphs'!$O$2:$O$3</c:f>
                <c:numCache>
                  <c:formatCode>General</c:formatCode>
                  <c:ptCount val="2"/>
                  <c:pt idx="0">
                    <c:v>0.28374921878615628</c:v>
                  </c:pt>
                  <c:pt idx="1">
                    <c:v>0.22594595757634675</c:v>
                  </c:pt>
                </c:numCache>
              </c:numRef>
            </c:plus>
            <c:minus>
              <c:numRef>
                <c:f>'Tables&amp;Graphs'!$O$2:$O$3</c:f>
                <c:numCache>
                  <c:formatCode>General</c:formatCode>
                  <c:ptCount val="2"/>
                  <c:pt idx="0">
                    <c:v>0.28374921878615628</c:v>
                  </c:pt>
                  <c:pt idx="1">
                    <c:v>0.22594595757634675</c:v>
                  </c:pt>
                </c:numCache>
              </c:numRef>
            </c:minus>
          </c:errBars>
          <c:cat>
            <c:strRef>
              <c:f>'Tables&amp;Graphs'!$M$2:$M$3</c:f>
              <c:strCache>
                <c:ptCount val="2"/>
                <c:pt idx="0">
                  <c:v>0-10 cm</c:v>
                </c:pt>
                <c:pt idx="1">
                  <c:v>10-20 cm</c:v>
                </c:pt>
              </c:strCache>
            </c:strRef>
          </c:cat>
          <c:val>
            <c:numRef>
              <c:f>'Tables&amp;Graphs'!$N$2:$N$3</c:f>
              <c:numCache>
                <c:formatCode>0.00</c:formatCode>
                <c:ptCount val="2"/>
                <c:pt idx="0">
                  <c:v>1.3409105752671695</c:v>
                </c:pt>
                <c:pt idx="1">
                  <c:v>0.46079191110716911</c:v>
                </c:pt>
              </c:numCache>
            </c:numRef>
          </c:val>
        </c:ser>
        <c:ser>
          <c:idx val="1"/>
          <c:order val="1"/>
          <c:tx>
            <c:strRef>
              <c:f>'Tables&amp;Graphs'!$P$1</c:f>
              <c:strCache>
                <c:ptCount val="1"/>
                <c:pt idx="0">
                  <c:v>NIT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'Tables&amp;Graphs'!$Q$2:$Q$3</c:f>
                <c:numCache>
                  <c:formatCode>General</c:formatCode>
                  <c:ptCount val="2"/>
                  <c:pt idx="0">
                    <c:v>0.20306620167435044</c:v>
                  </c:pt>
                  <c:pt idx="1">
                    <c:v>0.11032154016474661</c:v>
                  </c:pt>
                </c:numCache>
              </c:numRef>
            </c:plus>
            <c:minus>
              <c:numRef>
                <c:f>'Tables&amp;Graphs'!$Q$2:$Q$3</c:f>
                <c:numCache>
                  <c:formatCode>General</c:formatCode>
                  <c:ptCount val="2"/>
                  <c:pt idx="0">
                    <c:v>0.20306620167435044</c:v>
                  </c:pt>
                  <c:pt idx="1">
                    <c:v>0.11032154016474661</c:v>
                  </c:pt>
                </c:numCache>
              </c:numRef>
            </c:minus>
          </c:errBars>
          <c:cat>
            <c:strRef>
              <c:f>'Tables&amp;Graphs'!$M$2:$M$3</c:f>
              <c:strCache>
                <c:ptCount val="2"/>
                <c:pt idx="0">
                  <c:v>0-10 cm</c:v>
                </c:pt>
                <c:pt idx="1">
                  <c:v>10-20 cm</c:v>
                </c:pt>
              </c:strCache>
            </c:strRef>
          </c:cat>
          <c:val>
            <c:numRef>
              <c:f>'Tables&amp;Graphs'!$P$2:$P$3</c:f>
              <c:numCache>
                <c:formatCode>0.00</c:formatCode>
                <c:ptCount val="2"/>
                <c:pt idx="0">
                  <c:v>1.1865076031219157</c:v>
                </c:pt>
                <c:pt idx="1">
                  <c:v>0.27623172678302743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87936"/>
        <c:axId val="77177216"/>
      </c:barChart>
      <c:catAx>
        <c:axId val="5688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7177216"/>
        <c:crosses val="autoZero"/>
        <c:auto val="1"/>
        <c:lblAlgn val="ctr"/>
        <c:lblOffset val="100"/>
        <c:noMultiLvlLbl val="0"/>
      </c:catAx>
      <c:valAx>
        <c:axId val="77177216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Ksat (cm/min)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5688793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67206333103956017"/>
          <c:y val="7.2308114234356874E-2"/>
          <c:w val="0.1185430380167144"/>
          <c:h val="0.1923539771544503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0.32034</cdr:x>
      <cdr:y>0.02156</cdr:y>
    </cdr:from>
    <cdr:to>
      <cdr:x>0.68605</cdr:x>
      <cdr:y>0.09034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700941" y="101294"/>
          <a:ext cx="3083477" cy="32318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1800"/>
            </a:lnSpc>
          </a:pPr>
          <a:r>
            <a:rPr lang="fr-FR" sz="2000" dirty="0" err="1" smtClean="0">
              <a:latin typeface="Verdana" pitchFamily="34" charset="0"/>
            </a:rPr>
            <a:t>Organic</a:t>
          </a:r>
          <a:r>
            <a:rPr lang="fr-FR" sz="2000" dirty="0" smtClean="0">
              <a:latin typeface="Verdana" pitchFamily="34" charset="0"/>
            </a:rPr>
            <a:t> </a:t>
          </a:r>
          <a:r>
            <a:rPr lang="fr-FR" sz="2000" dirty="0" err="1" smtClean="0">
              <a:latin typeface="Verdana" pitchFamily="34" charset="0"/>
            </a:rPr>
            <a:t>farming</a:t>
          </a:r>
          <a:r>
            <a:rPr lang="fr-FR" sz="2000" dirty="0" smtClean="0">
              <a:latin typeface="Verdana" pitchFamily="34" charset="0"/>
            </a:rPr>
            <a:t> J10-6</a:t>
          </a:r>
          <a:endParaRPr lang="fr-FR" sz="2000" dirty="0" smtClean="0">
            <a:latin typeface="Verdan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0.26506</cdr:x>
      <cdr:y>0.054</cdr:y>
    </cdr:from>
    <cdr:to>
      <cdr:x>0.73406</cdr:x>
      <cdr:y>0.12153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47456" y="258442"/>
          <a:ext cx="3976595" cy="3231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</a:pPr>
          <a:r>
            <a:rPr lang="fr-FR" sz="2000" dirty="0" err="1" smtClean="0">
              <a:latin typeface="Verdana" pitchFamily="34" charset="0"/>
            </a:rPr>
            <a:t>Conventional</a:t>
          </a:r>
          <a:r>
            <a:rPr lang="fr-FR" sz="2000" dirty="0" smtClean="0">
              <a:latin typeface="Verdana" pitchFamily="34" charset="0"/>
            </a:rPr>
            <a:t> </a:t>
          </a:r>
          <a:r>
            <a:rPr lang="fr-FR" sz="2000" dirty="0" err="1" smtClean="0">
              <a:latin typeface="Verdana" pitchFamily="34" charset="0"/>
            </a:rPr>
            <a:t>farming</a:t>
          </a:r>
          <a:r>
            <a:rPr lang="fr-FR" sz="2000" dirty="0" smtClean="0">
              <a:latin typeface="Verdana" pitchFamily="34" charset="0"/>
            </a:rPr>
            <a:t> -  J92b</a:t>
          </a:r>
          <a:endParaRPr lang="fr-FR" sz="2000" dirty="0" smtClean="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0.16776</cdr:x>
      <cdr:y>0.1814</cdr:y>
    </cdr:from>
    <cdr:to>
      <cdr:x>0.36023</cdr:x>
      <cdr:y>0.52242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667" r="16667"/>
        <a:stretch xmlns:a="http://schemas.openxmlformats.org/drawingml/2006/main">
          <a:fillRect/>
        </a:stretch>
      </cdr:blipFill>
      <cdr:spPr>
        <a:xfrm xmlns:a="http://schemas.openxmlformats.org/drawingml/2006/main">
          <a:off x="1422400" y="868145"/>
          <a:ext cx="1632025" cy="1632025"/>
        </a:xfrm>
        <a:prstGeom xmlns:a="http://schemas.openxmlformats.org/drawingml/2006/main" prst="ellipse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95580-EC61-4CE1-8470-52A4CE90318E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1940-4566-4435-AB14-89DFBCBB2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8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15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was shown</a:t>
            </a:r>
            <a:r>
              <a:rPr lang="en-GB" baseline="0" dirty="0" smtClean="0"/>
              <a:t> that the cracks made with the NIT implement caused lateral flow but also sandy layers: The assumption of vertical flow can be questioned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was shown</a:t>
            </a:r>
            <a:r>
              <a:rPr lang="en-GB" baseline="0" dirty="0" smtClean="0"/>
              <a:t> that the cracks made with the NIT implement caused lateral flow but also sandy layers: The assumption of vertical flow can be questioned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7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2775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53086"/>
          </a:xfrm>
        </p:spPr>
        <p:txBody>
          <a:bodyPr/>
          <a:lstStyle/>
          <a:p>
            <a:r>
              <a:rPr lang="en-US" sz="3600" dirty="0" smtClean="0"/>
              <a:t>Biological soil properties &amp; functions as affected by tillage system </a:t>
            </a:r>
            <a:endParaRPr lang="nl-NL" sz="3600" dirty="0"/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18" y="3317358"/>
            <a:ext cx="2750122" cy="2721935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2" y="3327991"/>
            <a:ext cx="2738768" cy="2711302"/>
          </a:xfrm>
        </p:spPr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3776" y="3370523"/>
            <a:ext cx="2647950" cy="272193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NL sites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err="1" smtClean="0"/>
              <a:t>February</a:t>
            </a:r>
            <a:r>
              <a:rPr lang="nl-NL" dirty="0" smtClean="0"/>
              <a:t> 26, 2014</a:t>
            </a:r>
            <a:endParaRPr lang="nl-NL" dirty="0"/>
          </a:p>
        </p:txBody>
      </p:sp>
      <p:pic>
        <p:nvPicPr>
          <p:cNvPr id="9" name="Rectangle 3"/>
          <p:cNvPicPr>
            <a:picLocks noGrp="1" noChangeArrowheads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8" y="3434317"/>
            <a:ext cx="2647950" cy="2615609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218107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err="1" smtClean="0"/>
              <a:t>Measurements</a:t>
            </a:r>
            <a:r>
              <a:rPr lang="nl-NL" u="sng" dirty="0" smtClean="0"/>
              <a:t> 2009-2013:</a:t>
            </a:r>
          </a:p>
          <a:p>
            <a:pPr>
              <a:buFontTx/>
              <a:buChar char="-"/>
            </a:pPr>
            <a:r>
              <a:rPr lang="nl-NL" sz="2000" b="1" dirty="0" smtClean="0"/>
              <a:t>Earthworm </a:t>
            </a:r>
            <a:r>
              <a:rPr lang="nl-NL" sz="2000" b="1" dirty="0" err="1" smtClean="0"/>
              <a:t>populations</a:t>
            </a:r>
            <a:r>
              <a:rPr lang="nl-NL" sz="2000" b="1" dirty="0" smtClean="0"/>
              <a:t> </a:t>
            </a:r>
            <a:r>
              <a:rPr lang="nl-NL" sz="2000" dirty="0" smtClean="0"/>
              <a:t>2009-2011 (Crittenden et al. 2014, APSOIL) &amp; 2012 (Oudshoorn, 2013)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b="1" dirty="0" smtClean="0"/>
              <a:t>Nematode </a:t>
            </a:r>
            <a:r>
              <a:rPr lang="nl-NL" sz="2000" b="1" dirty="0" err="1" smtClean="0"/>
              <a:t>feeding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groups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microbial</a:t>
            </a:r>
            <a:r>
              <a:rPr lang="nl-NL" sz="2000" b="1" dirty="0" smtClean="0"/>
              <a:t> parameters </a:t>
            </a:r>
            <a:r>
              <a:rPr lang="nl-NL" sz="2000" dirty="0" smtClean="0"/>
              <a:t>2009 &amp; 2012 (PPO &amp; RIVM)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b="1" dirty="0" smtClean="0"/>
              <a:t>Soil </a:t>
            </a:r>
            <a:r>
              <a:rPr lang="nl-NL" sz="2000" b="1" dirty="0" err="1" smtClean="0"/>
              <a:t>physical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characteristics</a:t>
            </a:r>
            <a:r>
              <a:rPr lang="nl-NL" sz="2000" b="1" dirty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compaction</a:t>
            </a:r>
            <a:r>
              <a:rPr lang="nl-NL" sz="2000" dirty="0" smtClean="0"/>
              <a:t>, </a:t>
            </a:r>
            <a:r>
              <a:rPr lang="nl-NL" sz="2000" dirty="0" err="1" smtClean="0"/>
              <a:t>infiltration</a:t>
            </a:r>
            <a:r>
              <a:rPr lang="nl-NL" sz="2000" dirty="0" smtClean="0"/>
              <a:t>, </a:t>
            </a:r>
            <a:r>
              <a:rPr lang="nl-NL" sz="2000" dirty="0" err="1" smtClean="0"/>
              <a:t>pF</a:t>
            </a:r>
            <a:r>
              <a:rPr lang="nl-NL" sz="2000" dirty="0" smtClean="0"/>
              <a:t>, </a:t>
            </a:r>
            <a:r>
              <a:rPr lang="nl-NL" sz="2000" dirty="0" err="1" smtClean="0"/>
              <a:t>aggregate</a:t>
            </a:r>
            <a:r>
              <a:rPr lang="nl-NL" sz="2000" dirty="0" smtClean="0"/>
              <a:t> </a:t>
            </a:r>
            <a:r>
              <a:rPr lang="nl-NL" sz="2000" dirty="0" err="1" smtClean="0"/>
              <a:t>stability</a:t>
            </a:r>
            <a:r>
              <a:rPr lang="nl-NL" sz="2000" dirty="0" smtClean="0"/>
              <a:t>)</a:t>
            </a:r>
          </a:p>
          <a:p>
            <a:pPr>
              <a:buFontTx/>
              <a:buChar char="-"/>
            </a:pPr>
            <a:r>
              <a:rPr lang="nl-NL" sz="2000" b="1" dirty="0" smtClean="0"/>
              <a:t>Soil </a:t>
            </a:r>
            <a:r>
              <a:rPr lang="nl-NL" sz="2000" b="1" dirty="0" smtClean="0"/>
              <a:t>OM/C </a:t>
            </a:r>
            <a:endParaRPr lang="nl-NL" sz="2000" b="1" dirty="0" smtClean="0"/>
          </a:p>
          <a:p>
            <a:pPr>
              <a:buFontTx/>
              <a:buChar char="-"/>
            </a:pPr>
            <a:r>
              <a:rPr lang="nl-NL" sz="2000" dirty="0" smtClean="0"/>
              <a:t>Soil </a:t>
            </a:r>
            <a:r>
              <a:rPr lang="nl-NL" sz="2000" dirty="0" smtClean="0"/>
              <a:t>N </a:t>
            </a:r>
            <a:r>
              <a:rPr lang="nl-NL" sz="2000" dirty="0" smtClean="0"/>
              <a:t>(</a:t>
            </a:r>
            <a:r>
              <a:rPr lang="nl-NL" sz="2000" dirty="0" err="1" smtClean="0"/>
              <a:t>including</a:t>
            </a:r>
            <a:r>
              <a:rPr lang="nl-NL" sz="2000" dirty="0" smtClean="0"/>
              <a:t> N2O</a:t>
            </a:r>
            <a:r>
              <a:rPr lang="nl-NL" sz="2000" dirty="0" smtClean="0"/>
              <a:t>) (PPO) 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b="1" dirty="0" err="1" smtClean="0"/>
              <a:t>Crop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yields</a:t>
            </a:r>
            <a:r>
              <a:rPr lang="nl-NL" sz="2000" b="1" dirty="0" smtClean="0"/>
              <a:t> </a:t>
            </a:r>
            <a:r>
              <a:rPr lang="nl-NL" sz="2000" dirty="0" smtClean="0"/>
              <a:t>(PPO)</a:t>
            </a:r>
          </a:p>
        </p:txBody>
      </p:sp>
    </p:spTree>
    <p:extLst>
      <p:ext uri="{BB962C8B-B14F-4D97-AF65-F5344CB8AC3E}">
        <p14:creationId xmlns:p14="http://schemas.microsoft.com/office/powerpoint/2010/main" val="20633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; </a:t>
            </a:r>
            <a:r>
              <a:rPr lang="nl-NL" sz="2800" dirty="0" err="1" smtClean="0"/>
              <a:t>Earthworms</a:t>
            </a:r>
            <a:r>
              <a:rPr lang="nl-NL" sz="2800" dirty="0" smtClean="0"/>
              <a:t> (2009-2011)</a:t>
            </a:r>
            <a:endParaRPr lang="nl-NL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60589"/>
              </p:ext>
            </p:extLst>
          </p:nvPr>
        </p:nvGraphicFramePr>
        <p:xfrm>
          <a:off x="403761" y="1369519"/>
          <a:ext cx="8431481" cy="46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69726" y="6239731"/>
            <a:ext cx="3870237" cy="302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Crittenden et </a:t>
            </a:r>
            <a:r>
              <a:rPr lang="fr-FR" sz="1400" dirty="0" smtClean="0">
                <a:latin typeface="Verdana" pitchFamily="34" charset="0"/>
              </a:rPr>
              <a:t>al 2014 (in </a:t>
            </a:r>
            <a:r>
              <a:rPr lang="fr-FR" sz="1400" dirty="0" err="1" smtClean="0">
                <a:latin typeface="Verdana" pitchFamily="34" charset="0"/>
              </a:rPr>
              <a:t>press</a:t>
            </a:r>
            <a:r>
              <a:rPr lang="fr-FR" sz="1400" dirty="0" smtClean="0">
                <a:latin typeface="Verdana" pitchFamily="34" charset="0"/>
              </a:rPr>
              <a:t>)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701209" y="2050722"/>
            <a:ext cx="1649408" cy="16494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1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; </a:t>
            </a:r>
            <a:r>
              <a:rPr lang="nl-NL" sz="2800" dirty="0" err="1" smtClean="0"/>
              <a:t>Earthworms</a:t>
            </a:r>
            <a:r>
              <a:rPr lang="nl-NL" sz="2800" dirty="0" smtClean="0"/>
              <a:t> </a:t>
            </a:r>
            <a:r>
              <a:rPr lang="nl-NL" sz="2800" dirty="0" smtClean="0"/>
              <a:t>(2009-2011)</a:t>
            </a:r>
            <a:endParaRPr lang="nl-NL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72971"/>
              </p:ext>
            </p:extLst>
          </p:nvPr>
        </p:nvGraphicFramePr>
        <p:xfrm>
          <a:off x="357503" y="1210593"/>
          <a:ext cx="8478982" cy="47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69726" y="6239731"/>
            <a:ext cx="387023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Crittenden et </a:t>
            </a:r>
            <a:r>
              <a:rPr lang="fr-FR" sz="1400" dirty="0" smtClean="0">
                <a:latin typeface="Verdana" pitchFamily="34" charset="0"/>
              </a:rPr>
              <a:t>al 2014 (in </a:t>
            </a:r>
            <a:r>
              <a:rPr lang="fr-FR" sz="1400" dirty="0" err="1" smtClean="0">
                <a:latin typeface="Verdana" pitchFamily="34" charset="0"/>
              </a:rPr>
              <a:t>press</a:t>
            </a:r>
            <a:r>
              <a:rPr lang="fr-FR" sz="1400" dirty="0" smtClean="0">
                <a:latin typeface="Verdana" pitchFamily="34" charset="0"/>
              </a:rPr>
              <a:t>)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2800" dirty="0" err="1"/>
              <a:t>Results</a:t>
            </a:r>
            <a:r>
              <a:rPr lang="nl-NL" sz="2800" dirty="0"/>
              <a:t>; </a:t>
            </a:r>
            <a:r>
              <a:rPr lang="nl-NL" sz="2800" dirty="0" err="1" smtClean="0"/>
              <a:t>Earthworms</a:t>
            </a:r>
            <a:r>
              <a:rPr lang="nl-NL" sz="2800" dirty="0" smtClean="0"/>
              <a:t> </a:t>
            </a:r>
            <a:r>
              <a:rPr lang="nl-NL" sz="2800" dirty="0" err="1" smtClean="0"/>
              <a:t>Fall</a:t>
            </a:r>
            <a:r>
              <a:rPr lang="nl-NL" sz="2800" dirty="0" smtClean="0"/>
              <a:t> </a:t>
            </a:r>
            <a:r>
              <a:rPr lang="nl-NL" sz="2800" dirty="0" smtClean="0"/>
              <a:t>2012</a:t>
            </a:r>
            <a:endParaRPr lang="nl-NL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496493" y="5531287"/>
            <a:ext cx="23817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</a:t>
            </a:r>
            <a:r>
              <a:rPr lang="fr-FR" sz="1400" dirty="0" smtClean="0">
                <a:latin typeface="Verdana" pitchFamily="34" charset="0"/>
              </a:rPr>
              <a:t>Oudshoorn 2013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17963" y="5692870"/>
            <a:ext cx="909084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endParaRPr lang="fr-FR" sz="1400" dirty="0" smtClean="0"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664" y="1501185"/>
            <a:ext cx="5400454" cy="4545641"/>
            <a:chOff x="762664" y="1501185"/>
            <a:chExt cx="5400454" cy="45456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64" y="1501185"/>
              <a:ext cx="2876550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893" y="1522451"/>
              <a:ext cx="2181225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/>
          <p:cNvSpPr txBox="1"/>
          <p:nvPr/>
        </p:nvSpPr>
        <p:spPr>
          <a:xfrm>
            <a:off x="4304302" y="5701589"/>
            <a:ext cx="1536405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1721" y="5701589"/>
            <a:ext cx="1956391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r>
              <a:rPr lang="fr-FR" sz="1400" dirty="0" smtClean="0">
                <a:latin typeface="Verdana" pitchFamily="34" charset="0"/>
              </a:rPr>
              <a:t> J9-2b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037" y="4739623"/>
            <a:ext cx="2434856" cy="35087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r>
              <a:rPr lang="nl-NL" sz="2800" dirty="0" err="1"/>
              <a:t>Results</a:t>
            </a:r>
            <a:r>
              <a:rPr lang="nl-NL" sz="2800" dirty="0"/>
              <a:t>; </a:t>
            </a:r>
            <a:r>
              <a:rPr lang="nl-NL" sz="2800" dirty="0" err="1" smtClean="0"/>
              <a:t>Earthworms</a:t>
            </a:r>
            <a:r>
              <a:rPr lang="nl-NL" sz="2800" dirty="0" smtClean="0"/>
              <a:t> </a:t>
            </a:r>
            <a:r>
              <a:rPr lang="nl-NL" sz="2800" dirty="0" err="1" smtClean="0"/>
              <a:t>Fall</a:t>
            </a:r>
            <a:r>
              <a:rPr lang="nl-NL" sz="2800" dirty="0" smtClean="0"/>
              <a:t> 2009-2012</a:t>
            </a:r>
            <a:endParaRPr lang="nl-NL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741055" y="5878224"/>
            <a:ext cx="213714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Bas </a:t>
            </a:r>
            <a:r>
              <a:rPr lang="fr-FR" sz="1400" dirty="0" err="1" smtClean="0">
                <a:latin typeface="Verdana" pitchFamily="34" charset="0"/>
              </a:rPr>
              <a:t>Oudshoorn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80274" y="3971582"/>
            <a:ext cx="909084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72809" y="3971582"/>
            <a:ext cx="909084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endParaRPr lang="fr-FR" sz="1400" dirty="0" smtClean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11062"/>
              </p:ext>
            </p:extLst>
          </p:nvPr>
        </p:nvGraphicFramePr>
        <p:xfrm>
          <a:off x="232012" y="1760563"/>
          <a:ext cx="8802807" cy="3658548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212226"/>
                <a:gridCol w="1198691"/>
                <a:gridCol w="840014"/>
                <a:gridCol w="839168"/>
                <a:gridCol w="839168"/>
                <a:gridCol w="1318814"/>
                <a:gridCol w="840014"/>
                <a:gridCol w="851857"/>
                <a:gridCol w="862855"/>
              </a:tblGrid>
              <a:tr h="583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Sampling date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Conventional </a:t>
                      </a:r>
                      <a:r>
                        <a:rPr lang="en-GB" sz="1200" dirty="0" smtClean="0">
                          <a:effectLst/>
                        </a:rPr>
                        <a:t>J9-2b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Organic J10-6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3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Tillage system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CT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MT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NIT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CT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MT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NIT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Fall 2009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barley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95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169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Winter wheat; mustard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389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415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289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Fall 2010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Onions; rye grass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279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208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358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Carrots;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</a:rPr>
                        <a:t>white </a:t>
                      </a:r>
                      <a:r>
                        <a:rPr lang="en-GB" sz="1200" b="1" smtClean="0">
                          <a:solidFill>
                            <a:srgbClr val="000000"/>
                          </a:solidFill>
                          <a:effectLst/>
                        </a:rPr>
                        <a:t>clover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357 a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159 b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104 b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Fall 2011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Potatoes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245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Wheat/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</a:rPr>
                        <a:t>Faba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 bean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841 a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560 b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555 b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Fall 2012</a:t>
                      </a:r>
                      <a:endParaRPr lang="en-GB" sz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Sugar beet 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123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263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308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Potatoes; grass clover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723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797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804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443344" y="4133164"/>
            <a:ext cx="2434856" cy="35087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6443344" y="3537097"/>
            <a:ext cx="2434856" cy="35087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2639532" y="4739623"/>
            <a:ext cx="2434856" cy="35087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smtClean="0"/>
              <a:t>Earthworm species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74431" y="5473932"/>
            <a:ext cx="245612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Crittenden et al. 2014 Oudshoorn, 2013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" y="867094"/>
            <a:ext cx="4193918" cy="283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3656930"/>
            <a:ext cx="3755508" cy="277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9"/>
          <p:cNvSpPr txBox="1"/>
          <p:nvPr/>
        </p:nvSpPr>
        <p:spPr>
          <a:xfrm>
            <a:off x="4155446" y="3692020"/>
            <a:ext cx="1536405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3" name="ZoneTexte 6"/>
          <p:cNvSpPr txBox="1"/>
          <p:nvPr/>
        </p:nvSpPr>
        <p:spPr>
          <a:xfrm>
            <a:off x="1541720" y="980734"/>
            <a:ext cx="1956391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r>
              <a:rPr lang="fr-FR" sz="1400" dirty="0" smtClean="0">
                <a:latin typeface="Verdana" pitchFamily="34" charset="0"/>
              </a:rPr>
              <a:t> J9-2b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7636" y="1254629"/>
            <a:ext cx="2721935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latin typeface="Verdana" pitchFamily="34" charset="0"/>
              </a:rPr>
              <a:t>Species </a:t>
            </a:r>
            <a:r>
              <a:rPr lang="nl-NL" sz="1400" dirty="0" err="1" smtClean="0">
                <a:latin typeface="Verdana" pitchFamily="34" charset="0"/>
              </a:rPr>
              <a:t>composition</a:t>
            </a:r>
            <a:r>
              <a:rPr lang="nl-NL" sz="1400" dirty="0" smtClean="0">
                <a:latin typeface="Verdana" pitchFamily="34" charset="0"/>
              </a:rPr>
              <a:t> </a:t>
            </a:r>
            <a:r>
              <a:rPr lang="nl-NL" sz="1400" dirty="0" err="1" smtClean="0">
                <a:latin typeface="Verdana" pitchFamily="34" charset="0"/>
              </a:rPr>
              <a:t>all</a:t>
            </a:r>
            <a:r>
              <a:rPr lang="nl-NL" sz="1400" dirty="0" smtClean="0">
                <a:latin typeface="Verdana" pitchFamily="34" charset="0"/>
              </a:rPr>
              <a:t> </a:t>
            </a:r>
            <a:r>
              <a:rPr lang="nl-NL" sz="1400" dirty="0" err="1" smtClean="0">
                <a:latin typeface="Verdana" pitchFamily="34" charset="0"/>
              </a:rPr>
              <a:t>yrs</a:t>
            </a: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b="1" dirty="0" err="1" smtClean="0">
                <a:latin typeface="Verdana" pitchFamily="34" charset="0"/>
              </a:rPr>
              <a:t>Endogeic</a:t>
            </a:r>
            <a:r>
              <a:rPr lang="nl-NL" sz="1400" b="1" dirty="0" smtClean="0">
                <a:latin typeface="Verdana" pitchFamily="34" charset="0"/>
              </a:rPr>
              <a:t> species: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A. </a:t>
            </a:r>
            <a:r>
              <a:rPr lang="nl-NL" sz="1400" i="1" dirty="0" err="1" smtClean="0">
                <a:latin typeface="Verdana" pitchFamily="34" charset="0"/>
              </a:rPr>
              <a:t>caliginosa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(65-85%)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A. </a:t>
            </a:r>
            <a:r>
              <a:rPr lang="nl-NL" sz="1400" i="1" dirty="0" err="1" smtClean="0">
                <a:latin typeface="Verdana" pitchFamily="34" charset="0"/>
              </a:rPr>
              <a:t>rosea</a:t>
            </a:r>
            <a:endParaRPr lang="nl-NL" sz="1400" i="1" dirty="0" smtClean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A</a:t>
            </a:r>
            <a:r>
              <a:rPr lang="nl-NL" sz="1400" i="1" dirty="0">
                <a:latin typeface="Verdana" pitchFamily="34" charset="0"/>
              </a:rPr>
              <a:t>. </a:t>
            </a:r>
            <a:r>
              <a:rPr lang="nl-NL" sz="1400" i="1" dirty="0" err="1" smtClean="0">
                <a:latin typeface="Verdana" pitchFamily="34" charset="0"/>
              </a:rPr>
              <a:t>chlorotica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(&lt;1%)</a:t>
            </a:r>
            <a:endParaRPr lang="nl-NL" sz="14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endParaRPr lang="nl-NL" sz="1400" i="1" dirty="0" smtClean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b="1" dirty="0" err="1" smtClean="0">
                <a:latin typeface="Verdana" pitchFamily="34" charset="0"/>
              </a:rPr>
              <a:t>Epigeic</a:t>
            </a:r>
            <a:r>
              <a:rPr lang="nl-NL" sz="1400" b="1" dirty="0" smtClean="0">
                <a:latin typeface="Verdana" pitchFamily="34" charset="0"/>
              </a:rPr>
              <a:t> species: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L. </a:t>
            </a:r>
            <a:r>
              <a:rPr lang="nl-NL" sz="1400" i="1" dirty="0" err="1" smtClean="0">
                <a:latin typeface="Verdana" pitchFamily="34" charset="0"/>
              </a:rPr>
              <a:t>rubellus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(CT&lt;MT/NIT)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E. </a:t>
            </a:r>
            <a:r>
              <a:rPr lang="nl-NL" sz="1400" i="1" dirty="0" err="1" smtClean="0">
                <a:latin typeface="Verdana" pitchFamily="34" charset="0"/>
              </a:rPr>
              <a:t>tetraedra</a:t>
            </a:r>
            <a:r>
              <a:rPr lang="nl-NL" sz="1400" i="1" dirty="0" smtClean="0">
                <a:latin typeface="Verdana" pitchFamily="34" charset="0"/>
              </a:rPr>
              <a:t> 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L. </a:t>
            </a:r>
            <a:r>
              <a:rPr lang="nl-NL" sz="1400" i="1" dirty="0" err="1" smtClean="0">
                <a:latin typeface="Verdana" pitchFamily="34" charset="0"/>
              </a:rPr>
              <a:t>castaneus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(&lt;1%)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S. </a:t>
            </a:r>
            <a:r>
              <a:rPr lang="nl-NL" sz="1400" i="1" dirty="0" err="1" smtClean="0">
                <a:latin typeface="Verdana" pitchFamily="34" charset="0"/>
              </a:rPr>
              <a:t>mammalis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(&lt;1%)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endParaRPr lang="nl-NL" sz="1400" dirty="0" smtClean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b="1" dirty="0" err="1" smtClean="0">
                <a:latin typeface="Verdana" pitchFamily="34" charset="0"/>
              </a:rPr>
              <a:t>Anecic</a:t>
            </a:r>
            <a:r>
              <a:rPr lang="nl-NL" sz="1400" b="1" dirty="0" smtClean="0">
                <a:latin typeface="Verdana" pitchFamily="34" charset="0"/>
              </a:rPr>
              <a:t> species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A. </a:t>
            </a:r>
            <a:r>
              <a:rPr lang="nl-NL" sz="1400" i="1" dirty="0" err="1" smtClean="0">
                <a:latin typeface="Verdana" pitchFamily="34" charset="0"/>
              </a:rPr>
              <a:t>longa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(&lt;1%)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400" i="1" dirty="0" smtClean="0">
                <a:latin typeface="Verdana" pitchFamily="34" charset="0"/>
              </a:rPr>
              <a:t>L. </a:t>
            </a:r>
            <a:r>
              <a:rPr lang="nl-NL" sz="1400" i="1" dirty="0" err="1" smtClean="0">
                <a:latin typeface="Verdana" pitchFamily="34" charset="0"/>
              </a:rPr>
              <a:t>terrestris</a:t>
            </a:r>
            <a:r>
              <a:rPr lang="nl-NL" sz="1400" i="1" dirty="0" smtClean="0">
                <a:latin typeface="Verdana" pitchFamily="34" charset="0"/>
              </a:rPr>
              <a:t> </a:t>
            </a:r>
            <a:r>
              <a:rPr lang="nl-NL" sz="1400" dirty="0" smtClean="0">
                <a:latin typeface="Verdana" pitchFamily="34" charset="0"/>
              </a:rPr>
              <a:t>(&lt;1%)</a:t>
            </a:r>
          </a:p>
          <a:p>
            <a:pPr marL="342900" indent="-342900">
              <a:lnSpc>
                <a:spcPts val="1800"/>
              </a:lnSpc>
              <a:buAutoNum type="alphaUcPeriod"/>
            </a:pPr>
            <a:endParaRPr lang="nl-NL" sz="1400" dirty="0" smtClean="0">
              <a:latin typeface="Verdana" pitchFamily="34" charset="0"/>
            </a:endParaRPr>
          </a:p>
          <a:p>
            <a:pPr marL="342900" indent="-342900">
              <a:lnSpc>
                <a:spcPts val="1800"/>
              </a:lnSpc>
              <a:buAutoNum type="alphaUcPeriod"/>
            </a:pPr>
            <a:endParaRPr lang="nl-NL" sz="14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smtClean="0"/>
              <a:t>Nematode </a:t>
            </a:r>
            <a:r>
              <a:rPr lang="nl-NL" sz="3200" dirty="0" err="1" smtClean="0"/>
              <a:t>feeding</a:t>
            </a:r>
            <a:r>
              <a:rPr lang="nl-NL" sz="3200" dirty="0" smtClean="0"/>
              <a:t> </a:t>
            </a:r>
            <a:r>
              <a:rPr lang="nl-NL" sz="3200" dirty="0" err="1" smtClean="0"/>
              <a:t>groups</a:t>
            </a:r>
            <a:endParaRPr lang="nl-N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6" y="967491"/>
            <a:ext cx="8707721" cy="56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5"/>
          <p:cNvSpPr txBox="1"/>
          <p:nvPr/>
        </p:nvSpPr>
        <p:spPr>
          <a:xfrm>
            <a:off x="1307805" y="6250113"/>
            <a:ext cx="642206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 PPO, Gerard Korthals - 2009 </a:t>
            </a:r>
            <a:r>
              <a:rPr lang="fr-FR" sz="1400" dirty="0" err="1" smtClean="0">
                <a:latin typeface="Verdana" pitchFamily="34" charset="0"/>
              </a:rPr>
              <a:t>baseline</a:t>
            </a:r>
            <a:r>
              <a:rPr lang="fr-FR" sz="1400" dirty="0" smtClean="0">
                <a:latin typeface="Verdana" pitchFamily="34" charset="0"/>
              </a:rPr>
              <a:t> data? (0-25 cm </a:t>
            </a:r>
            <a:r>
              <a:rPr lang="fr-FR" sz="1400" dirty="0" err="1" smtClean="0">
                <a:latin typeface="Verdana" pitchFamily="34" charset="0"/>
              </a:rPr>
              <a:t>depth</a:t>
            </a:r>
            <a:r>
              <a:rPr lang="fr-FR" sz="1400" dirty="0" smtClean="0">
                <a:latin typeface="Verdana" pitchFamily="34" charset="0"/>
              </a:rPr>
              <a:t>)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8447"/>
            <a:ext cx="8229600" cy="1001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Nematode Guild Analysis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8399" y="881354"/>
            <a:ext cx="8478401" cy="434340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err="1" smtClean="0"/>
              <a:t>Calculation</a:t>
            </a:r>
            <a:r>
              <a:rPr lang="nl-NL" u="sng" dirty="0" smtClean="0"/>
              <a:t> of  </a:t>
            </a:r>
            <a:r>
              <a:rPr lang="nl-NL" u="sng" dirty="0" err="1" smtClean="0"/>
              <a:t>functional</a:t>
            </a:r>
            <a:r>
              <a:rPr lang="nl-NL" u="sng" dirty="0" smtClean="0"/>
              <a:t> </a:t>
            </a:r>
            <a:r>
              <a:rPr lang="nl-NL" u="sng" dirty="0" smtClean="0"/>
              <a:t>indices, nematode </a:t>
            </a:r>
            <a:r>
              <a:rPr lang="nl-NL" u="sng" dirty="0" err="1" smtClean="0"/>
              <a:t>guild</a:t>
            </a:r>
            <a:r>
              <a:rPr lang="nl-NL" u="sng" dirty="0" smtClean="0"/>
              <a:t> analysis</a:t>
            </a:r>
            <a:endParaRPr lang="nl-NL" u="sng" dirty="0" smtClean="0"/>
          </a:p>
          <a:p>
            <a:endParaRPr lang="nl-NL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err="1" smtClean="0"/>
              <a:t>Maturity</a:t>
            </a:r>
            <a:r>
              <a:rPr lang="nl-NL" dirty="0" smtClean="0"/>
              <a:t> index (MI) (r-k life </a:t>
            </a:r>
            <a:r>
              <a:rPr lang="nl-NL" dirty="0" err="1" smtClean="0"/>
              <a:t>strategies</a:t>
            </a:r>
            <a:r>
              <a:rPr lang="nl-NL" dirty="0" smtClean="0"/>
              <a:t>, </a:t>
            </a:r>
            <a:r>
              <a:rPr lang="nl-NL" dirty="0" err="1" smtClean="0"/>
              <a:t>disturbance</a:t>
            </a:r>
            <a:r>
              <a:rPr lang="nl-NL" dirty="0" smtClean="0"/>
              <a:t> indicator)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err="1" smtClean="0"/>
              <a:t>Enrichment</a:t>
            </a:r>
            <a:r>
              <a:rPr lang="nl-NL" dirty="0" smtClean="0"/>
              <a:t> </a:t>
            </a:r>
            <a:r>
              <a:rPr lang="nl-NL" dirty="0" smtClean="0"/>
              <a:t>index (EI) (</a:t>
            </a:r>
            <a:r>
              <a:rPr lang="nl-NL" dirty="0" err="1" smtClean="0"/>
              <a:t>nutrient</a:t>
            </a:r>
            <a:r>
              <a:rPr lang="nl-NL" dirty="0" smtClean="0"/>
              <a:t> status)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err="1" smtClean="0"/>
              <a:t>Structure</a:t>
            </a:r>
            <a:r>
              <a:rPr lang="nl-NL" dirty="0" smtClean="0"/>
              <a:t> index (SI) (</a:t>
            </a:r>
            <a:r>
              <a:rPr lang="nl-NL" dirty="0" err="1" smtClean="0"/>
              <a:t>soil</a:t>
            </a:r>
            <a:r>
              <a:rPr lang="nl-NL" dirty="0" smtClean="0"/>
              <a:t> </a:t>
            </a:r>
            <a:r>
              <a:rPr lang="nl-NL" dirty="0" err="1" smtClean="0"/>
              <a:t>ecosystem</a:t>
            </a:r>
            <a:r>
              <a:rPr lang="nl-NL" dirty="0" smtClean="0"/>
              <a:t> </a:t>
            </a:r>
            <a:r>
              <a:rPr lang="nl-NL" dirty="0" err="1" smtClean="0"/>
              <a:t>stability</a:t>
            </a:r>
            <a:r>
              <a:rPr lang="nl-NL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Basal index (BI) (</a:t>
            </a:r>
            <a:r>
              <a:rPr lang="nl-NL" dirty="0" err="1" smtClean="0"/>
              <a:t>disruption</a:t>
            </a:r>
            <a:r>
              <a:rPr lang="nl-NL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Channel index (CI) (</a:t>
            </a:r>
            <a:r>
              <a:rPr lang="nl-NL" dirty="0" err="1" smtClean="0"/>
              <a:t>bacterial</a:t>
            </a:r>
            <a:r>
              <a:rPr lang="nl-NL" dirty="0" smtClean="0"/>
              <a:t>- or </a:t>
            </a:r>
            <a:r>
              <a:rPr lang="nl-NL" dirty="0" err="1" smtClean="0"/>
              <a:t>fungal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r>
              <a:rPr lang="nl-NL" dirty="0" smtClean="0"/>
              <a:t>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4738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8447"/>
            <a:ext cx="8229600" cy="1001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72"/>
                </a:solidFill>
                <a:latin typeface="Arial" charset="0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Nematode Guild Analysis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190" y="1434836"/>
            <a:ext cx="7816192" cy="4655626"/>
            <a:chOff x="514350" y="1009607"/>
            <a:chExt cx="8154628" cy="5173931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6361113" y="1908132"/>
              <a:ext cx="865187" cy="331628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424488" y="1911307"/>
              <a:ext cx="936625" cy="3316287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487863" y="1908132"/>
              <a:ext cx="936625" cy="331628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>
                <a:solidFill>
                  <a:srgbClr val="002060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622675" y="1908132"/>
              <a:ext cx="865188" cy="3316287"/>
            </a:xfrm>
            <a:prstGeom prst="rect">
              <a:avLst/>
            </a:prstGeom>
            <a:solidFill>
              <a:srgbClr val="E67800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584575" y="1906544"/>
              <a:ext cx="3670300" cy="3314700"/>
            </a:xfrm>
            <a:prstGeom prst="rect">
              <a:avLst/>
            </a:prstGeom>
            <a:noFill/>
            <a:ln w="38100" cmpd="dbl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598863" y="2728869"/>
              <a:ext cx="3644900" cy="3175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3578225" y="3575007"/>
              <a:ext cx="3670300" cy="1587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498975" y="1919244"/>
              <a:ext cx="0" cy="3316288"/>
            </a:xfrm>
            <a:prstGeom prst="line">
              <a:avLst/>
            </a:prstGeom>
            <a:noFill/>
            <a:ln w="38100" cmpd="dbl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5426075" y="1906544"/>
              <a:ext cx="0" cy="3317875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819589" y="2778082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Ca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594866" y="1981157"/>
              <a:ext cx="549832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 dirty="0">
                  <a:solidFill>
                    <a:srgbClr val="002060"/>
                  </a:solidFill>
                </a:rPr>
                <a:t>Om</a:t>
              </a:r>
              <a:r>
                <a:rPr lang="en-US" sz="1400" b="1" i="1" baseline="-25000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518791" y="1981157"/>
              <a:ext cx="549832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Om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668838" y="2778082"/>
              <a:ext cx="627062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 dirty="0">
                  <a:solidFill>
                    <a:srgbClr val="002060"/>
                  </a:solidFill>
                </a:rPr>
                <a:t>Ca</a:t>
              </a:r>
              <a:r>
                <a:rPr lang="en-US" sz="1400" b="1" i="1" baseline="-250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621401" y="2778082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Ca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545326" y="2778082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Ca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819643" y="3576594"/>
              <a:ext cx="46807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Fu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711700" y="3576594"/>
              <a:ext cx="542925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 dirty="0">
                  <a:solidFill>
                    <a:srgbClr val="002060"/>
                  </a:solidFill>
                </a:rPr>
                <a:t>Fu</a:t>
              </a:r>
              <a:r>
                <a:rPr lang="en-US" sz="1400" b="1" i="1" baseline="-250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618280" y="3576594"/>
              <a:ext cx="46807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Fu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543793" y="3576594"/>
              <a:ext cx="46807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Fu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821970" y="4395744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 dirty="0">
                  <a:solidFill>
                    <a:srgbClr val="002060"/>
                  </a:solidFill>
                </a:rPr>
                <a:t>Ba</a:t>
              </a:r>
              <a:r>
                <a:rPr lang="en-US" sz="1400" b="1" i="1" baseline="-250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3125" y="4395744"/>
              <a:ext cx="59848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 dirty="0">
                  <a:solidFill>
                    <a:srgbClr val="002060"/>
                  </a:solidFill>
                </a:rPr>
                <a:t>Ba</a:t>
              </a:r>
              <a:r>
                <a:rPr lang="en-US" sz="1400" b="1" i="1" baseline="-250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5620607" y="4395744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Ba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6546120" y="4395744"/>
              <a:ext cx="479299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solidFill>
                    <a:srgbClr val="002060"/>
                  </a:solidFill>
                </a:rPr>
                <a:t>Ba</a:t>
              </a:r>
              <a:r>
                <a:rPr lang="en-US" sz="1400" b="1" i="1" baseline="-2500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853952" y="4810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rgbClr val="002060"/>
                  </a:solidFill>
                </a:rPr>
                <a:t>0.8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853952" y="3998869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0.8</a:t>
              </a: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853952" y="3159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rgbClr val="002060"/>
                  </a:solidFill>
                </a:rPr>
                <a:t>0.8</a:t>
              </a: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4752975" y="4810082"/>
              <a:ext cx="45878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rgbClr val="002060"/>
                  </a:solidFill>
                </a:rPr>
                <a:t>1.8</a:t>
              </a: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752975" y="3998869"/>
              <a:ext cx="45878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rgbClr val="002060"/>
                  </a:solidFill>
                </a:rPr>
                <a:t>1.8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740275" y="3159082"/>
              <a:ext cx="485775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 dirty="0">
                  <a:solidFill>
                    <a:srgbClr val="002060"/>
                  </a:solidFill>
                </a:rPr>
                <a:t>1.8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5655765" y="4810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3.2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6579690" y="4810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5.0</a:t>
              </a: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6579690" y="3998869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5.0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6579690" y="3159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5.0</a:t>
              </a: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6579690" y="231453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5.0</a:t>
              </a: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5655765" y="3998869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3.2</a:t>
              </a: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5655765" y="315908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3.2</a:t>
              </a:r>
            </a:p>
          </p:txBody>
        </p: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5655765" y="2314532"/>
              <a:ext cx="431208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rgbClr val="002060"/>
                  </a:solidFill>
                </a:rPr>
                <a:t>3.2</a:t>
              </a:r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2854143" y="1382897"/>
              <a:ext cx="694102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u="sng" dirty="0">
                  <a:solidFill>
                    <a:srgbClr val="002060"/>
                  </a:solidFill>
                </a:rPr>
                <a:t>Basal</a:t>
              </a:r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2482147" y="1009607"/>
              <a:ext cx="1130119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u="sng" dirty="0">
                  <a:solidFill>
                    <a:srgbClr val="002060"/>
                  </a:solidFill>
                </a:rPr>
                <a:t>Structured</a:t>
              </a:r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>
              <a:off x="3535363" y="1520782"/>
              <a:ext cx="912812" cy="0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>
              <a:off x="4484688" y="1223919"/>
              <a:ext cx="2743200" cy="0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7252890" y="3732169"/>
              <a:ext cx="1231108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fungivores</a:t>
              </a: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3781425" y="5251407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dirty="0">
                  <a:solidFill>
                    <a:srgbClr val="002060"/>
                  </a:solidFill>
                </a:rPr>
                <a:t>cp-2</a:t>
              </a: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4675188" y="5251407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dirty="0">
                  <a:solidFill>
                    <a:srgbClr val="002060"/>
                  </a:solidFill>
                </a:rPr>
                <a:t>cp-3</a:t>
              </a: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5570538" y="5251407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cp-4</a:t>
              </a: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6497638" y="5251407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cp-5</a:t>
              </a: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3864759" y="1560242"/>
              <a:ext cx="330221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5640388" y="1507990"/>
              <a:ext cx="3540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M</a:t>
              </a:r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>
              <a:off x="1425300" y="2065294"/>
              <a:ext cx="318999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3690635" y="5724438"/>
              <a:ext cx="278281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002060"/>
                  </a:solidFill>
                </a:rPr>
                <a:t>Structure trajectory</a:t>
              </a: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6465210" y="5922150"/>
              <a:ext cx="895350" cy="0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7255326" y="2141494"/>
              <a:ext cx="1219887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omnivores</a:t>
              </a:r>
            </a:p>
          </p:txBody>
        </p:sp>
        <p:sp>
          <p:nvSpPr>
            <p:cNvPr id="58" name="Rectangle 69"/>
            <p:cNvSpPr>
              <a:spLocks noChangeArrowheads="1"/>
            </p:cNvSpPr>
            <p:nvPr/>
          </p:nvSpPr>
          <p:spPr bwMode="auto">
            <a:xfrm>
              <a:off x="7263263" y="2976519"/>
              <a:ext cx="1219887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carnivores</a:t>
              </a:r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7266349" y="4583069"/>
              <a:ext cx="1402629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>
                  <a:solidFill>
                    <a:srgbClr val="002060"/>
                  </a:solidFill>
                </a:rPr>
                <a:t>bacterivores</a:t>
              </a:r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 flipH="1">
              <a:off x="3578225" y="4395744"/>
              <a:ext cx="3670300" cy="1588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2060"/>
                </a:solidFill>
              </a:endParaRPr>
            </a:p>
          </p:txBody>
        </p:sp>
        <p:grpSp>
          <p:nvGrpSpPr>
            <p:cNvPr id="61" name="Group 77"/>
            <p:cNvGrpSpPr>
              <a:grpSpLocks/>
            </p:cNvGrpSpPr>
            <p:nvPr/>
          </p:nvGrpSpPr>
          <p:grpSpPr bwMode="auto">
            <a:xfrm>
              <a:off x="514350" y="1539832"/>
              <a:ext cx="3081338" cy="4441825"/>
              <a:chOff x="324" y="863"/>
              <a:chExt cx="1941" cy="2798"/>
            </a:xfrm>
          </p:grpSpPr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1111" y="2353"/>
                <a:ext cx="688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Line 23"/>
              <p:cNvSpPr>
                <a:spLocks noChangeShapeType="1"/>
              </p:cNvSpPr>
              <p:nvPr/>
            </p:nvSpPr>
            <p:spPr bwMode="auto">
              <a:xfrm flipV="1">
                <a:off x="1533" y="3184"/>
                <a:ext cx="726" cy="0"/>
              </a:xfrm>
              <a:prstGeom prst="line">
                <a:avLst/>
              </a:prstGeom>
              <a:noFill/>
              <a:ln w="38100" cmpd="dbl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64" name="Group 76"/>
              <p:cNvGrpSpPr>
                <a:grpSpLocks/>
              </p:cNvGrpSpPr>
              <p:nvPr/>
            </p:nvGrpSpPr>
            <p:grpSpPr bwMode="auto">
              <a:xfrm>
                <a:off x="324" y="863"/>
                <a:ext cx="1941" cy="2798"/>
                <a:chOff x="402" y="863"/>
                <a:chExt cx="1941" cy="2798"/>
              </a:xfrm>
            </p:grpSpPr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auto">
                <a:xfrm>
                  <a:off x="1655" y="1584"/>
                  <a:ext cx="627" cy="1090"/>
                </a:xfrm>
                <a:prstGeom prst="line">
                  <a:avLst/>
                </a:prstGeom>
                <a:noFill/>
                <a:ln w="12700">
                  <a:solidFill>
                    <a:srgbClr val="00206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 rot="3635931">
                  <a:off x="1104" y="1151"/>
                  <a:ext cx="786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600" u="sng" dirty="0">
                      <a:solidFill>
                        <a:srgbClr val="002060"/>
                      </a:solidFill>
                    </a:rPr>
                    <a:t>Enriched</a:t>
                  </a:r>
                </a:p>
              </p:txBody>
            </p:sp>
            <p:sp>
              <p:nvSpPr>
                <p:cNvPr id="67" name="Rectangle 64"/>
                <p:cNvSpPr>
                  <a:spLocks noChangeArrowheads="1"/>
                </p:cNvSpPr>
                <p:nvPr/>
              </p:nvSpPr>
              <p:spPr bwMode="auto">
                <a:xfrm rot="3687130">
                  <a:off x="108" y="2542"/>
                  <a:ext cx="1948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dirty="0">
                      <a:solidFill>
                        <a:srgbClr val="002060"/>
                      </a:solidFill>
                    </a:rPr>
                    <a:t>Enrichment trajectory</a:t>
                  </a:r>
                </a:p>
              </p:txBody>
            </p:sp>
            <p:sp>
              <p:nvSpPr>
                <p:cNvPr id="68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02" y="1438"/>
                  <a:ext cx="203" cy="350"/>
                </a:xfrm>
                <a:prstGeom prst="line">
                  <a:avLst/>
                </a:prstGeom>
                <a:noFill/>
                <a:ln w="12700">
                  <a:solidFill>
                    <a:srgbClr val="00206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69" name="Group 75"/>
                <p:cNvGrpSpPr>
                  <a:grpSpLocks/>
                </p:cNvGrpSpPr>
                <p:nvPr/>
              </p:nvGrpSpPr>
              <p:grpSpPr bwMode="auto">
                <a:xfrm>
                  <a:off x="657" y="1451"/>
                  <a:ext cx="1686" cy="1735"/>
                  <a:chOff x="721" y="1451"/>
                  <a:chExt cx="1686" cy="1735"/>
                </a:xfrm>
              </p:grpSpPr>
              <p:sp>
                <p:nvSpPr>
                  <p:cNvPr id="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39" y="1451"/>
                    <a:ext cx="726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7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1451"/>
                    <a:ext cx="942" cy="1728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7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21" y="1451"/>
                    <a:ext cx="969" cy="1735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7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164" y="1664"/>
                    <a:ext cx="302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 b="1" i="1" dirty="0">
                        <a:solidFill>
                          <a:srgbClr val="002060"/>
                        </a:solidFill>
                      </a:rPr>
                      <a:t>Ba</a:t>
                    </a:r>
                    <a:r>
                      <a:rPr lang="en-US" sz="1400" b="1" i="1" baseline="-25000" dirty="0">
                        <a:solidFill>
                          <a:srgbClr val="00206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513"/>
                    <a:ext cx="295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 b="1" i="1" dirty="0">
                        <a:solidFill>
                          <a:srgbClr val="002060"/>
                        </a:solidFill>
                      </a:rPr>
                      <a:t>Fu</a:t>
                    </a:r>
                    <a:r>
                      <a:rPr lang="en-US" sz="1400" b="1" i="1" baseline="-25000" dirty="0">
                        <a:solidFill>
                          <a:srgbClr val="00206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5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739" y="2760"/>
                    <a:ext cx="272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 b="1" dirty="0">
                        <a:solidFill>
                          <a:srgbClr val="002060"/>
                        </a:solidFill>
                      </a:rPr>
                      <a:t>0.8</a:t>
                    </a:r>
                  </a:p>
                </p:txBody>
              </p:sp>
              <p:sp>
                <p:nvSpPr>
                  <p:cNvPr id="7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1886"/>
                    <a:ext cx="272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 b="1" dirty="0">
                        <a:solidFill>
                          <a:srgbClr val="002060"/>
                        </a:solidFill>
                      </a:rPr>
                      <a:t>3.2</a:t>
                    </a:r>
                  </a:p>
                </p:txBody>
              </p:sp>
              <p:sp>
                <p:nvSpPr>
                  <p:cNvPr id="77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371" y="2123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600" b="1" i="1" dirty="0">
                        <a:solidFill>
                          <a:srgbClr val="002060"/>
                        </a:solidFill>
                      </a:rPr>
                      <a:t>cp-1</a:t>
                    </a:r>
                  </a:p>
                </p:txBody>
              </p:sp>
              <p:sp>
                <p:nvSpPr>
                  <p:cNvPr id="78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802" y="29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600" b="1" i="1" dirty="0">
                        <a:solidFill>
                          <a:srgbClr val="002060"/>
                        </a:solidFill>
                      </a:rPr>
                      <a:t>cp-2</a:t>
                    </a:r>
                  </a:p>
                </p:txBody>
              </p:sp>
            </p:grpSp>
          </p:grpSp>
        </p:grpSp>
      </p:grpSp>
      <p:sp>
        <p:nvSpPr>
          <p:cNvPr id="79" name="Content Placeholder 3"/>
          <p:cNvSpPr txBox="1">
            <a:spLocks/>
          </p:cNvSpPr>
          <p:nvPr/>
        </p:nvSpPr>
        <p:spPr bwMode="auto">
          <a:xfrm>
            <a:off x="208399" y="785831"/>
            <a:ext cx="84784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u="sng" dirty="0" err="1" smtClean="0"/>
              <a:t>Calculation</a:t>
            </a:r>
            <a:r>
              <a:rPr lang="nl-NL" u="sng" dirty="0" smtClean="0"/>
              <a:t> of  </a:t>
            </a:r>
            <a:r>
              <a:rPr lang="nl-NL" u="sng" dirty="0" err="1" smtClean="0"/>
              <a:t>functional</a:t>
            </a:r>
            <a:r>
              <a:rPr lang="nl-NL" u="sng" dirty="0" smtClean="0"/>
              <a:t> indices, nematode </a:t>
            </a:r>
            <a:r>
              <a:rPr lang="nl-NL" u="sng" dirty="0" err="1" smtClean="0"/>
              <a:t>guild</a:t>
            </a:r>
            <a:r>
              <a:rPr lang="nl-NL" u="sng" dirty="0" smtClean="0"/>
              <a:t> analysis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3021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953676"/>
            <a:ext cx="8859335" cy="578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Microbial</a:t>
            </a:r>
            <a:r>
              <a:rPr lang="nl-NL" sz="3200" dirty="0" smtClean="0"/>
              <a:t> parameters</a:t>
            </a:r>
            <a:endParaRPr lang="nl-NL" dirty="0"/>
          </a:p>
        </p:txBody>
      </p:sp>
      <p:sp>
        <p:nvSpPr>
          <p:cNvPr id="15" name="ZoneTexte 5"/>
          <p:cNvSpPr txBox="1"/>
          <p:nvPr/>
        </p:nvSpPr>
        <p:spPr>
          <a:xfrm>
            <a:off x="1307805" y="6324544"/>
            <a:ext cx="642206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 PPO, RIVM, Alterra- 2009 </a:t>
            </a:r>
            <a:r>
              <a:rPr lang="fr-FR" sz="1400" dirty="0" err="1" smtClean="0">
                <a:latin typeface="Verdana" pitchFamily="34" charset="0"/>
              </a:rPr>
              <a:t>baseline</a:t>
            </a:r>
            <a:r>
              <a:rPr lang="fr-FR" sz="1400" dirty="0" smtClean="0">
                <a:latin typeface="Verdana" pitchFamily="34" charset="0"/>
              </a:rPr>
              <a:t> data? (0-25 cm </a:t>
            </a:r>
            <a:r>
              <a:rPr lang="fr-FR" sz="1400" dirty="0" err="1" smtClean="0">
                <a:latin typeface="Verdana" pitchFamily="34" charset="0"/>
              </a:rPr>
              <a:t>depth</a:t>
            </a:r>
            <a:r>
              <a:rPr lang="fr-FR" sz="1400" dirty="0" smtClean="0">
                <a:latin typeface="Verdana" pitchFamily="34" charset="0"/>
              </a:rPr>
              <a:t>)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r>
              <a:rPr lang="nl-NL" sz="2800" dirty="0" smtClean="0"/>
              <a:t>NL field sites – Marine </a:t>
            </a:r>
            <a:r>
              <a:rPr lang="nl-NL" sz="2800" dirty="0" err="1" smtClean="0"/>
              <a:t>clay</a:t>
            </a:r>
            <a:r>
              <a:rPr lang="nl-NL" sz="2800" dirty="0" smtClean="0"/>
              <a:t> </a:t>
            </a:r>
            <a:r>
              <a:rPr lang="nl-NL" sz="2800" dirty="0" err="1" smtClean="0"/>
              <a:t>loam</a:t>
            </a:r>
            <a:r>
              <a:rPr lang="nl-NL" sz="2800" dirty="0" smtClean="0"/>
              <a:t> </a:t>
            </a:r>
            <a:r>
              <a:rPr lang="nl-NL" sz="2800" dirty="0" err="1" smtClean="0"/>
              <a:t>soils</a:t>
            </a:r>
            <a:endParaRPr lang="nl-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00213"/>
            <a:ext cx="19478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24"/>
          <p:cNvSpPr/>
          <p:nvPr/>
        </p:nvSpPr>
        <p:spPr bwMode="auto">
          <a:xfrm>
            <a:off x="4846168" y="2318509"/>
            <a:ext cx="254940" cy="244548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54687" y="2938463"/>
            <a:ext cx="28458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 smtClean="0">
                <a:latin typeface="Arial" charset="0"/>
                <a:ea typeface="ＭＳ Ｐゴシック" pitchFamily="27" charset="-128"/>
                <a:cs typeface="Arial" charset="0"/>
              </a:rPr>
              <a:t>Lelystad</a:t>
            </a:r>
            <a:r>
              <a:rPr lang="en-GB" sz="1400" dirty="0" smtClean="0">
                <a:latin typeface="Arial" charset="0"/>
                <a:ea typeface="ＭＳ Ｐゴシック" pitchFamily="27" charset="-128"/>
                <a:cs typeface="Arial" charset="0"/>
              </a:rPr>
              <a:t> </a:t>
            </a:r>
            <a:r>
              <a:rPr lang="en-GB" sz="1400" dirty="0" smtClean="0">
                <a:latin typeface="Arial" charset="0"/>
                <a:ea typeface="ＭＳ Ｐゴシック" pitchFamily="27" charset="-128"/>
                <a:cs typeface="Arial" charset="0"/>
              </a:rPr>
              <a:t>RCBD field experiment</a:t>
            </a:r>
            <a:endParaRPr lang="en-GB" sz="1400" dirty="0" smtClean="0">
              <a:latin typeface="Arial" charset="0"/>
              <a:ea typeface="ＭＳ Ｐゴシック" pitchFamily="27" charset="-128"/>
              <a:cs typeface="Arial" charset="0"/>
            </a:endParaRPr>
          </a:p>
          <a:p>
            <a:pPr>
              <a:defRPr/>
            </a:pPr>
            <a:r>
              <a:rPr lang="en-GB" sz="1400" dirty="0" smtClean="0">
                <a:latin typeface="Arial" charset="0"/>
                <a:ea typeface="ＭＳ Ｐゴシック" pitchFamily="27" charset="-128"/>
                <a:cs typeface="Arial" charset="0"/>
              </a:rPr>
              <a:t>(different tillage systems for conventional and organic crop rotations</a:t>
            </a:r>
            <a:endParaRPr lang="en-GB" sz="1400" dirty="0">
              <a:latin typeface="Arial" charset="0"/>
              <a:ea typeface="ＭＳ Ｐゴシック" pitchFamily="27" charset="-128"/>
              <a:cs typeface="Arial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980738" y="3432693"/>
            <a:ext cx="19577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>
                <a:latin typeface="Arial" charset="0"/>
                <a:ea typeface="ＭＳ Ｐゴシック" pitchFamily="27" charset="-128"/>
                <a:cs typeface="Arial" charset="0"/>
              </a:rPr>
              <a:t>Hoeksche</a:t>
            </a:r>
            <a:r>
              <a:rPr lang="en-GB" sz="1400" dirty="0">
                <a:latin typeface="Arial" charset="0"/>
                <a:ea typeface="ＭＳ Ｐゴシック" pitchFamily="27" charset="-128"/>
                <a:cs typeface="Arial" charset="0"/>
              </a:rPr>
              <a:t> </a:t>
            </a:r>
            <a:r>
              <a:rPr lang="en-GB" sz="1400" dirty="0" err="1" smtClean="0">
                <a:latin typeface="Arial" charset="0"/>
                <a:ea typeface="ＭＳ Ｐゴシック" pitchFamily="27" charset="-128"/>
                <a:cs typeface="Arial" charset="0"/>
              </a:rPr>
              <a:t>Waard</a:t>
            </a:r>
            <a:endParaRPr lang="en-GB" sz="1400" dirty="0" smtClean="0">
              <a:latin typeface="Arial" charset="0"/>
              <a:ea typeface="ＭＳ Ｐゴシック" pitchFamily="27" charset="-128"/>
              <a:cs typeface="Arial" charset="0"/>
            </a:endParaRPr>
          </a:p>
          <a:p>
            <a:pPr>
              <a:defRPr/>
            </a:pPr>
            <a:r>
              <a:rPr lang="en-GB" sz="1400" dirty="0" smtClean="0">
                <a:latin typeface="Arial" charset="0"/>
                <a:ea typeface="ＭＳ Ｐゴシック" pitchFamily="27" charset="-128"/>
                <a:cs typeface="Arial" charset="0"/>
              </a:rPr>
              <a:t>Farmers fields and experimental farm with conventional crop rotations </a:t>
            </a:r>
            <a:r>
              <a:rPr lang="en-GB" sz="1400" dirty="0" smtClean="0">
                <a:latin typeface="Arial" charset="0"/>
                <a:ea typeface="ＭＳ Ｐゴシック" pitchFamily="27" charset="-128"/>
                <a:cs typeface="Arial" charset="0"/>
              </a:rPr>
              <a:t> </a:t>
            </a:r>
            <a:endParaRPr lang="en-GB" sz="1400" dirty="0">
              <a:latin typeface="Arial" charset="0"/>
              <a:ea typeface="ＭＳ Ｐゴシック" pitchFamily="27" charset="-128"/>
              <a:cs typeface="Arial" charset="0"/>
            </a:endParaRPr>
          </a:p>
        </p:txBody>
      </p:sp>
      <p:pic>
        <p:nvPicPr>
          <p:cNvPr id="10" name="Picture 3" descr="close up of Lelystad field 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1" y="4031845"/>
            <a:ext cx="190658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google earth photo of Westmaas field 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3776663"/>
            <a:ext cx="20351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4973639" y="2440783"/>
            <a:ext cx="974722" cy="17059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887788" y="2914651"/>
            <a:ext cx="544512" cy="882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4"/>
          <p:cNvSpPr/>
          <p:nvPr/>
        </p:nvSpPr>
        <p:spPr bwMode="auto">
          <a:xfrm>
            <a:off x="4284919" y="2768009"/>
            <a:ext cx="232439" cy="24222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sp>
        <p:nvSpPr>
          <p:cNvPr id="18" name="Oval 10"/>
          <p:cNvSpPr/>
          <p:nvPr/>
        </p:nvSpPr>
        <p:spPr>
          <a:xfrm>
            <a:off x="4892277" y="3281661"/>
            <a:ext cx="286838" cy="26005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049911" y="6308225"/>
            <a:ext cx="30940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</a:t>
            </a:r>
            <a:r>
              <a:rPr lang="fr-FR" sz="1400" dirty="0" smtClean="0">
                <a:latin typeface="Verdana" pitchFamily="34" charset="0"/>
              </a:rPr>
              <a:t>: Crittenden et al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 smtClean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270" y="5193948"/>
            <a:ext cx="313660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r>
              <a:rPr lang="fr-FR" sz="1400" dirty="0" smtClean="0">
                <a:latin typeface="Verdana" pitchFamily="34" charset="0"/>
              </a:rPr>
              <a:t> J9-2b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46889" y="5182131"/>
            <a:ext cx="246144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3" y="1214205"/>
            <a:ext cx="501856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err="1" smtClean="0">
                <a:latin typeface="Verdana" pitchFamily="34" charset="0"/>
              </a:rPr>
              <a:t>Aggregate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stability</a:t>
            </a:r>
            <a:r>
              <a:rPr lang="nl-NL" sz="2400" dirty="0" smtClean="0">
                <a:latin typeface="Verdana" pitchFamily="34" charset="0"/>
              </a:rPr>
              <a:t> 2011-2012</a:t>
            </a:r>
            <a:endParaRPr lang="nl-NL" sz="2400" dirty="0" smtClean="0">
              <a:latin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7" y="1623515"/>
            <a:ext cx="4365988" cy="33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0" y="1623514"/>
            <a:ext cx="4338084" cy="332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049911" y="6308225"/>
            <a:ext cx="30940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</a:t>
            </a:r>
            <a:r>
              <a:rPr lang="fr-FR" sz="1400" dirty="0" smtClean="0">
                <a:latin typeface="Verdana" pitchFamily="34" charset="0"/>
              </a:rPr>
              <a:t>: Crittenden et al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 smtClean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27642" y="5420992"/>
            <a:ext cx="2461446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J10-3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3" y="1214205"/>
            <a:ext cx="508236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err="1" smtClean="0">
                <a:latin typeface="Verdana" pitchFamily="34" charset="0"/>
              </a:rPr>
              <a:t>Aggregate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stability</a:t>
            </a:r>
            <a:r>
              <a:rPr lang="nl-NL" sz="2400" dirty="0" smtClean="0">
                <a:latin typeface="Verdana" pitchFamily="34" charset="0"/>
              </a:rPr>
              <a:t> 2011-2012</a:t>
            </a:r>
            <a:endParaRPr lang="nl-NL" sz="2400" dirty="0" smtClean="0"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4" y="1783000"/>
            <a:ext cx="4539310" cy="34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5"/>
          <p:cNvSpPr txBox="1"/>
          <p:nvPr/>
        </p:nvSpPr>
        <p:spPr>
          <a:xfrm>
            <a:off x="1451337" y="5362891"/>
            <a:ext cx="246144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" y="1804274"/>
            <a:ext cx="4338084" cy="332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049911" y="6308225"/>
            <a:ext cx="30940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</a:t>
            </a:r>
            <a:r>
              <a:rPr lang="fr-FR" sz="1400" dirty="0" smtClean="0">
                <a:latin typeface="Verdana" pitchFamily="34" charset="0"/>
              </a:rPr>
              <a:t>: Crittenden et al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 smtClean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9138" y="5726280"/>
            <a:ext cx="313660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J10-6; 0-5 cm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38275" y="5724295"/>
            <a:ext cx="246144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J10-6; 10-15 cm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3" y="1214205"/>
            <a:ext cx="4735031" cy="329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err="1" smtClean="0">
                <a:latin typeface="Verdana" pitchFamily="34" charset="0"/>
              </a:rPr>
              <a:t>pF</a:t>
            </a:r>
            <a:r>
              <a:rPr lang="nl-NL" sz="2400" dirty="0" smtClean="0">
                <a:latin typeface="Verdana" pitchFamily="34" charset="0"/>
              </a:rPr>
              <a:t> 2011-2012</a:t>
            </a:r>
            <a:endParaRPr lang="nl-NL" sz="2400" dirty="0" smtClean="0">
              <a:latin typeface="Verdan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" y="1782871"/>
            <a:ext cx="4600774" cy="35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74" y="1836033"/>
            <a:ext cx="4457909" cy="343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049911" y="6308225"/>
            <a:ext cx="30940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</a:t>
            </a:r>
            <a:r>
              <a:rPr lang="fr-FR" sz="1400" dirty="0" smtClean="0">
                <a:latin typeface="Verdana" pitchFamily="34" charset="0"/>
              </a:rPr>
              <a:t>: Crittenden et al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 smtClean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65025" y="5360585"/>
            <a:ext cx="3136606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J10-3; 0-5 cm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57521" y="5348780"/>
            <a:ext cx="2461446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J10-3; 10-15 cm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3" y="1214205"/>
            <a:ext cx="4735031" cy="329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err="1" smtClean="0">
                <a:latin typeface="Verdana" pitchFamily="34" charset="0"/>
              </a:rPr>
              <a:t>pF</a:t>
            </a:r>
            <a:r>
              <a:rPr lang="nl-NL" sz="2400" dirty="0" smtClean="0">
                <a:latin typeface="Verdana" pitchFamily="34" charset="0"/>
              </a:rPr>
              <a:t> 2011-2012</a:t>
            </a:r>
            <a:endParaRPr lang="nl-NL" sz="2400" dirty="0" smtClean="0"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461"/>
            <a:ext cx="4486940" cy="34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39" y="1528564"/>
            <a:ext cx="4552062" cy="35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organic</a:t>
            </a:r>
            <a:r>
              <a:rPr lang="nl-NL" sz="3200" dirty="0" smtClean="0"/>
              <a:t> matter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049911" y="6308225"/>
            <a:ext cx="30940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</a:t>
            </a:r>
            <a:r>
              <a:rPr lang="fr-FR" sz="1400" dirty="0" smtClean="0">
                <a:latin typeface="Verdana" pitchFamily="34" charset="0"/>
              </a:rPr>
              <a:t>: Crittenden et al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 smtClean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65025" y="5360585"/>
            <a:ext cx="3136606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57521" y="5348780"/>
            <a:ext cx="2461446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J10-3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3" y="1214205"/>
            <a:ext cx="4735031" cy="329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400" dirty="0" smtClean="0">
                <a:latin typeface="Verdana" pitchFamily="34" charset="0"/>
              </a:rPr>
              <a:t>SOM 2011-2012</a:t>
            </a:r>
            <a:endParaRPr lang="nl-NL" sz="2400" dirty="0" smtClean="0"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4882"/>
            <a:ext cx="4486939" cy="34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99" y="1573196"/>
            <a:ext cx="4550735" cy="35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&amp; OM/C 2012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230694" y="678905"/>
            <a:ext cx="213714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Bas </a:t>
            </a:r>
            <a:r>
              <a:rPr lang="fr-FR" sz="1400" dirty="0" err="1" smtClean="0">
                <a:latin typeface="Verdana" pitchFamily="34" charset="0"/>
              </a:rPr>
              <a:t>Oudshoorn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52353" y="4438160"/>
            <a:ext cx="197765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r>
              <a:rPr lang="fr-FR" sz="1400" dirty="0" smtClean="0">
                <a:latin typeface="Verdana" pitchFamily="34" charset="0"/>
              </a:rPr>
              <a:t> J92b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78068" y="4433782"/>
            <a:ext cx="1669313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J10-3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0" y="1508694"/>
            <a:ext cx="7022440" cy="26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6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smtClean="0"/>
              <a:t>Soil C stocks 2011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5358809"/>
            <a:ext cx="26581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600" dirty="0" smtClean="0">
                <a:latin typeface="Verdana" pitchFamily="34" charset="0"/>
              </a:rPr>
              <a:t>Data: Natasja </a:t>
            </a:r>
            <a:r>
              <a:rPr lang="fr-FR" sz="1600" dirty="0" err="1" smtClean="0">
                <a:latin typeface="Verdana" pitchFamily="34" charset="0"/>
              </a:rPr>
              <a:t>Poot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03089" y="5715000"/>
            <a:ext cx="2124740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2828259"/>
            <a:ext cx="4258816" cy="3195097"/>
          </a:xfrm>
          <a:prstGeom prst="rect">
            <a:avLst/>
          </a:prstGeom>
        </p:spPr>
        <p:txBody>
          <a:bodyPr/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+mn-lt"/>
              </a:rPr>
              <a:t>No net C sequestration (P</a:t>
            </a:r>
            <a:r>
              <a:rPr lang="en-GB" sz="2400" baseline="-25000" dirty="0" smtClean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=0.911)</a:t>
            </a:r>
          </a:p>
          <a:p>
            <a:pPr lvl="1"/>
            <a:r>
              <a:rPr lang="en-GB" sz="2000" dirty="0" smtClean="0">
                <a:latin typeface="+mn-lt"/>
              </a:rPr>
              <a:t>ST:  88±4 Mg/ha</a:t>
            </a:r>
          </a:p>
          <a:p>
            <a:pPr lvl="1"/>
            <a:r>
              <a:rPr lang="en-GB" sz="2000" dirty="0" smtClean="0">
                <a:latin typeface="+mn-lt"/>
              </a:rPr>
              <a:t>NIT: 89±4 Mg/ha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</p:txBody>
      </p:sp>
      <p:graphicFrame>
        <p:nvGraphicFramePr>
          <p:cNvPr id="8" name="Grafiek 3"/>
          <p:cNvGraphicFramePr/>
          <p:nvPr>
            <p:extLst>
              <p:ext uri="{D42A27DB-BD31-4B8C-83A1-F6EECF244321}">
                <p14:modId xmlns:p14="http://schemas.microsoft.com/office/powerpoint/2010/main" val="430065126"/>
              </p:ext>
            </p:extLst>
          </p:nvPr>
        </p:nvGraphicFramePr>
        <p:xfrm>
          <a:off x="4684596" y="1246667"/>
          <a:ext cx="496172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0"/>
          <p:cNvGraphicFramePr/>
          <p:nvPr>
            <p:extLst>
              <p:ext uri="{D42A27DB-BD31-4B8C-83A1-F6EECF244321}">
                <p14:modId xmlns:p14="http://schemas.microsoft.com/office/powerpoint/2010/main" val="4070431422"/>
              </p:ext>
            </p:extLst>
          </p:nvPr>
        </p:nvGraphicFramePr>
        <p:xfrm>
          <a:off x="38904" y="3977352"/>
          <a:ext cx="3975623" cy="26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30188"/>
            <a:ext cx="8814391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smtClean="0"/>
              <a:t>more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5000846" y="760543"/>
            <a:ext cx="3877356" cy="302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</a:t>
            </a:r>
            <a:r>
              <a:rPr lang="fr-FR" sz="1400" dirty="0" smtClean="0">
                <a:latin typeface="Verdana" pitchFamily="34" charset="0"/>
              </a:rPr>
              <a:t>Poot 2012; Oudshoorn 2013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489" y="3654187"/>
            <a:ext cx="1350335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31084" y="3654187"/>
            <a:ext cx="1669313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" y="1116420"/>
            <a:ext cx="3878455" cy="24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70" y="1222743"/>
            <a:ext cx="5343196" cy="445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348716" y="5833533"/>
            <a:ext cx="1993177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r>
              <a:rPr lang="fr-FR" sz="1400" dirty="0" smtClean="0">
                <a:latin typeface="Verdana" pitchFamily="34" charset="0"/>
              </a:rPr>
              <a:t> J9-2b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17502" y="5816200"/>
            <a:ext cx="1669313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4" name="ZoneTexte 10"/>
          <p:cNvSpPr txBox="1"/>
          <p:nvPr/>
        </p:nvSpPr>
        <p:spPr>
          <a:xfrm>
            <a:off x="1192059" y="6556099"/>
            <a:ext cx="1669313" cy="30271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r>
              <a:rPr lang="fr-FR" sz="1400" dirty="0" smtClean="0">
                <a:latin typeface="Verdana" pitchFamily="34" charset="0"/>
              </a:rPr>
              <a:t> J10-6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soil</a:t>
            </a:r>
            <a:r>
              <a:rPr lang="nl-NL" sz="3200" dirty="0" smtClean="0"/>
              <a:t> </a:t>
            </a:r>
            <a:r>
              <a:rPr lang="nl-NL" sz="3200" dirty="0" err="1" smtClean="0"/>
              <a:t>physical</a:t>
            </a:r>
            <a:r>
              <a:rPr lang="nl-NL" sz="3200" dirty="0" smtClean="0"/>
              <a:t> </a:t>
            </a:r>
            <a:r>
              <a:rPr lang="nl-NL" sz="3200" dirty="0" smtClean="0"/>
              <a:t>2012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741056" y="689535"/>
            <a:ext cx="213714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Bas </a:t>
            </a:r>
            <a:r>
              <a:rPr lang="fr-FR" sz="1400" dirty="0" err="1" smtClean="0">
                <a:latin typeface="Verdana" pitchFamily="34" charset="0"/>
              </a:rPr>
              <a:t>Oudshoorn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73524" y="3311109"/>
            <a:ext cx="1350335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Conventional</a:t>
            </a:r>
            <a:endParaRPr lang="fr-FR" sz="1400" dirty="0" smtClean="0">
              <a:latin typeface="Verdan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08887" y="3308792"/>
            <a:ext cx="1669313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Organic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9" y="3311109"/>
            <a:ext cx="44100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5" y="1710566"/>
            <a:ext cx="3991121" cy="285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Mineralisatieveldjes 2012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19200"/>
            <a:ext cx="8521188" cy="4705649"/>
          </a:xfrm>
        </p:spPr>
        <p:txBody>
          <a:bodyPr/>
          <a:lstStyle/>
          <a:p>
            <a:r>
              <a:rPr lang="nl-NL" dirty="0" err="1" smtClean="0"/>
              <a:t>Nmin</a:t>
            </a:r>
            <a:r>
              <a:rPr lang="nl-NL" dirty="0" smtClean="0"/>
              <a:t> 0-30 cm kg/ha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9" y="1888067"/>
            <a:ext cx="6333759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1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18" y="691425"/>
            <a:ext cx="7088187" cy="30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36513" y="3642573"/>
            <a:ext cx="2879725" cy="3132138"/>
            <a:chOff x="36513" y="2781300"/>
            <a:chExt cx="2879725" cy="313213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6513" y="2781300"/>
              <a:ext cx="2735262" cy="3132138"/>
              <a:chOff x="36738" y="2780928"/>
              <a:chExt cx="2735062" cy="3132138"/>
            </a:xfrm>
          </p:grpSpPr>
          <p:pic>
            <p:nvPicPr>
              <p:cNvPr id="12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8" y="2780928"/>
                <a:ext cx="2735062" cy="313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4"/>
              <p:cNvSpPr/>
              <p:nvPr/>
            </p:nvSpPr>
            <p:spPr>
              <a:xfrm>
                <a:off x="1439985" y="3855666"/>
                <a:ext cx="365098" cy="296862"/>
              </a:xfrm>
              <a:prstGeom prst="ellipse">
                <a:avLst/>
              </a:prstGeom>
              <a:solidFill>
                <a:srgbClr val="FFC000">
                  <a:alpha val="4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14" name="Straight Arrow Connector 4"/>
            <p:cNvCxnSpPr/>
            <p:nvPr/>
          </p:nvCxnSpPr>
          <p:spPr>
            <a:xfrm flipV="1">
              <a:off x="1804988" y="2816225"/>
              <a:ext cx="1111250" cy="1039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530010" y="1190846"/>
            <a:ext cx="2158409" cy="1116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3530010" y="2289542"/>
            <a:ext cx="2158409" cy="1116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5777021" y="1185688"/>
            <a:ext cx="2158409" cy="1116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5777021" y="2291473"/>
            <a:ext cx="2158409" cy="1116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21" name="Group 20"/>
          <p:cNvGrpSpPr/>
          <p:nvPr/>
        </p:nvGrpSpPr>
        <p:grpSpPr>
          <a:xfrm>
            <a:off x="3873849" y="4338860"/>
            <a:ext cx="3629140" cy="869782"/>
            <a:chOff x="3271166" y="4414054"/>
            <a:chExt cx="3629140" cy="86978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166" y="4414054"/>
              <a:ext cx="733551" cy="86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903700" y="4456530"/>
              <a:ext cx="299660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Minimum </a:t>
              </a:r>
              <a:r>
                <a:rPr lang="nl-NL" sz="1400" dirty="0" err="1" smtClean="0">
                  <a:solidFill>
                    <a:schemeClr val="accent6"/>
                  </a:solidFill>
                  <a:latin typeface="Verdana" pitchFamily="34" charset="0"/>
                </a:rPr>
                <a:t>tillage</a:t>
              </a: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 (MT)</a:t>
              </a:r>
            </a:p>
            <a:p>
              <a:pPr>
                <a:lnSpc>
                  <a:spcPts val="1800"/>
                </a:lnSpc>
              </a:pP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Non-</a:t>
              </a:r>
              <a:r>
                <a:rPr lang="nl-NL" sz="1400" dirty="0" err="1" smtClean="0">
                  <a:solidFill>
                    <a:schemeClr val="accent6"/>
                  </a:solidFill>
                  <a:latin typeface="Verdana" pitchFamily="34" charset="0"/>
                </a:rPr>
                <a:t>inversion</a:t>
              </a: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 </a:t>
              </a:r>
              <a:r>
                <a:rPr lang="nl-NL" sz="1400" dirty="0" err="1" smtClean="0">
                  <a:solidFill>
                    <a:schemeClr val="accent6"/>
                  </a:solidFill>
                  <a:latin typeface="Verdana" pitchFamily="34" charset="0"/>
                </a:rPr>
                <a:t>tillage</a:t>
              </a: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 (NIT)</a:t>
              </a:r>
            </a:p>
            <a:p>
              <a:pPr>
                <a:lnSpc>
                  <a:spcPts val="1800"/>
                </a:lnSpc>
              </a:pPr>
              <a:r>
                <a:rPr lang="nl-NL" sz="1400" dirty="0" err="1" smtClean="0">
                  <a:solidFill>
                    <a:schemeClr val="accent6"/>
                  </a:solidFill>
                  <a:latin typeface="Verdana" pitchFamily="34" charset="0"/>
                </a:rPr>
                <a:t>Conventional</a:t>
              </a: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 </a:t>
              </a:r>
              <a:r>
                <a:rPr lang="nl-NL" sz="1400" dirty="0" err="1" smtClean="0">
                  <a:solidFill>
                    <a:schemeClr val="accent6"/>
                  </a:solidFill>
                  <a:latin typeface="Verdana" pitchFamily="34" charset="0"/>
                </a:rPr>
                <a:t>tillage</a:t>
              </a:r>
              <a:r>
                <a:rPr lang="nl-NL" sz="1400" dirty="0" smtClean="0">
                  <a:solidFill>
                    <a:schemeClr val="accent6"/>
                  </a:solidFill>
                  <a:latin typeface="Verdana" pitchFamily="34" charset="0"/>
                </a:rPr>
                <a:t> (CT)</a:t>
              </a:r>
              <a:endParaRPr lang="nl-NL" sz="1400" dirty="0" smtClean="0">
                <a:solidFill>
                  <a:schemeClr val="accent6"/>
                </a:solidFill>
                <a:latin typeface="Verdana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893292" y="5323826"/>
            <a:ext cx="692842" cy="407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4609214" y="5323826"/>
            <a:ext cx="2247011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6"/>
                </a:solidFill>
                <a:latin typeface="Verdana" pitchFamily="34" charset="0"/>
              </a:rPr>
              <a:t>Block (n=4)</a:t>
            </a:r>
            <a:endParaRPr lang="nl-NL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sz="3200" dirty="0" err="1"/>
              <a:t>Results</a:t>
            </a:r>
            <a:r>
              <a:rPr lang="nl-NL" sz="3200" dirty="0"/>
              <a:t>; </a:t>
            </a:r>
            <a:r>
              <a:rPr lang="nl-NL" sz="3200" dirty="0" err="1" smtClean="0"/>
              <a:t>crop</a:t>
            </a:r>
            <a:r>
              <a:rPr lang="nl-NL" sz="3200" dirty="0" smtClean="0"/>
              <a:t> </a:t>
            </a:r>
            <a:r>
              <a:rPr lang="nl-NL" sz="3200" dirty="0" err="1" smtClean="0"/>
              <a:t>yields</a:t>
            </a:r>
            <a:endParaRPr lang="nl-NL" dirty="0"/>
          </a:p>
        </p:txBody>
      </p:sp>
      <p:sp>
        <p:nvSpPr>
          <p:cNvPr id="6" name="ZoneTexte 5"/>
          <p:cNvSpPr txBox="1"/>
          <p:nvPr/>
        </p:nvSpPr>
        <p:spPr>
          <a:xfrm>
            <a:off x="6666613" y="400875"/>
            <a:ext cx="213714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Data: </a:t>
            </a:r>
            <a:r>
              <a:rPr lang="fr-FR" sz="1400" dirty="0" smtClean="0">
                <a:latin typeface="Verdana" pitchFamily="34" charset="0"/>
              </a:rPr>
              <a:t>PPO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8" y="835688"/>
            <a:ext cx="8647870" cy="5869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78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/ </a:t>
            </a:r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473299"/>
            <a:ext cx="8521188" cy="4089600"/>
          </a:xfrm>
        </p:spPr>
        <p:txBody>
          <a:bodyPr/>
          <a:lstStyle/>
          <a:p>
            <a:r>
              <a:rPr lang="nl-NL" dirty="0" smtClean="0"/>
              <a:t>Large </a:t>
            </a:r>
            <a:r>
              <a:rPr lang="nl-NL" dirty="0" err="1" smtClean="0"/>
              <a:t>variation</a:t>
            </a:r>
            <a:r>
              <a:rPr lang="nl-NL" dirty="0" smtClean="0"/>
              <a:t> in </a:t>
            </a:r>
            <a:r>
              <a:rPr lang="nl-NL" dirty="0" err="1" smtClean="0"/>
              <a:t>earthworm</a:t>
            </a:r>
            <a:r>
              <a:rPr lang="nl-NL" dirty="0" smtClean="0"/>
              <a:t> </a:t>
            </a:r>
            <a:r>
              <a:rPr lang="nl-NL" dirty="0" err="1" smtClean="0"/>
              <a:t>densities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parcels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years</a:t>
            </a:r>
            <a:endParaRPr lang="nl-NL" dirty="0" smtClean="0"/>
          </a:p>
          <a:p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dominated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i="1" dirty="0" smtClean="0"/>
              <a:t>A. </a:t>
            </a:r>
            <a:r>
              <a:rPr lang="nl-NL" i="1" dirty="0" err="1" smtClean="0"/>
              <a:t>caliginosa</a:t>
            </a:r>
            <a:endParaRPr lang="nl-NL" i="1" dirty="0" smtClean="0"/>
          </a:p>
          <a:p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sign</a:t>
            </a:r>
            <a:r>
              <a:rPr lang="nl-NL" dirty="0" smtClean="0"/>
              <a:t>. </a:t>
            </a:r>
            <a:r>
              <a:rPr lang="nl-NL" dirty="0" err="1" smtClean="0"/>
              <a:t>tillage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r>
              <a:rPr lang="nl-NL" dirty="0" smtClean="0"/>
              <a:t> are found: Different response in </a:t>
            </a:r>
            <a:r>
              <a:rPr lang="nl-NL" dirty="0" err="1" smtClean="0"/>
              <a:t>organic</a:t>
            </a:r>
            <a:r>
              <a:rPr lang="nl-NL" dirty="0" smtClean="0"/>
              <a:t> </a:t>
            </a:r>
            <a:r>
              <a:rPr lang="nl-NL" dirty="0" err="1" smtClean="0"/>
              <a:t>farming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in </a:t>
            </a:r>
            <a:r>
              <a:rPr lang="nl-NL" dirty="0" err="1" smtClean="0"/>
              <a:t>conventional</a:t>
            </a:r>
            <a:r>
              <a:rPr lang="nl-NL" dirty="0" smtClean="0"/>
              <a:t> </a:t>
            </a:r>
            <a:r>
              <a:rPr lang="nl-NL" dirty="0" err="1" smtClean="0"/>
              <a:t>farming</a:t>
            </a:r>
            <a:r>
              <a:rPr lang="nl-NL" dirty="0" smtClean="0"/>
              <a:t>.</a:t>
            </a:r>
          </a:p>
          <a:p>
            <a:r>
              <a:rPr lang="nl-NL" dirty="0" smtClean="0"/>
              <a:t>Hypothesis </a:t>
            </a:r>
            <a:r>
              <a:rPr lang="nl-NL" dirty="0" err="1" smtClean="0"/>
              <a:t>that</a:t>
            </a:r>
            <a:r>
              <a:rPr lang="nl-NL" dirty="0" smtClean="0"/>
              <a:t> NIT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total</a:t>
            </a:r>
            <a:r>
              <a:rPr lang="nl-NL" dirty="0" smtClean="0"/>
              <a:t> </a:t>
            </a:r>
            <a:r>
              <a:rPr lang="nl-NL" dirty="0" err="1" smtClean="0"/>
              <a:t>ew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confirmed</a:t>
            </a:r>
            <a:endParaRPr lang="nl-NL" dirty="0" smtClean="0"/>
          </a:p>
          <a:p>
            <a:r>
              <a:rPr lang="nl-NL" i="1" dirty="0" smtClean="0"/>
              <a:t>L. </a:t>
            </a:r>
            <a:r>
              <a:rPr lang="nl-NL" i="1" dirty="0" err="1" smtClean="0"/>
              <a:t>rubellus</a:t>
            </a:r>
            <a:r>
              <a:rPr lang="nl-NL" i="1" dirty="0" smtClean="0"/>
              <a:t> </a:t>
            </a:r>
            <a:r>
              <a:rPr lang="nl-NL" dirty="0" err="1" smtClean="0"/>
              <a:t>increases</a:t>
            </a:r>
            <a:r>
              <a:rPr lang="nl-NL" dirty="0" smtClean="0"/>
              <a:t> </a:t>
            </a:r>
            <a:r>
              <a:rPr lang="nl-NL" dirty="0" err="1" smtClean="0"/>
              <a:t>under</a:t>
            </a:r>
            <a:r>
              <a:rPr lang="nl-NL" dirty="0" smtClean="0"/>
              <a:t> NIT, </a:t>
            </a:r>
            <a:r>
              <a:rPr lang="nl-NL" dirty="0" err="1" smtClean="0"/>
              <a:t>anecics</a:t>
            </a:r>
            <a:r>
              <a:rPr lang="nl-NL" dirty="0" smtClean="0"/>
              <a:t> </a:t>
            </a:r>
            <a:r>
              <a:rPr lang="nl-NL" dirty="0" err="1" smtClean="0"/>
              <a:t>virtually</a:t>
            </a:r>
            <a:r>
              <a:rPr lang="nl-NL" dirty="0" smtClean="0"/>
              <a:t> absent</a:t>
            </a:r>
            <a:endParaRPr lang="nl-NL" dirty="0"/>
          </a:p>
          <a:p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anecics</a:t>
            </a:r>
            <a:r>
              <a:rPr lang="nl-NL" dirty="0" smtClean="0"/>
              <a:t> </a:t>
            </a:r>
            <a:r>
              <a:rPr lang="nl-NL" dirty="0" err="1" smtClean="0"/>
              <a:t>survive</a:t>
            </a:r>
            <a:r>
              <a:rPr lang="nl-NL" dirty="0" smtClean="0"/>
              <a:t> in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arable</a:t>
            </a:r>
            <a:r>
              <a:rPr lang="nl-NL" dirty="0" smtClean="0"/>
              <a:t> </a:t>
            </a:r>
            <a:r>
              <a:rPr lang="nl-NL" dirty="0" err="1" smtClean="0"/>
              <a:t>fields</a:t>
            </a:r>
            <a:r>
              <a:rPr lang="nl-NL" dirty="0" smtClean="0"/>
              <a:t>? 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=&gt;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confirmed</a:t>
            </a:r>
            <a:r>
              <a:rPr lang="nl-NL" dirty="0" smtClean="0"/>
              <a:t> in farmers </a:t>
            </a:r>
            <a:r>
              <a:rPr lang="nl-NL" dirty="0" err="1" smtClean="0"/>
              <a:t>fields</a:t>
            </a:r>
            <a:r>
              <a:rPr lang="nl-NL" dirty="0" smtClean="0"/>
              <a:t> (Crittenden et al, </a:t>
            </a:r>
            <a:r>
              <a:rPr lang="nl-NL" dirty="0" err="1" smtClean="0"/>
              <a:t>ms</a:t>
            </a:r>
            <a:r>
              <a:rPr lang="nl-NL" dirty="0" smtClean="0"/>
              <a:t> </a:t>
            </a:r>
            <a:r>
              <a:rPr lang="nl-NL" dirty="0" err="1" smtClean="0"/>
              <a:t>submitted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5825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/ </a:t>
            </a:r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473299"/>
            <a:ext cx="8741850" cy="4089600"/>
          </a:xfrm>
        </p:spPr>
        <p:txBody>
          <a:bodyPr/>
          <a:lstStyle/>
          <a:p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aggregate</a:t>
            </a:r>
            <a:r>
              <a:rPr lang="nl-NL" dirty="0" smtClean="0"/>
              <a:t> </a:t>
            </a:r>
            <a:r>
              <a:rPr lang="nl-NL" dirty="0" err="1" smtClean="0"/>
              <a:t>stability</a:t>
            </a:r>
            <a:r>
              <a:rPr lang="nl-NL" dirty="0" smtClean="0"/>
              <a:t> in </a:t>
            </a:r>
            <a:r>
              <a:rPr lang="nl-NL" dirty="0" smtClean="0"/>
              <a:t>NIT, </a:t>
            </a:r>
            <a:r>
              <a:rPr lang="nl-NL" dirty="0" err="1" smtClean="0"/>
              <a:t>especially</a:t>
            </a:r>
            <a:r>
              <a:rPr lang="nl-NL" dirty="0" smtClean="0"/>
              <a:t> at 10-20 cm</a:t>
            </a:r>
            <a:endParaRPr lang="nl-NL" dirty="0" smtClean="0"/>
          </a:p>
          <a:p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smtClean="0"/>
              <a:t>SOM </a:t>
            </a:r>
            <a:r>
              <a:rPr lang="nl-NL" dirty="0" smtClean="0"/>
              <a:t>content in NIT </a:t>
            </a:r>
            <a:r>
              <a:rPr lang="nl-NL" dirty="0" err="1" smtClean="0"/>
              <a:t>with</a:t>
            </a:r>
            <a:r>
              <a:rPr lang="nl-NL" dirty="0" smtClean="0"/>
              <a:t> time (top 15 </a:t>
            </a:r>
            <a:r>
              <a:rPr lang="nl-NL" dirty="0" err="1" smtClean="0"/>
              <a:t>cms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sign</a:t>
            </a:r>
            <a:r>
              <a:rPr lang="nl-NL" dirty="0" smtClean="0"/>
              <a:t>. in </a:t>
            </a:r>
            <a:r>
              <a:rPr lang="nl-NL" dirty="0" err="1" smtClean="0"/>
              <a:t>one</a:t>
            </a:r>
            <a:r>
              <a:rPr lang="nl-NL" dirty="0" smtClean="0"/>
              <a:t> of the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parcels</a:t>
            </a:r>
            <a:r>
              <a:rPr lang="nl-NL" dirty="0" smtClean="0"/>
              <a:t>) =&gt; No net C </a:t>
            </a:r>
            <a:r>
              <a:rPr lang="nl-NL" dirty="0" err="1" smtClean="0"/>
              <a:t>sequestration</a:t>
            </a:r>
            <a:endParaRPr lang="nl-NL" dirty="0" smtClean="0"/>
          </a:p>
          <a:p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compaction</a:t>
            </a:r>
            <a:r>
              <a:rPr lang="nl-NL" dirty="0" smtClean="0"/>
              <a:t> in NIT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penetrometer</a:t>
            </a:r>
            <a:r>
              <a:rPr lang="nl-NL" dirty="0" smtClean="0"/>
              <a:t> readings</a:t>
            </a:r>
            <a:endParaRPr lang="nl-NL" dirty="0" smtClean="0"/>
          </a:p>
          <a:p>
            <a:r>
              <a:rPr lang="nl-NL" dirty="0" err="1" smtClean="0"/>
              <a:t>Measurement</a:t>
            </a:r>
            <a:r>
              <a:rPr lang="nl-NL" dirty="0" smtClean="0"/>
              <a:t> of water </a:t>
            </a:r>
            <a:r>
              <a:rPr lang="nl-NL" dirty="0" err="1" smtClean="0"/>
              <a:t>infiltration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double ring </a:t>
            </a:r>
            <a:r>
              <a:rPr lang="nl-NL" dirty="0" err="1" smtClean="0"/>
              <a:t>method</a:t>
            </a:r>
            <a:r>
              <a:rPr lang="nl-NL" dirty="0" smtClean="0"/>
              <a:t>? </a:t>
            </a:r>
            <a:r>
              <a:rPr lang="nl-NL" dirty="0" err="1" smtClean="0"/>
              <a:t>What</a:t>
            </a:r>
            <a:r>
              <a:rPr lang="nl-NL" dirty="0" smtClean="0"/>
              <a:t> are we </a:t>
            </a:r>
            <a:r>
              <a:rPr lang="nl-NL" dirty="0" err="1" smtClean="0"/>
              <a:t>measuring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Yields</a:t>
            </a:r>
            <a:r>
              <a:rPr lang="nl-NL" dirty="0" smtClean="0"/>
              <a:t>: </a:t>
            </a:r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NIT in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crops</a:t>
            </a:r>
            <a:r>
              <a:rPr lang="nl-NL" dirty="0"/>
              <a:t> </a:t>
            </a:r>
            <a:r>
              <a:rPr lang="nl-NL" dirty="0" smtClean="0"/>
              <a:t>(esp. </a:t>
            </a:r>
            <a:r>
              <a:rPr lang="nl-NL" dirty="0" err="1"/>
              <a:t>c</a:t>
            </a:r>
            <a:r>
              <a:rPr lang="nl-NL" dirty="0" err="1" smtClean="0"/>
              <a:t>arrot</a:t>
            </a:r>
            <a:r>
              <a:rPr lang="nl-NL" dirty="0" smtClean="0"/>
              <a:t>),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others</a:t>
            </a:r>
            <a:r>
              <a:rPr lang="nl-NL" dirty="0" smtClean="0"/>
              <a:t> (</a:t>
            </a:r>
            <a:r>
              <a:rPr lang="nl-NL" dirty="0" err="1" smtClean="0"/>
              <a:t>grass</a:t>
            </a:r>
            <a:r>
              <a:rPr lang="nl-NL" dirty="0" smtClean="0"/>
              <a:t>/</a:t>
            </a:r>
            <a:r>
              <a:rPr lang="nl-NL" dirty="0" err="1" smtClean="0"/>
              <a:t>cereals</a:t>
            </a:r>
            <a:r>
              <a:rPr lang="nl-NL" dirty="0" smtClean="0"/>
              <a:t>), but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dependent</a:t>
            </a:r>
            <a:r>
              <a:rPr lang="nl-NL" dirty="0" smtClean="0"/>
              <a:t> on </a:t>
            </a:r>
            <a:r>
              <a:rPr lang="nl-NL" dirty="0" err="1" smtClean="0"/>
              <a:t>year</a:t>
            </a:r>
            <a:endParaRPr lang="nl-NL" dirty="0" smtClean="0"/>
          </a:p>
          <a:p>
            <a:pPr marL="0" indent="0">
              <a:buNone/>
            </a:pP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26425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/ </a:t>
            </a:r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473299"/>
            <a:ext cx="8741850" cy="4089600"/>
          </a:xfrm>
        </p:spPr>
        <p:txBody>
          <a:bodyPr/>
          <a:lstStyle/>
          <a:p>
            <a:r>
              <a:rPr lang="nl-NL" dirty="0" smtClean="0"/>
              <a:t>Soil </a:t>
            </a:r>
            <a:r>
              <a:rPr lang="nl-NL" dirty="0" err="1" smtClean="0"/>
              <a:t>physics</a:t>
            </a:r>
            <a:r>
              <a:rPr lang="nl-NL" dirty="0" smtClean="0"/>
              <a:t>: </a:t>
            </a:r>
            <a:r>
              <a:rPr lang="nl-NL" dirty="0" err="1" smtClean="0"/>
              <a:t>quantification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translation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ecosystem</a:t>
            </a:r>
            <a:r>
              <a:rPr lang="nl-NL" dirty="0" smtClean="0"/>
              <a:t> services?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Proxies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ecosystem</a:t>
            </a:r>
            <a:r>
              <a:rPr lang="nl-NL" dirty="0" smtClean="0"/>
              <a:t> services? LCA? </a:t>
            </a:r>
            <a:r>
              <a:rPr lang="nl-NL" dirty="0" err="1" smtClean="0"/>
              <a:t>Scale</a:t>
            </a:r>
            <a:r>
              <a:rPr lang="nl-NL" dirty="0" smtClean="0"/>
              <a:t>? </a:t>
            </a:r>
            <a:r>
              <a:rPr lang="nl-NL" dirty="0" err="1" smtClean="0"/>
              <a:t>Functional</a:t>
            </a:r>
            <a:r>
              <a:rPr lang="nl-NL" dirty="0" smtClean="0"/>
              <a:t> unit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Do we have information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 levels or ranges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 smtClean="0"/>
              <a:t>proxies</a:t>
            </a:r>
            <a:r>
              <a:rPr lang="nl-NL" dirty="0" smtClean="0"/>
              <a:t> / </a:t>
            </a:r>
            <a:r>
              <a:rPr lang="nl-NL" dirty="0" err="1" smtClean="0"/>
              <a:t>soil</a:t>
            </a:r>
            <a:r>
              <a:rPr lang="nl-NL" dirty="0" smtClean="0"/>
              <a:t> </a:t>
            </a:r>
            <a:r>
              <a:rPr lang="nl-NL" dirty="0" err="1"/>
              <a:t>quality</a:t>
            </a:r>
            <a:r>
              <a:rPr lang="nl-NL" dirty="0"/>
              <a:t> indicators</a:t>
            </a:r>
            <a:r>
              <a:rPr lang="nl-NL" dirty="0" smtClean="0"/>
              <a:t>? (prototyping</a:t>
            </a:r>
            <a:r>
              <a:rPr lang="nl-NL" dirty="0" smtClean="0"/>
              <a:t>).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40535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Thanks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Steve </a:t>
            </a:r>
            <a:r>
              <a:rPr lang="nl-NL" dirty="0" err="1" smtClean="0"/>
              <a:t>Crittenden</a:t>
            </a:r>
            <a:r>
              <a:rPr lang="nl-NL" dirty="0" smtClean="0"/>
              <a:t>,</a:t>
            </a:r>
          </a:p>
          <a:p>
            <a:r>
              <a:rPr lang="nl-NL" dirty="0" err="1" smtClean="0"/>
              <a:t>Joana</a:t>
            </a:r>
            <a:r>
              <a:rPr lang="nl-NL" dirty="0" smtClean="0"/>
              <a:t> </a:t>
            </a:r>
            <a:r>
              <a:rPr lang="nl-NL" dirty="0" err="1" smtClean="0"/>
              <a:t>Frazão</a:t>
            </a:r>
            <a:endParaRPr lang="nl-NL" dirty="0"/>
          </a:p>
          <a:p>
            <a:r>
              <a:rPr lang="nl-NL" dirty="0" smtClean="0"/>
              <a:t>Ron de Goede (WU)</a:t>
            </a:r>
          </a:p>
          <a:p>
            <a:r>
              <a:rPr lang="nl-NL" dirty="0" smtClean="0"/>
              <a:t>Bas Oudshoorn, Natasja Poot, </a:t>
            </a:r>
            <a:r>
              <a:rPr lang="nl-NL" dirty="0" err="1" smtClean="0"/>
              <a:t>Tamila</a:t>
            </a:r>
            <a:r>
              <a:rPr lang="nl-NL" dirty="0" smtClean="0"/>
              <a:t> </a:t>
            </a:r>
            <a:r>
              <a:rPr lang="nl-NL" dirty="0" err="1" smtClean="0"/>
              <a:t>Eswaramurthy</a:t>
            </a:r>
            <a:r>
              <a:rPr lang="nl-NL" dirty="0" smtClean="0"/>
              <a:t> (MSc students)</a:t>
            </a:r>
          </a:p>
          <a:p>
            <a:r>
              <a:rPr lang="nl-NL" dirty="0" smtClean="0"/>
              <a:t>Wijnand Sukkel, </a:t>
            </a:r>
            <a:r>
              <a:rPr lang="nl-NL" dirty="0" err="1" smtClean="0"/>
              <a:t>Derk</a:t>
            </a:r>
            <a:r>
              <a:rPr lang="nl-NL" dirty="0" smtClean="0"/>
              <a:t> van Balen, Gerard Korthals (PPO)</a:t>
            </a:r>
          </a:p>
          <a:p>
            <a:pPr marL="0" indent="0">
              <a:buNone/>
            </a:pPr>
            <a:r>
              <a:rPr lang="nl-NL" dirty="0" smtClean="0"/>
              <a:t>..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SUSTAIN </a:t>
            </a:r>
            <a:r>
              <a:rPr lang="nl-NL" dirty="0" err="1" smtClean="0"/>
              <a:t>colleagues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16" descr="IMG_14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22" y="1210543"/>
            <a:ext cx="2498542" cy="1874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P11308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07" y="4559211"/>
            <a:ext cx="2577213" cy="212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/>
          <a:stretch>
            <a:fillRect/>
          </a:stretch>
        </p:blipFill>
        <p:spPr bwMode="auto">
          <a:xfrm>
            <a:off x="6684507" y="1658680"/>
            <a:ext cx="1725920" cy="16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6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Communication 2013-2014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670" y="1218560"/>
            <a:ext cx="8521188" cy="4089600"/>
          </a:xfrm>
        </p:spPr>
        <p:txBody>
          <a:bodyPr/>
          <a:lstStyle/>
          <a:p>
            <a:r>
              <a:rPr lang="nl-NL" dirty="0" smtClean="0"/>
              <a:t>2013 </a:t>
            </a:r>
            <a:r>
              <a:rPr lang="nl-NL" dirty="0" err="1" smtClean="0"/>
              <a:t>Newsletter</a:t>
            </a:r>
            <a:endParaRPr lang="nl-NL" dirty="0" smtClean="0"/>
          </a:p>
          <a:p>
            <a:pPr lvl="1"/>
            <a:r>
              <a:rPr lang="nl-NL" dirty="0" smtClean="0"/>
              <a:t>Soil </a:t>
            </a:r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endParaRPr lang="nl-NL" dirty="0" smtClean="0"/>
          </a:p>
          <a:p>
            <a:pPr lvl="1"/>
            <a:r>
              <a:rPr lang="nl-NL" dirty="0" smtClean="0"/>
              <a:t>Soil </a:t>
            </a:r>
            <a:r>
              <a:rPr lang="nl-NL" dirty="0" err="1" smtClean="0"/>
              <a:t>chemical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r>
              <a:rPr lang="nl-NL" dirty="0" smtClean="0"/>
              <a:t> (</a:t>
            </a:r>
            <a:r>
              <a:rPr lang="nl-NL" dirty="0" err="1" smtClean="0"/>
              <a:t>org</a:t>
            </a:r>
            <a:r>
              <a:rPr lang="nl-NL" dirty="0" err="1" smtClean="0"/>
              <a:t>anic</a:t>
            </a:r>
            <a:r>
              <a:rPr lang="nl-NL" dirty="0" smtClean="0"/>
              <a:t> matter</a:t>
            </a:r>
            <a:r>
              <a:rPr lang="nl-NL" dirty="0" smtClean="0"/>
              <a:t>, </a:t>
            </a:r>
            <a:r>
              <a:rPr lang="nl-NL" dirty="0" smtClean="0"/>
              <a:t>N)</a:t>
            </a:r>
          </a:p>
          <a:p>
            <a:pPr lvl="1"/>
            <a:r>
              <a:rPr lang="nl-NL" dirty="0" smtClean="0"/>
              <a:t>Soil </a:t>
            </a:r>
            <a:r>
              <a:rPr lang="nl-NL" dirty="0" err="1" smtClean="0"/>
              <a:t>biology</a:t>
            </a:r>
            <a:r>
              <a:rPr lang="nl-NL" dirty="0" smtClean="0"/>
              <a:t> (</a:t>
            </a:r>
            <a:r>
              <a:rPr lang="nl-NL" dirty="0" err="1" smtClean="0"/>
              <a:t>nematodes</a:t>
            </a:r>
            <a:r>
              <a:rPr lang="nl-NL" dirty="0" smtClean="0"/>
              <a:t>, </a:t>
            </a:r>
            <a:r>
              <a:rPr lang="nl-NL" dirty="0" err="1" smtClean="0"/>
              <a:t>microbial</a:t>
            </a:r>
            <a:r>
              <a:rPr lang="nl-NL" dirty="0" smtClean="0"/>
              <a:t>)</a:t>
            </a:r>
            <a:endParaRPr lang="nl-NL" dirty="0" smtClean="0"/>
          </a:p>
          <a:p>
            <a:pPr lvl="1"/>
            <a:endParaRPr lang="nl-NL" dirty="0"/>
          </a:p>
          <a:p>
            <a:pPr marL="309563" indent="-342900"/>
            <a:r>
              <a:rPr lang="nl-NL" dirty="0" smtClean="0"/>
              <a:t>2014: NIT Hand </a:t>
            </a:r>
            <a:r>
              <a:rPr lang="nl-NL" dirty="0" err="1" smtClean="0"/>
              <a:t>book</a:t>
            </a:r>
            <a:r>
              <a:rPr lang="nl-NL" dirty="0" smtClean="0"/>
              <a:t> in cooperation </a:t>
            </a:r>
            <a:r>
              <a:rPr lang="nl-NL" dirty="0" err="1" smtClean="0"/>
              <a:t>with</a:t>
            </a:r>
            <a:r>
              <a:rPr lang="nl-NL" dirty="0" smtClean="0"/>
              <a:t> Network of </a:t>
            </a:r>
            <a:r>
              <a:rPr lang="nl-NL" dirty="0" err="1" smtClean="0"/>
              <a:t>Practice</a:t>
            </a:r>
            <a:r>
              <a:rPr lang="nl-NL" dirty="0" smtClean="0"/>
              <a:t> on </a:t>
            </a:r>
            <a:r>
              <a:rPr lang="nl-NL" dirty="0" err="1" smtClean="0"/>
              <a:t>Reduced</a:t>
            </a:r>
            <a:r>
              <a:rPr lang="nl-NL" dirty="0" smtClean="0"/>
              <a:t> </a:t>
            </a:r>
            <a:r>
              <a:rPr lang="nl-NL" dirty="0" err="1" smtClean="0"/>
              <a:t>Tillage</a:t>
            </a:r>
            <a:r>
              <a:rPr lang="nl-NL" dirty="0" smtClean="0"/>
              <a:t> </a:t>
            </a:r>
            <a:r>
              <a:rPr lang="nl-NL" dirty="0" err="1" smtClean="0"/>
              <a:t>Farming</a:t>
            </a:r>
            <a:endParaRPr lang="nl-NL" dirty="0" smtClean="0"/>
          </a:p>
          <a:p>
            <a:pPr marL="309563" indent="-342900"/>
            <a:endParaRPr lang="nl-NL" dirty="0" smtClean="0"/>
          </a:p>
          <a:p>
            <a:pPr marL="309563" indent="-342900"/>
            <a:r>
              <a:rPr lang="nl-NL" dirty="0" err="1" smtClean="0"/>
              <a:t>Presentations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farmers</a:t>
            </a:r>
          </a:p>
          <a:p>
            <a:pPr marL="309563" indent="-342900"/>
            <a:endParaRPr lang="nl-NL" dirty="0" smtClean="0"/>
          </a:p>
          <a:p>
            <a:pPr marL="309563" indent="-342900"/>
            <a:r>
              <a:rPr lang="nl-NL" dirty="0" smtClean="0"/>
              <a:t>Conference </a:t>
            </a:r>
            <a:r>
              <a:rPr lang="nl-NL" dirty="0" err="1" smtClean="0"/>
              <a:t>presentations</a:t>
            </a:r>
            <a:r>
              <a:rPr lang="nl-NL" dirty="0" smtClean="0"/>
              <a:t> (EGU, Green Carbon)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Handbook</a:t>
            </a:r>
            <a:r>
              <a:rPr lang="nl-NL" dirty="0" smtClean="0"/>
              <a:t> NIT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867" y="1352649"/>
            <a:ext cx="8521188" cy="4089600"/>
          </a:xfrm>
        </p:spPr>
        <p:txBody>
          <a:bodyPr/>
          <a:lstStyle/>
          <a:p>
            <a:r>
              <a:rPr lang="nl-NL" dirty="0" err="1" smtClean="0"/>
              <a:t>Yields</a:t>
            </a:r>
            <a:r>
              <a:rPr lang="nl-NL" dirty="0" smtClean="0"/>
              <a:t>: PPO</a:t>
            </a:r>
            <a:endParaRPr lang="nl-NL" dirty="0" smtClean="0"/>
          </a:p>
          <a:p>
            <a:r>
              <a:rPr lang="nl-NL" dirty="0" smtClean="0"/>
              <a:t>Weed control: </a:t>
            </a:r>
            <a:r>
              <a:rPr lang="nl-NL" dirty="0" err="1" smtClean="0"/>
              <a:t>advisor</a:t>
            </a:r>
            <a:endParaRPr lang="nl-NL" dirty="0"/>
          </a:p>
          <a:p>
            <a:r>
              <a:rPr lang="nl-NL" dirty="0" err="1" smtClean="0"/>
              <a:t>Pests</a:t>
            </a:r>
            <a:r>
              <a:rPr lang="nl-NL" dirty="0" smtClean="0"/>
              <a:t>: </a:t>
            </a:r>
            <a:r>
              <a:rPr lang="nl-NL" dirty="0" err="1" smtClean="0"/>
              <a:t>advisor</a:t>
            </a:r>
            <a:endParaRPr lang="nl-NL" dirty="0" smtClean="0"/>
          </a:p>
          <a:p>
            <a:r>
              <a:rPr lang="nl-NL" dirty="0" err="1" smtClean="0"/>
              <a:t>Diseases</a:t>
            </a:r>
            <a:r>
              <a:rPr lang="nl-NL" dirty="0" smtClean="0"/>
              <a:t> ?</a:t>
            </a:r>
            <a:endParaRPr lang="nl-NL" dirty="0" smtClean="0"/>
          </a:p>
          <a:p>
            <a:r>
              <a:rPr lang="nl-NL" dirty="0" smtClean="0"/>
              <a:t>Soil </a:t>
            </a:r>
            <a:r>
              <a:rPr lang="nl-NL" dirty="0" err="1" smtClean="0"/>
              <a:t>structure</a:t>
            </a:r>
            <a:r>
              <a:rPr lang="nl-NL" dirty="0" smtClean="0"/>
              <a:t>: PRI</a:t>
            </a:r>
            <a:endParaRPr lang="nl-NL" dirty="0" smtClean="0"/>
          </a:p>
          <a:p>
            <a:r>
              <a:rPr lang="nl-NL" dirty="0" smtClean="0"/>
              <a:t>N </a:t>
            </a:r>
            <a:r>
              <a:rPr lang="nl-NL" dirty="0" err="1" smtClean="0"/>
              <a:t>dynamics</a:t>
            </a:r>
            <a:r>
              <a:rPr lang="nl-NL" dirty="0" smtClean="0"/>
              <a:t>: LBI, PPO</a:t>
            </a:r>
            <a:endParaRPr lang="nl-NL" dirty="0" smtClean="0"/>
          </a:p>
          <a:p>
            <a:r>
              <a:rPr lang="nl-NL" dirty="0" err="1" smtClean="0"/>
              <a:t>Earthworms</a:t>
            </a:r>
            <a:r>
              <a:rPr lang="nl-NL" dirty="0" smtClean="0"/>
              <a:t>: Wageningen </a:t>
            </a:r>
            <a:r>
              <a:rPr lang="nl-NL" dirty="0" err="1" smtClean="0"/>
              <a:t>Univ</a:t>
            </a:r>
            <a:r>
              <a:rPr lang="nl-NL" dirty="0" smtClean="0"/>
              <a:t>.</a:t>
            </a:r>
            <a:endParaRPr lang="nl-NL" dirty="0" smtClean="0"/>
          </a:p>
          <a:p>
            <a:r>
              <a:rPr lang="nl-NL" dirty="0" smtClean="0"/>
              <a:t>Soil health: PRI</a:t>
            </a:r>
            <a:endParaRPr lang="nl-NL" dirty="0" smtClean="0"/>
          </a:p>
          <a:p>
            <a:r>
              <a:rPr lang="nl-NL" dirty="0" smtClean="0"/>
              <a:t>Practical </a:t>
            </a:r>
            <a:r>
              <a:rPr lang="nl-NL" dirty="0" err="1" smtClean="0"/>
              <a:t>crop</a:t>
            </a:r>
            <a:r>
              <a:rPr lang="nl-NL" dirty="0" smtClean="0"/>
              <a:t> management: </a:t>
            </a:r>
            <a:r>
              <a:rPr lang="nl-NL" dirty="0" err="1" smtClean="0"/>
              <a:t>advisors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2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Farmers </a:t>
            </a:r>
            <a:r>
              <a:rPr lang="nl-NL" dirty="0" err="1" smtClean="0"/>
              <a:t>fields</a:t>
            </a:r>
            <a:r>
              <a:rPr lang="nl-NL" dirty="0" smtClean="0"/>
              <a:t> – marine </a:t>
            </a:r>
            <a:r>
              <a:rPr lang="nl-NL" dirty="0" err="1" smtClean="0"/>
              <a:t>loam</a:t>
            </a:r>
            <a:r>
              <a:rPr lang="nl-NL" dirty="0" smtClean="0"/>
              <a:t> </a:t>
            </a:r>
            <a:r>
              <a:rPr lang="nl-NL" dirty="0" err="1" smtClean="0"/>
              <a:t>soils</a:t>
            </a:r>
            <a:endParaRPr lang="nl-NL" dirty="0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6513" y="2781300"/>
            <a:ext cx="2735262" cy="3132138"/>
            <a:chOff x="36738" y="2780928"/>
            <a:chExt cx="2735062" cy="3132138"/>
          </a:xfrm>
        </p:grpSpPr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8" y="2780928"/>
              <a:ext cx="2735062" cy="313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4"/>
            <p:cNvSpPr/>
            <p:nvPr/>
          </p:nvSpPr>
          <p:spPr>
            <a:xfrm>
              <a:off x="685130" y="4621210"/>
              <a:ext cx="365098" cy="296862"/>
            </a:xfrm>
            <a:prstGeom prst="ellipse">
              <a:avLst/>
            </a:prstGeom>
            <a:solidFill>
              <a:srgbClr val="FFC0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5" name="Picture 3" descr="M:\My Documents\PROJECTS\NON-INV TILLAGE-NL\ESPERANZA\Hoeksche Waard May 2010_PICTURES\DSC_0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9" y="1207220"/>
            <a:ext cx="262731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USERDATA\My Pictures 1990-2010\2010_HoekseWaard_Fall\Joost van strien\P1020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9" y="3329835"/>
            <a:ext cx="2636276" cy="197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3072809" y="1207233"/>
            <a:ext cx="3025440" cy="4343400"/>
          </a:xfrm>
          <a:prstGeom prst="rect">
            <a:avLst/>
          </a:prstGeom>
        </p:spPr>
        <p:txBody>
          <a:bodyPr/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+mj-lt"/>
              </a:rPr>
              <a:t>Effects of NIT and field margin strips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3 commercial farms and one field station in the </a:t>
            </a:r>
            <a:r>
              <a:rPr lang="en-GB" sz="2400" dirty="0" err="1" smtClean="0">
                <a:latin typeface="+mj-lt"/>
              </a:rPr>
              <a:t>Hoeksche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Waard</a:t>
            </a:r>
            <a:endParaRPr lang="en-GB" sz="2400" dirty="0" smtClean="0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05" y="5052180"/>
            <a:ext cx="2376820" cy="172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Farmers </a:t>
            </a:r>
            <a:r>
              <a:rPr lang="nl-NL" dirty="0" err="1" smtClean="0"/>
              <a:t>fields</a:t>
            </a:r>
            <a:r>
              <a:rPr lang="nl-NL" dirty="0" smtClean="0"/>
              <a:t> – marine </a:t>
            </a:r>
            <a:r>
              <a:rPr lang="nl-NL" dirty="0" err="1" smtClean="0"/>
              <a:t>loam</a:t>
            </a:r>
            <a:r>
              <a:rPr lang="nl-NL" dirty="0" smtClean="0"/>
              <a:t> </a:t>
            </a:r>
            <a:r>
              <a:rPr lang="nl-NL" dirty="0" err="1" smtClean="0"/>
              <a:t>soils</a:t>
            </a:r>
            <a:endParaRPr lang="nl-NL" dirty="0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06634" y="1548809"/>
            <a:ext cx="2735262" cy="3132138"/>
            <a:chOff x="206847" y="1548437"/>
            <a:chExt cx="2735062" cy="3132138"/>
          </a:xfrm>
        </p:grpSpPr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7" y="1548437"/>
              <a:ext cx="2735062" cy="313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4"/>
            <p:cNvSpPr/>
            <p:nvPr/>
          </p:nvSpPr>
          <p:spPr>
            <a:xfrm>
              <a:off x="867679" y="3416661"/>
              <a:ext cx="365098" cy="296862"/>
            </a:xfrm>
            <a:prstGeom prst="ellipse">
              <a:avLst/>
            </a:prstGeom>
            <a:solidFill>
              <a:srgbClr val="FFC0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99097" y="1877257"/>
            <a:ext cx="4883666" cy="12319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  <p:txBody>
          <a:bodyPr lIns="0" tIns="0" rIns="0" bIns="0"/>
          <a:lstStyle>
            <a:lvl1pPr marL="838200" indent="-838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</a:rPr>
              <a:t>Traditional practice:</a:t>
            </a: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</a:rPr>
              <a:t>- Max. 12 species of earthworms in arable fields</a:t>
            </a: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en-US" altLang="en-US" dirty="0" err="1" smtClean="0">
                <a:solidFill>
                  <a:schemeClr val="tx1">
                    <a:lumMod val="75000"/>
                  </a:schemeClr>
                </a:solidFill>
              </a:rPr>
              <a:t>Appr</a:t>
            </a: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</a:rPr>
              <a:t>. 200 </a:t>
            </a:r>
            <a:r>
              <a:rPr lang="en-US" altLang="en-US" dirty="0" err="1" smtClean="0">
                <a:solidFill>
                  <a:schemeClr val="tx1">
                    <a:lumMod val="75000"/>
                  </a:schemeClr>
                </a:solidFill>
              </a:rPr>
              <a:t>ind</a:t>
            </a: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</a:rPr>
              <a:t> m-2</a:t>
            </a: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800" dirty="0" smtClean="0"/>
              <a:t> 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 marL="0" indent="0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042976" y="5389125"/>
            <a:ext cx="25268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Crittenden</a:t>
            </a:r>
            <a:r>
              <a:rPr lang="fr-FR" sz="1400" dirty="0" smtClean="0">
                <a:latin typeface="Verdana" pitchFamily="34" charset="0"/>
              </a:rPr>
              <a:t> et al.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pic>
        <p:nvPicPr>
          <p:cNvPr id="16" name="Picture 4" descr="geploegd, niet gepl gele mosterd 12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452" y="1567426"/>
            <a:ext cx="3414254" cy="25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22 dec 08 J93b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18" y="4207669"/>
            <a:ext cx="3414254" cy="25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059513" y="1609958"/>
            <a:ext cx="1223962" cy="3240088"/>
            <a:chOff x="5917188" y="2492375"/>
            <a:chExt cx="1223962" cy="3240088"/>
          </a:xfrm>
        </p:grpSpPr>
        <p:sp>
          <p:nvSpPr>
            <p:cNvPr id="21" name="Rechthoek 13"/>
            <p:cNvSpPr/>
            <p:nvPr/>
          </p:nvSpPr>
          <p:spPr>
            <a:xfrm>
              <a:off x="5917188" y="3716338"/>
              <a:ext cx="1223962" cy="2016125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sp>
          <p:nvSpPr>
            <p:cNvPr id="22" name="Rechthoek 17"/>
            <p:cNvSpPr/>
            <p:nvPr/>
          </p:nvSpPr>
          <p:spPr>
            <a:xfrm>
              <a:off x="5917188" y="2708275"/>
              <a:ext cx="1223962" cy="1008063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sp>
          <p:nvSpPr>
            <p:cNvPr id="23" name="Rechthoek 18"/>
            <p:cNvSpPr/>
            <p:nvPr/>
          </p:nvSpPr>
          <p:spPr>
            <a:xfrm>
              <a:off x="5917188" y="2492375"/>
              <a:ext cx="1223962" cy="215900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55595" y="1609958"/>
            <a:ext cx="1223963" cy="3240088"/>
            <a:chOff x="7466960" y="2492375"/>
            <a:chExt cx="1223963" cy="3240088"/>
          </a:xfrm>
        </p:grpSpPr>
        <p:sp>
          <p:nvSpPr>
            <p:cNvPr id="25" name="Rechthoek 16"/>
            <p:cNvSpPr/>
            <p:nvPr/>
          </p:nvSpPr>
          <p:spPr>
            <a:xfrm>
              <a:off x="7466960" y="2708275"/>
              <a:ext cx="1223963" cy="3024188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sp>
          <p:nvSpPr>
            <p:cNvPr id="26" name="Rechthoek 19"/>
            <p:cNvSpPr/>
            <p:nvPr/>
          </p:nvSpPr>
          <p:spPr>
            <a:xfrm>
              <a:off x="7466960" y="2492375"/>
              <a:ext cx="1223963" cy="215900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sp>
          <p:nvSpPr>
            <p:cNvPr id="27" name="Rechthoek 21"/>
            <p:cNvSpPr/>
            <p:nvPr/>
          </p:nvSpPr>
          <p:spPr>
            <a:xfrm>
              <a:off x="7682860" y="2708275"/>
              <a:ext cx="142875" cy="720725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sp>
          <p:nvSpPr>
            <p:cNvPr id="28" name="Rechthoek 22"/>
            <p:cNvSpPr/>
            <p:nvPr/>
          </p:nvSpPr>
          <p:spPr>
            <a:xfrm>
              <a:off x="8330560" y="2708275"/>
              <a:ext cx="142875" cy="720725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</p:grpSp>
      <p:sp>
        <p:nvSpPr>
          <p:cNvPr id="29" name="Tekstvak 23"/>
          <p:cNvSpPr txBox="1">
            <a:spLocks noChangeArrowheads="1"/>
          </p:cNvSpPr>
          <p:nvPr/>
        </p:nvSpPr>
        <p:spPr bwMode="auto">
          <a:xfrm>
            <a:off x="123682" y="1609958"/>
            <a:ext cx="86409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nl-NL" sz="1800" dirty="0" smtClean="0">
                <a:latin typeface="Calibri" pitchFamily="34" charset="0"/>
              </a:rPr>
              <a:t>8 </a:t>
            </a:r>
            <a:r>
              <a:rPr lang="nl-NL" sz="1800" dirty="0">
                <a:latin typeface="Calibri" pitchFamily="34" charset="0"/>
              </a:rPr>
              <a:t>cm</a:t>
            </a:r>
          </a:p>
          <a:p>
            <a:pPr algn="l" eaLnBrk="1" hangingPunct="1">
              <a:spcBef>
                <a:spcPct val="0"/>
              </a:spcBef>
            </a:pPr>
            <a:endParaRPr lang="nl-NL" sz="280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nl-NL" sz="1800" dirty="0">
                <a:latin typeface="Calibri" pitchFamily="34" charset="0"/>
              </a:rPr>
              <a:t>20 cm</a:t>
            </a:r>
          </a:p>
          <a:p>
            <a:pPr algn="l" eaLnBrk="1" hangingPunct="1">
              <a:spcBef>
                <a:spcPct val="0"/>
              </a:spcBef>
            </a:pPr>
            <a:endParaRPr lang="nl-NL" sz="40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nl-NL" sz="1800" dirty="0">
                <a:latin typeface="Calibri" pitchFamily="34" charset="0"/>
              </a:rPr>
              <a:t>25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9513" y="1128719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</a:t>
            </a:r>
            <a:r>
              <a:rPr lang="en-GB" b="1" dirty="0" smtClean="0"/>
              <a:t>T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34330" y="1128719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NIT</a:t>
            </a:r>
            <a:endParaRPr lang="en-GB" b="1" dirty="0"/>
          </a:p>
        </p:txBody>
      </p:sp>
      <p:sp>
        <p:nvSpPr>
          <p:cNvPr id="33" name="Rechthoek 16"/>
          <p:cNvSpPr/>
          <p:nvPr/>
        </p:nvSpPr>
        <p:spPr>
          <a:xfrm>
            <a:off x="3846195" y="1825858"/>
            <a:ext cx="1223963" cy="302418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4" name="Rechthoek 19"/>
          <p:cNvSpPr/>
          <p:nvPr/>
        </p:nvSpPr>
        <p:spPr>
          <a:xfrm>
            <a:off x="3846195" y="1609958"/>
            <a:ext cx="1223963" cy="2159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7" name="TextBox 36"/>
          <p:cNvSpPr txBox="1"/>
          <p:nvPr/>
        </p:nvSpPr>
        <p:spPr>
          <a:xfrm>
            <a:off x="3846195" y="1110991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MT</a:t>
            </a:r>
            <a:endParaRPr lang="en-GB" b="1" dirty="0"/>
          </a:p>
        </p:txBody>
      </p:sp>
      <p:pic>
        <p:nvPicPr>
          <p:cNvPr id="38" name="Picture 37" descr="http://www.spruitjes.info/landbewerking/ploeg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14" y="110706"/>
            <a:ext cx="1779954" cy="1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USERDATA\My Pictures 1990-2010\2010_HoekseWaard_Fall\Joost van strien\P10208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76" y="121339"/>
            <a:ext cx="1750062" cy="131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59513" y="5264809"/>
            <a:ext cx="401064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dirty="0" err="1" smtClean="0">
                <a:latin typeface="Verdana" pitchFamily="34" charset="0"/>
              </a:rPr>
              <a:t>All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with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controlled</a:t>
            </a:r>
            <a:r>
              <a:rPr lang="nl-NL" dirty="0" smtClean="0">
                <a:latin typeface="Verdana" pitchFamily="34" charset="0"/>
              </a:rPr>
              <a:t> traffic </a:t>
            </a:r>
            <a:r>
              <a:rPr lang="nl-NL" dirty="0" err="1" smtClean="0">
                <a:latin typeface="Verdana" pitchFamily="34" charset="0"/>
              </a:rPr>
              <a:t>lanes</a:t>
            </a:r>
            <a:endParaRPr lang="nl-NL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Farmers </a:t>
            </a:r>
            <a:r>
              <a:rPr lang="nl-NL" dirty="0" err="1" smtClean="0"/>
              <a:t>fields</a:t>
            </a:r>
            <a:r>
              <a:rPr lang="nl-NL" dirty="0" smtClean="0"/>
              <a:t> – marine </a:t>
            </a:r>
            <a:r>
              <a:rPr lang="nl-NL" dirty="0" err="1" smtClean="0"/>
              <a:t>loam</a:t>
            </a:r>
            <a:r>
              <a:rPr lang="nl-NL" dirty="0" smtClean="0"/>
              <a:t> </a:t>
            </a:r>
            <a:r>
              <a:rPr lang="nl-NL" dirty="0" err="1" smtClean="0"/>
              <a:t>soils</a:t>
            </a:r>
            <a:endParaRPr lang="nl-NL" dirty="0"/>
          </a:p>
        </p:txBody>
      </p:sp>
      <p:sp>
        <p:nvSpPr>
          <p:cNvPr id="10" name="ZoneTexte 9"/>
          <p:cNvSpPr txBox="1"/>
          <p:nvPr/>
        </p:nvSpPr>
        <p:spPr>
          <a:xfrm>
            <a:off x="5926018" y="6165301"/>
            <a:ext cx="25268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Crittenden</a:t>
            </a:r>
            <a:r>
              <a:rPr lang="fr-FR" sz="1400" dirty="0" smtClean="0">
                <a:latin typeface="Verdana" pitchFamily="34" charset="0"/>
              </a:rPr>
              <a:t> et al.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6433"/>
            <a:ext cx="71278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57150" y="1562333"/>
            <a:ext cx="1778000" cy="4087813"/>
            <a:chOff x="-1116632" y="1178853"/>
            <a:chExt cx="1778219" cy="4086926"/>
          </a:xfrm>
        </p:grpSpPr>
        <p:pic>
          <p:nvPicPr>
            <p:cNvPr id="15" name="Picture 3" descr="M:\My Documents\PROJECTS\NON-INV TILLAGE-NL\ESPERANZA\Hoeksche Waard May 2010_PICTURES\DSC_024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1178853"/>
              <a:ext cx="1778219" cy="118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D:\USERDATA\My Pictures 1990-2010\2010_HoekseWaard_Fall\Joost van strien\P10208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3933056"/>
              <a:ext cx="1778219" cy="133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D:\USERDATA\My Pictures 1990-2010\2009_Veld\IMG_144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2492897"/>
              <a:ext cx="1778219" cy="133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1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Farmers </a:t>
            </a:r>
            <a:r>
              <a:rPr lang="nl-NL" dirty="0" err="1" smtClean="0"/>
              <a:t>fields</a:t>
            </a:r>
            <a:r>
              <a:rPr lang="nl-NL" dirty="0" smtClean="0"/>
              <a:t> – marine </a:t>
            </a:r>
            <a:r>
              <a:rPr lang="nl-NL" dirty="0" err="1" smtClean="0"/>
              <a:t>loam</a:t>
            </a:r>
            <a:r>
              <a:rPr lang="nl-NL" dirty="0" smtClean="0"/>
              <a:t> </a:t>
            </a:r>
            <a:r>
              <a:rPr lang="nl-NL" dirty="0" err="1" smtClean="0"/>
              <a:t>soils</a:t>
            </a:r>
            <a:endParaRPr lang="nl-NL" dirty="0"/>
          </a:p>
        </p:txBody>
      </p:sp>
      <p:sp>
        <p:nvSpPr>
          <p:cNvPr id="10" name="ZoneTexte 9"/>
          <p:cNvSpPr txBox="1"/>
          <p:nvPr/>
        </p:nvSpPr>
        <p:spPr>
          <a:xfrm>
            <a:off x="5926018" y="6165301"/>
            <a:ext cx="252689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err="1" smtClean="0">
                <a:latin typeface="Verdana" pitchFamily="34" charset="0"/>
              </a:rPr>
              <a:t>Crittenden</a:t>
            </a:r>
            <a:r>
              <a:rPr lang="fr-FR" sz="1400" dirty="0" smtClean="0">
                <a:latin typeface="Verdana" pitchFamily="34" charset="0"/>
              </a:rPr>
              <a:t> et al. in </a:t>
            </a:r>
            <a:r>
              <a:rPr lang="fr-FR" sz="1400" dirty="0" err="1" smtClean="0">
                <a:latin typeface="Verdana" pitchFamily="34" charset="0"/>
              </a:rPr>
              <a:t>prep</a:t>
            </a:r>
            <a:r>
              <a:rPr lang="fr-FR" sz="1400" dirty="0">
                <a:latin typeface="Verdana" pitchFamily="34" charset="0"/>
              </a:rPr>
              <a:t>.</a:t>
            </a:r>
            <a:endParaRPr lang="fr-FR" sz="1400" dirty="0" smtClean="0">
              <a:latin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6433"/>
            <a:ext cx="71278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57150" y="1562333"/>
            <a:ext cx="1778000" cy="4087813"/>
            <a:chOff x="-1116632" y="1178853"/>
            <a:chExt cx="1778219" cy="4086926"/>
          </a:xfrm>
        </p:grpSpPr>
        <p:pic>
          <p:nvPicPr>
            <p:cNvPr id="15" name="Picture 3" descr="M:\My Documents\PROJECTS\NON-INV TILLAGE-NL\ESPERANZA\Hoeksche Waard May 2010_PICTURES\DSC_024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1178853"/>
              <a:ext cx="1778219" cy="118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D:\USERDATA\My Pictures 1990-2010\2010_HoekseWaard_Fall\Joost van strien\P10208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3933056"/>
              <a:ext cx="1778219" cy="133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D:\USERDATA\My Pictures 1990-2010\2009_Veld\IMG_144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2492897"/>
              <a:ext cx="1778219" cy="133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6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21346" r="18073"/>
          <a:stretch>
            <a:fillRect/>
          </a:stretch>
        </p:blipFill>
        <p:spPr bwMode="auto">
          <a:xfrm>
            <a:off x="5160315" y="2054426"/>
            <a:ext cx="13906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1"/>
          <a:stretch>
            <a:fillRect/>
          </a:stretch>
        </p:blipFill>
        <p:spPr bwMode="auto">
          <a:xfrm>
            <a:off x="3769665" y="2054426"/>
            <a:ext cx="1390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CA321bPootgoedAgria35_50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65" y="2054426"/>
            <a:ext cx="1476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SB18ov29j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40" y="2052838"/>
            <a:ext cx="1368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924865" y="2492576"/>
            <a:ext cx="7812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potato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sugar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	        winter       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onions</a:t>
            </a:r>
            <a:endParaRPr lang="nl-NL" altLang="en-US" sz="1800" dirty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	beet  	   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wheat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		</a:t>
            </a: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3"/>
          <a:stretch>
            <a:fillRect/>
          </a:stretch>
        </p:blipFill>
        <p:spPr bwMode="auto">
          <a:xfrm>
            <a:off x="7138969" y="4260747"/>
            <a:ext cx="11096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"/>
          <a:stretch>
            <a:fillRect/>
          </a:stretch>
        </p:blipFill>
        <p:spPr bwMode="auto">
          <a:xfrm>
            <a:off x="5875798" y="4255356"/>
            <a:ext cx="12985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45" b="29213"/>
          <a:stretch>
            <a:fillRect/>
          </a:stretch>
        </p:blipFill>
        <p:spPr bwMode="auto">
          <a:xfrm>
            <a:off x="4753436" y="4137881"/>
            <a:ext cx="11223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69" y="4255356"/>
            <a:ext cx="14128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041" r="22142" b="-1041"/>
          <a:stretch>
            <a:fillRect/>
          </a:stretch>
        </p:blipFill>
        <p:spPr bwMode="auto">
          <a:xfrm>
            <a:off x="2098656" y="4265989"/>
            <a:ext cx="12446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A321bPootgoedAgria35_50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0"/>
          <a:stretch>
            <a:fillRect/>
          </a:stretch>
        </p:blipFill>
        <p:spPr bwMode="auto">
          <a:xfrm>
            <a:off x="925494" y="4265988"/>
            <a:ext cx="1171575" cy="106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911206" y="4693506"/>
            <a:ext cx="781208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ctr"/>
                <a:tab pos="1885950" algn="ctr"/>
                <a:tab pos="3138488" algn="ctr"/>
                <a:tab pos="4487863" algn="ctr"/>
                <a:tab pos="5826125" algn="ctr"/>
                <a:tab pos="7088188" algn="ctr"/>
                <a:tab pos="8428038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potato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grass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white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	     spring    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carrots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    s.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wheat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		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clover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cabbage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	   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wheat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                     </a:t>
            </a:r>
            <a:r>
              <a:rPr lang="nl-NL" altLang="en-US" sz="1800" dirty="0" err="1">
                <a:solidFill>
                  <a:srgbClr val="FFFFFF"/>
                </a:solidFill>
                <a:latin typeface="Verdana" pitchFamily="34" charset="0"/>
              </a:rPr>
              <a:t>beans</a:t>
            </a:r>
            <a:r>
              <a:rPr lang="nl-NL" altLang="en-US" sz="1800" dirty="0">
                <a:solidFill>
                  <a:srgbClr val="FFFFFF"/>
                </a:solidFill>
                <a:latin typeface="Verdana" pitchFamily="34" charset="0"/>
              </a:rPr>
              <a:t> 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493" y="1520456"/>
            <a:ext cx="5773019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dirty="0" err="1" smtClean="0">
                <a:latin typeface="Verdana" pitchFamily="34" charset="0"/>
              </a:rPr>
              <a:t>Conventional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crop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rotation</a:t>
            </a:r>
            <a:r>
              <a:rPr lang="nl-NL" dirty="0" smtClean="0">
                <a:latin typeface="Verdana" pitchFamily="34" charset="0"/>
              </a:rPr>
              <a:t> (</a:t>
            </a:r>
            <a:r>
              <a:rPr lang="nl-NL" dirty="0" err="1" smtClean="0">
                <a:latin typeface="Verdana" pitchFamily="34" charset="0"/>
              </a:rPr>
              <a:t>synthetic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fertilizers</a:t>
            </a:r>
            <a:r>
              <a:rPr lang="nl-NL" dirty="0" smtClean="0">
                <a:latin typeface="Verdana" pitchFamily="34" charset="0"/>
              </a:rPr>
              <a:t>)</a:t>
            </a:r>
            <a:endParaRPr lang="nl-NL" dirty="0" smtClean="0">
              <a:latin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4864" y="3756838"/>
            <a:ext cx="5773648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dirty="0" err="1" smtClean="0">
                <a:latin typeface="Verdana" pitchFamily="34" charset="0"/>
              </a:rPr>
              <a:t>Organic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crop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rotation</a:t>
            </a:r>
            <a:r>
              <a:rPr lang="nl-NL" dirty="0" smtClean="0">
                <a:latin typeface="Verdana" pitchFamily="34" charset="0"/>
              </a:rPr>
              <a:t> (</a:t>
            </a:r>
            <a:r>
              <a:rPr lang="nl-NL" dirty="0" err="1" smtClean="0">
                <a:latin typeface="Verdana" pitchFamily="34" charset="0"/>
              </a:rPr>
              <a:t>animal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manure</a:t>
            </a:r>
            <a:r>
              <a:rPr lang="nl-NL" dirty="0" smtClean="0">
                <a:latin typeface="Verdana" pitchFamily="34" charset="0"/>
              </a:rPr>
              <a:t>)</a:t>
            </a:r>
            <a:endParaRPr lang="nl-NL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94" y="5615844"/>
            <a:ext cx="73231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dirty="0" smtClean="0">
                <a:latin typeface="Verdana" pitchFamily="34" charset="0"/>
              </a:rPr>
              <a:t>+ </a:t>
            </a:r>
            <a:r>
              <a:rPr lang="nl-NL" dirty="0" err="1" smtClean="0">
                <a:latin typeface="Verdana" pitchFamily="34" charset="0"/>
              </a:rPr>
              <a:t>use</a:t>
            </a:r>
            <a:r>
              <a:rPr lang="nl-NL" dirty="0" smtClean="0">
                <a:latin typeface="Verdana" pitchFamily="34" charset="0"/>
              </a:rPr>
              <a:t> of green </a:t>
            </a:r>
            <a:r>
              <a:rPr lang="nl-NL" dirty="0" err="1" smtClean="0">
                <a:latin typeface="Verdana" pitchFamily="34" charset="0"/>
              </a:rPr>
              <a:t>manure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where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possible</a:t>
            </a:r>
            <a:endParaRPr lang="nl-NL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14130"/>
            <a:ext cx="9163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5"/>
          <p:cNvSpPr txBox="1"/>
          <p:nvPr/>
        </p:nvSpPr>
        <p:spPr>
          <a:xfrm>
            <a:off x="4837828" y="5814680"/>
            <a:ext cx="3870237" cy="302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dirty="0" smtClean="0">
                <a:latin typeface="Verdana" pitchFamily="34" charset="0"/>
              </a:rPr>
              <a:t>Crittenden et </a:t>
            </a:r>
            <a:r>
              <a:rPr lang="fr-FR" sz="1400" dirty="0" smtClean="0">
                <a:latin typeface="Verdana" pitchFamily="34" charset="0"/>
              </a:rPr>
              <a:t>al 2014 (in </a:t>
            </a:r>
            <a:r>
              <a:rPr lang="fr-FR" sz="1400" dirty="0" err="1" smtClean="0">
                <a:latin typeface="Verdana" pitchFamily="34" charset="0"/>
              </a:rPr>
              <a:t>press</a:t>
            </a:r>
            <a:r>
              <a:rPr lang="fr-FR" sz="1400" dirty="0" smtClean="0">
                <a:latin typeface="Verdana" pitchFamily="34" charset="0"/>
              </a:rPr>
              <a:t>)</a:t>
            </a:r>
            <a:endParaRPr lang="fr-F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Multifunctional</a:t>
            </a:r>
            <a:r>
              <a:rPr lang="nl-NL" dirty="0" smtClean="0"/>
              <a:t> </a:t>
            </a:r>
            <a:r>
              <a:rPr lang="nl-NL" dirty="0" err="1" smtClean="0"/>
              <a:t>crop</a:t>
            </a:r>
            <a:r>
              <a:rPr lang="nl-NL" dirty="0" smtClean="0"/>
              <a:t> </a:t>
            </a:r>
            <a:r>
              <a:rPr lang="nl-NL" dirty="0" err="1" smtClean="0"/>
              <a:t>rotation</a:t>
            </a:r>
            <a:r>
              <a:rPr lang="nl-NL" dirty="0" smtClean="0"/>
              <a:t> gangbaar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7" y="1056593"/>
            <a:ext cx="8551021" cy="2089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7" y="3254829"/>
            <a:ext cx="8551021" cy="2089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14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 smtClean="0"/>
              <a:t>Multifunctional</a:t>
            </a:r>
            <a:r>
              <a:rPr lang="nl-NL" dirty="0" smtClean="0"/>
              <a:t> </a:t>
            </a:r>
            <a:r>
              <a:rPr lang="nl-NL" dirty="0" err="1" smtClean="0"/>
              <a:t>crop</a:t>
            </a:r>
            <a:r>
              <a:rPr lang="nl-NL" dirty="0" smtClean="0"/>
              <a:t> </a:t>
            </a:r>
            <a:r>
              <a:rPr lang="nl-NL" dirty="0" err="1" smtClean="0"/>
              <a:t>rotation</a:t>
            </a:r>
            <a:r>
              <a:rPr lang="nl-NL" dirty="0" smtClean="0"/>
              <a:t> biologisch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951477"/>
            <a:ext cx="8022772" cy="2513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3568473"/>
            <a:ext cx="8022772" cy="251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799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Lelystad field trial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218107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err="1" smtClean="0"/>
              <a:t>Measurements</a:t>
            </a:r>
            <a:r>
              <a:rPr lang="nl-NL" u="sng" dirty="0" smtClean="0"/>
              <a:t> 2009-2013:</a:t>
            </a:r>
          </a:p>
          <a:p>
            <a:pPr>
              <a:buFontTx/>
              <a:buChar char="-"/>
            </a:pPr>
            <a:r>
              <a:rPr lang="nl-NL" sz="2000" dirty="0" smtClean="0"/>
              <a:t>Earthworm </a:t>
            </a:r>
            <a:r>
              <a:rPr lang="nl-NL" sz="2000" dirty="0" err="1" smtClean="0"/>
              <a:t>populations</a:t>
            </a:r>
            <a:r>
              <a:rPr lang="nl-NL" sz="2000" dirty="0" smtClean="0"/>
              <a:t> </a:t>
            </a:r>
            <a:r>
              <a:rPr lang="nl-NL" sz="2000" dirty="0" smtClean="0"/>
              <a:t>2009-2011 (Crittenden et al. 2014, APSOIL) &amp; 2012 (Oudshoorn, 2013)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Nematode </a:t>
            </a:r>
            <a:r>
              <a:rPr lang="nl-NL" sz="2000" dirty="0" err="1" smtClean="0"/>
              <a:t>feeding</a:t>
            </a:r>
            <a:r>
              <a:rPr lang="nl-NL" sz="2000" dirty="0" smtClean="0"/>
              <a:t> </a:t>
            </a:r>
            <a:r>
              <a:rPr lang="nl-NL" sz="2000" dirty="0" err="1" smtClean="0"/>
              <a:t>groups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microbial</a:t>
            </a:r>
            <a:r>
              <a:rPr lang="nl-NL" sz="2000" dirty="0" smtClean="0"/>
              <a:t> parameters 2009 &amp; 2012 (PPO &amp; RIVM)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Soil </a:t>
            </a:r>
            <a:r>
              <a:rPr lang="nl-NL" sz="2000" dirty="0" err="1" smtClean="0"/>
              <a:t>physical</a:t>
            </a:r>
            <a:r>
              <a:rPr lang="nl-NL" sz="2000" dirty="0" smtClean="0"/>
              <a:t> </a:t>
            </a:r>
            <a:r>
              <a:rPr lang="nl-NL" sz="2000" dirty="0" err="1" smtClean="0"/>
              <a:t>characteristics</a:t>
            </a:r>
            <a:r>
              <a:rPr lang="nl-NL" sz="2000" dirty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compaction</a:t>
            </a:r>
            <a:r>
              <a:rPr lang="nl-NL" sz="2000" dirty="0" smtClean="0"/>
              <a:t>, </a:t>
            </a:r>
            <a:r>
              <a:rPr lang="nl-NL" sz="2000" dirty="0" err="1" smtClean="0"/>
              <a:t>infiltration</a:t>
            </a:r>
            <a:r>
              <a:rPr lang="nl-NL" sz="2000" dirty="0" smtClean="0"/>
              <a:t>, </a:t>
            </a:r>
            <a:r>
              <a:rPr lang="nl-NL" sz="2000" dirty="0" err="1" smtClean="0"/>
              <a:t>pF</a:t>
            </a:r>
            <a:r>
              <a:rPr lang="nl-NL" sz="2000" dirty="0" smtClean="0"/>
              <a:t>, </a:t>
            </a:r>
            <a:r>
              <a:rPr lang="nl-NL" sz="2000" dirty="0" err="1" smtClean="0"/>
              <a:t>aggregate</a:t>
            </a:r>
            <a:r>
              <a:rPr lang="nl-NL" sz="2000" dirty="0" smtClean="0"/>
              <a:t> </a:t>
            </a:r>
            <a:r>
              <a:rPr lang="nl-NL" sz="2000" dirty="0" err="1" smtClean="0"/>
              <a:t>stability</a:t>
            </a:r>
            <a:r>
              <a:rPr lang="nl-NL" sz="2000" dirty="0" smtClean="0"/>
              <a:t>)</a:t>
            </a:r>
          </a:p>
          <a:p>
            <a:pPr>
              <a:buFontTx/>
              <a:buChar char="-"/>
            </a:pPr>
            <a:r>
              <a:rPr lang="nl-NL" sz="2000" dirty="0" smtClean="0"/>
              <a:t>Soil </a:t>
            </a:r>
            <a:r>
              <a:rPr lang="nl-NL" sz="2000" dirty="0" smtClean="0"/>
              <a:t>OM/C 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Soil </a:t>
            </a:r>
            <a:r>
              <a:rPr lang="nl-NL" sz="2000" dirty="0" smtClean="0"/>
              <a:t>N </a:t>
            </a:r>
            <a:r>
              <a:rPr lang="nl-NL" sz="2000" dirty="0" smtClean="0"/>
              <a:t>(</a:t>
            </a:r>
            <a:r>
              <a:rPr lang="nl-NL" sz="2000" dirty="0" err="1" smtClean="0"/>
              <a:t>including</a:t>
            </a:r>
            <a:r>
              <a:rPr lang="nl-NL" sz="2000" dirty="0" smtClean="0"/>
              <a:t> N2O</a:t>
            </a:r>
            <a:r>
              <a:rPr lang="nl-NL" sz="2000" dirty="0" smtClean="0"/>
              <a:t>) (PPO) 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err="1" smtClean="0"/>
              <a:t>Crop</a:t>
            </a:r>
            <a:r>
              <a:rPr lang="nl-NL" sz="2000" dirty="0" smtClean="0"/>
              <a:t> </a:t>
            </a:r>
            <a:r>
              <a:rPr lang="nl-NL" sz="2000" dirty="0" err="1" smtClean="0"/>
              <a:t>yields</a:t>
            </a:r>
            <a:r>
              <a:rPr lang="nl-NL" sz="2000" dirty="0" smtClean="0"/>
              <a:t> (PPO)</a:t>
            </a:r>
          </a:p>
          <a:p>
            <a:pPr marL="0" indent="0">
              <a:buNone/>
            </a:pPr>
            <a:r>
              <a:rPr lang="nl-NL" sz="1800" dirty="0" smtClean="0"/>
              <a:t>NB: </a:t>
            </a:r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all</a:t>
            </a:r>
            <a:r>
              <a:rPr lang="nl-NL" sz="1800" dirty="0" smtClean="0"/>
              <a:t> data are </a:t>
            </a:r>
            <a:r>
              <a:rPr lang="nl-NL" sz="1800" dirty="0" err="1" smtClean="0"/>
              <a:t>available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all</a:t>
            </a:r>
            <a:r>
              <a:rPr lang="nl-NL" sz="1800" dirty="0" smtClean="0"/>
              <a:t> </a:t>
            </a:r>
            <a:r>
              <a:rPr lang="nl-NL" sz="1800" dirty="0" err="1" smtClean="0"/>
              <a:t>parcels</a:t>
            </a:r>
            <a:r>
              <a:rPr lang="nl-NL" sz="1800" dirty="0" smtClean="0"/>
              <a:t> </a:t>
            </a:r>
            <a:r>
              <a:rPr lang="nl-NL" sz="1800" dirty="0" err="1" smtClean="0"/>
              <a:t>all</a:t>
            </a:r>
            <a:r>
              <a:rPr lang="nl-NL" sz="1800" dirty="0" smtClean="0"/>
              <a:t> </a:t>
            </a:r>
            <a:r>
              <a:rPr lang="nl-NL" sz="1800" dirty="0" err="1" smtClean="0"/>
              <a:t>years</a:t>
            </a: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42503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4C78"/>
    </a:dk1>
    <a:lt1>
      <a:srgbClr val="FFFFFF"/>
    </a:lt1>
    <a:dk2>
      <a:srgbClr val="FFFFFF"/>
    </a:dk2>
    <a:lt2>
      <a:srgbClr val="808080"/>
    </a:lt2>
    <a:accent1>
      <a:srgbClr val="80BA64"/>
    </a:accent1>
    <a:accent2>
      <a:srgbClr val="E75200"/>
    </a:accent2>
    <a:accent3>
      <a:srgbClr val="FFFFFF"/>
    </a:accent3>
    <a:accent4>
      <a:srgbClr val="004065"/>
    </a:accent4>
    <a:accent5>
      <a:srgbClr val="C0D9B8"/>
    </a:accent5>
    <a:accent6>
      <a:srgbClr val="D14900"/>
    </a:accent6>
    <a:hlink>
      <a:srgbClr val="EAB200"/>
    </a:hlink>
    <a:folHlink>
      <a:srgbClr val="B2B2B2"/>
    </a:folHlink>
  </a:clrScheme>
  <a:fontScheme name="Default Design">
    <a:majorFont>
      <a:latin typeface="News Gothic"/>
      <a:ea typeface=""/>
      <a:cs typeface=""/>
    </a:majorFont>
    <a:minorFont>
      <a:latin typeface="News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4C78"/>
    </a:dk1>
    <a:lt1>
      <a:srgbClr val="FFFFFF"/>
    </a:lt1>
    <a:dk2>
      <a:srgbClr val="FFFFFF"/>
    </a:dk2>
    <a:lt2>
      <a:srgbClr val="808080"/>
    </a:lt2>
    <a:accent1>
      <a:srgbClr val="80BA64"/>
    </a:accent1>
    <a:accent2>
      <a:srgbClr val="E75200"/>
    </a:accent2>
    <a:accent3>
      <a:srgbClr val="FFFFFF"/>
    </a:accent3>
    <a:accent4>
      <a:srgbClr val="004065"/>
    </a:accent4>
    <a:accent5>
      <a:srgbClr val="C0D9B8"/>
    </a:accent5>
    <a:accent6>
      <a:srgbClr val="D14900"/>
    </a:accent6>
    <a:hlink>
      <a:srgbClr val="EAB200"/>
    </a:hlink>
    <a:folHlink>
      <a:srgbClr val="B2B2B2"/>
    </a:folHlink>
  </a:clrScheme>
  <a:fontScheme name="Default Design">
    <a:majorFont>
      <a:latin typeface="News Gothic"/>
      <a:ea typeface=""/>
      <a:cs typeface=""/>
    </a:majorFont>
    <a:minorFont>
      <a:latin typeface="News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1397</Words>
  <Application>Microsoft Office PowerPoint</Application>
  <PresentationFormat>On-screen Show (4:3)</PresentationFormat>
  <Paragraphs>366</Paragraphs>
  <Slides>41</Slides>
  <Notes>31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Wageningen UR</vt:lpstr>
      <vt:lpstr>Biological soil properties &amp; functions as affected by tillage system </vt:lpstr>
      <vt:lpstr>NL field sites – Marine clay loam soils</vt:lpstr>
      <vt:lpstr>Lelystad field trial</vt:lpstr>
      <vt:lpstr>Lelystad field trial</vt:lpstr>
      <vt:lpstr>Lelystad field trial</vt:lpstr>
      <vt:lpstr>Lelystad field trial</vt:lpstr>
      <vt:lpstr>Multifunctional crop rotation gangbaar</vt:lpstr>
      <vt:lpstr>Multifunctional crop rotation biologisch</vt:lpstr>
      <vt:lpstr>Lelystad field trial</vt:lpstr>
      <vt:lpstr>Lelystad field trial</vt:lpstr>
      <vt:lpstr>Results; Earthworms (2009-2011)</vt:lpstr>
      <vt:lpstr>Results; Earthworms (2009-2011)</vt:lpstr>
      <vt:lpstr>Results; Earthworms Fall 2012</vt:lpstr>
      <vt:lpstr>Results; Earthworms Fall 2009-2012</vt:lpstr>
      <vt:lpstr>Results; Earthworm species</vt:lpstr>
      <vt:lpstr>Results; Nematode feeding groups</vt:lpstr>
      <vt:lpstr>PowerPoint Presentation</vt:lpstr>
      <vt:lpstr>PowerPoint Presentation</vt:lpstr>
      <vt:lpstr>Results; Microbial parameters</vt:lpstr>
      <vt:lpstr>Results; soil physical characteristics</vt:lpstr>
      <vt:lpstr>Results; soil physical characteristics</vt:lpstr>
      <vt:lpstr>Results; soil physical characteristics</vt:lpstr>
      <vt:lpstr>Results; soil physical characteristics</vt:lpstr>
      <vt:lpstr>Results; soil organic matter</vt:lpstr>
      <vt:lpstr>Results; soil physical &amp; OM/C 2012</vt:lpstr>
      <vt:lpstr>Results; Soil C stocks 2011</vt:lpstr>
      <vt:lpstr>Results; more soil physical characteristics</vt:lpstr>
      <vt:lpstr>Results; soil physical 2012</vt:lpstr>
      <vt:lpstr>Mineralisatieveldjes 2012</vt:lpstr>
      <vt:lpstr>Results; crop yields</vt:lpstr>
      <vt:lpstr>Discussion / conclusions</vt:lpstr>
      <vt:lpstr>Discussion / conclusions</vt:lpstr>
      <vt:lpstr>Discussion / conclusions</vt:lpstr>
      <vt:lpstr>Thanks to:</vt:lpstr>
      <vt:lpstr>PowerPoint Presentation</vt:lpstr>
      <vt:lpstr>Communication 2013-2014</vt:lpstr>
      <vt:lpstr>Handbook NIT</vt:lpstr>
      <vt:lpstr>Farmers fields – marine loam soils</vt:lpstr>
      <vt:lpstr>Farmers fields – marine loam soils</vt:lpstr>
      <vt:lpstr>Farmers fields – marine loam soils</vt:lpstr>
      <vt:lpstr>Farmers fields – marine loam soils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Pulleman, Mirjam</cp:lastModifiedBy>
  <cp:revision>371</cp:revision>
  <dcterms:created xsi:type="dcterms:W3CDTF">2011-09-29T08:30:03Z</dcterms:created>
  <dcterms:modified xsi:type="dcterms:W3CDTF">2014-02-26T09:00:30Z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