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9" r:id="rId2"/>
    <p:sldId id="257" r:id="rId3"/>
    <p:sldId id="294" r:id="rId4"/>
    <p:sldId id="296" r:id="rId5"/>
    <p:sldId id="298" r:id="rId6"/>
    <p:sldId id="301" r:id="rId7"/>
    <p:sldId id="302" r:id="rId8"/>
    <p:sldId id="303" r:id="rId9"/>
    <p:sldId id="304" r:id="rId10"/>
    <p:sldId id="310" r:id="rId11"/>
    <p:sldId id="305" r:id="rId12"/>
    <p:sldId id="306" r:id="rId13"/>
    <p:sldId id="307" r:id="rId1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UOT Sabine" initials="HS" lastIdx="6" clrIdx="0"/>
  <p:cmAuthor id="1" name="Michael S. Corson" initials="MSC" lastIdx="4" clrIdx="1"/>
  <p:cmAuthor id="2" name="Guenola" initials="GP" lastIdx="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2DA"/>
    <a:srgbClr val="156913"/>
    <a:srgbClr val="9CB86E"/>
    <a:srgbClr val="DDEBCF"/>
    <a:srgbClr val="3399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90" autoAdjust="0"/>
    <p:restoredTop sz="94660"/>
  </p:normalViewPr>
  <p:slideViewPr>
    <p:cSldViewPr>
      <p:cViewPr>
        <p:scale>
          <a:sx n="81" d="100"/>
          <a:sy n="81" d="100"/>
        </p:scale>
        <p:origin x="-9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392" cy="497372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679" y="0"/>
            <a:ext cx="2945391" cy="497372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r">
              <a:defRPr sz="1300"/>
            </a:lvl1pPr>
          </a:lstStyle>
          <a:p>
            <a:fld id="{1FB5DFAF-7707-4B5F-B604-433D528A11B9}" type="datetimeFigureOut">
              <a:rPr lang="fr-FR" smtClean="0"/>
              <a:t>11/12/2014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9267"/>
            <a:ext cx="2945392" cy="497372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679" y="9429267"/>
            <a:ext cx="2945391" cy="497372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r">
              <a:defRPr sz="1300"/>
            </a:lvl1pPr>
          </a:lstStyle>
          <a:p>
            <a:fld id="{9AC8B9D0-B566-4497-B08B-5C455A0E01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887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300"/>
            </a:lvl1pPr>
          </a:lstStyle>
          <a:p>
            <a:fld id="{7780CFE2-8374-411F-926D-51BB972A636B}" type="datetimeFigureOut">
              <a:rPr lang="fr-FR" smtClean="0"/>
              <a:t>11/12/2014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1" rIns="91423" bIns="4571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3" tIns="45711" rIns="91423" bIns="4571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300"/>
            </a:lvl1pPr>
          </a:lstStyle>
          <a:p>
            <a:fld id="{01C678A7-7D85-45B8-AF45-95D24468F0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34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9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9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380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825211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2884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23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6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jpeg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4.jpeg"/><Relationship Id="rId7" Type="http://schemas.openxmlformats.org/officeDocument/2006/relationships/image" Target="../media/image1.gif"/><Relationship Id="rId12" Type="http://schemas.openxmlformats.org/officeDocument/2006/relationships/image" Target="../media/image6.jpeg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10" Type="http://schemas.openxmlformats.org/officeDocument/2006/relationships/image" Target="../media/image4.png"/><Relationship Id="rId19" Type="http://schemas.openxmlformats.org/officeDocument/2006/relationships/hyperlink" Target="http://www.developpement-durable.gouv.fr/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Relationship Id="rId22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0">
              <a:srgbClr val="DDEBCF"/>
            </a:gs>
            <a:gs pos="0">
              <a:srgbClr val="9CB86E"/>
            </a:gs>
            <a:gs pos="100000">
              <a:srgbClr val="156913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362" y="6154225"/>
            <a:ext cx="913063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Picture 2" descr="D:\Mes Documents\Mes Images\snowman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6"/>
          <a:stretch/>
        </p:blipFill>
        <p:spPr bwMode="auto">
          <a:xfrm>
            <a:off x="7452320" y="6165304"/>
            <a:ext cx="1593293" cy="6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Mes Documents\Mes Images\Logos INRA\Logo_QualiAgro_2ton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88" y="6553140"/>
            <a:ext cx="610843" cy="2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D:\Mes Documents\Mes Images\logo_VEOLIA_10C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1" y="6165304"/>
            <a:ext cx="751341" cy="30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P:\PPR\PPR_5\07CR-BIO-VALOAGRO\8BIO0403\Donnees\_QualiAgro\Site Web\Photos images site web\Logos\logo-nouveau-INRA-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32" y="6206317"/>
            <a:ext cx="730680" cy="3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P:\PPR\PPR_5\07CR-BIO-VALOAGRO\8BIO0403\Donnees\_QualiAgro\Site Web\Photos images site web\Logos\ensa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186620"/>
            <a:ext cx="457509" cy="3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D:\Mes Documents\Mes Images\alterra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28943" r="21563" b="13276"/>
          <a:stretch/>
        </p:blipFill>
        <p:spPr bwMode="auto">
          <a:xfrm>
            <a:off x="224049" y="6453336"/>
            <a:ext cx="1035583" cy="3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:\Mes Documents\Mes Images\logo umea univ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36" y="6185852"/>
            <a:ext cx="313248" cy="3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 49" descr="http://www6.dijon.inra.fr/var/internet_dijon_umragroecologie/storage/images/media/images/logo-ademe/53673-1-fre-FR/logo-ADEME_medium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08" y="6237312"/>
            <a:ext cx="558696" cy="59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2" descr="logo_Rennes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32" y="6590352"/>
            <a:ext cx="569912" cy="25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99" y="6525344"/>
            <a:ext cx="582957" cy="28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Afbeelding 1" descr="C:\Users\hanny136\AppData\Local\Microsoft\Windows\Temporary Internet Files\Content.Outlook\SP9YMCMO\SKB LOGO groot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05" y="6453336"/>
            <a:ext cx="448635" cy="40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8" descr="http://blogperso.univ-rennes1.fr/catherine.dupont/public/.logo_osur_type1-22x16-fond-blanc_m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00" y="6200461"/>
            <a:ext cx="500696" cy="36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http://www.snowmannetwork.com/upload/images/logos/MEDDE.png">
            <a:hlinkClick r:id="rId19"/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70" y="6187020"/>
            <a:ext cx="457554" cy="52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87" y="6419364"/>
            <a:ext cx="260057" cy="4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 descr="D:\Mes Documents\Mes Images\Agroparistech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2"/>
          <a:stretch/>
        </p:blipFill>
        <p:spPr bwMode="auto">
          <a:xfrm>
            <a:off x="1717639" y="6597352"/>
            <a:ext cx="766129" cy="1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067944" y="6169660"/>
            <a:ext cx="385501" cy="4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4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n-fab.eu/" TargetMode="Externa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>
            <a:spLocks noGrp="1"/>
          </p:cNvSpPr>
          <p:nvPr>
            <p:ph idx="1"/>
          </p:nvPr>
        </p:nvSpPr>
        <p:spPr>
          <a:xfrm>
            <a:off x="95536" y="1234340"/>
            <a:ext cx="8970579" cy="1045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800" b="1" dirty="0" smtClean="0">
                <a:solidFill>
                  <a:schemeClr val="accent6"/>
                </a:solidFill>
              </a:rPr>
              <a:t>G</a:t>
            </a:r>
            <a:r>
              <a:rPr lang="fr-FR" sz="1800" b="1" dirty="0" smtClean="0">
                <a:solidFill>
                  <a:schemeClr val="bg1"/>
                </a:solidFill>
              </a:rPr>
              <a:t>ESTION DES </a:t>
            </a:r>
            <a:r>
              <a:rPr lang="fr-FR" sz="1800" b="1" dirty="0">
                <a:solidFill>
                  <a:schemeClr val="accent6"/>
                </a:solidFill>
              </a:rPr>
              <a:t>M</a:t>
            </a:r>
            <a:r>
              <a:rPr lang="fr-FR" sz="1800" b="1" dirty="0" smtClean="0">
                <a:solidFill>
                  <a:schemeClr val="bg1"/>
                </a:solidFill>
              </a:rPr>
              <a:t>ATIÈRES </a:t>
            </a:r>
            <a:r>
              <a:rPr lang="fr-FR" sz="1800" b="1" dirty="0">
                <a:solidFill>
                  <a:schemeClr val="accent6"/>
                </a:solidFill>
              </a:rPr>
              <a:t>O</a:t>
            </a:r>
            <a:r>
              <a:rPr lang="fr-FR" sz="1800" b="1" dirty="0" smtClean="0">
                <a:solidFill>
                  <a:schemeClr val="bg1"/>
                </a:solidFill>
              </a:rPr>
              <a:t>RGANIQUES ET DU </a:t>
            </a:r>
            <a:r>
              <a:rPr lang="fr-FR" sz="1800" b="1" dirty="0">
                <a:solidFill>
                  <a:schemeClr val="accent6"/>
                </a:solidFill>
              </a:rPr>
              <a:t>T</a:t>
            </a:r>
            <a:r>
              <a:rPr lang="fr-FR" sz="1800" b="1" dirty="0" smtClean="0">
                <a:solidFill>
                  <a:schemeClr val="bg1"/>
                </a:solidFill>
              </a:rPr>
              <a:t>RAVAIL DU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 : 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DES </a:t>
            </a:r>
            <a:r>
              <a:rPr lang="fr-FR" sz="1800" b="1" dirty="0">
                <a:solidFill>
                  <a:schemeClr val="accent6"/>
                </a:solidFill>
              </a:rPr>
              <a:t>P</a:t>
            </a:r>
            <a:r>
              <a:rPr lang="fr-FR" sz="1800" b="1" dirty="0" smtClean="0">
                <a:solidFill>
                  <a:schemeClr val="bg1"/>
                </a:solidFill>
              </a:rPr>
              <a:t>RATIQUES QUI </a:t>
            </a:r>
            <a:r>
              <a:rPr lang="fr-FR" sz="1800" b="1" dirty="0">
                <a:solidFill>
                  <a:schemeClr val="accent6"/>
                </a:solidFill>
              </a:rPr>
              <a:t>A</a:t>
            </a:r>
            <a:r>
              <a:rPr lang="fr-FR" sz="1800" b="1" dirty="0" smtClean="0">
                <a:solidFill>
                  <a:schemeClr val="bg1"/>
                </a:solidFill>
              </a:rPr>
              <a:t>MÉLIORENT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ERVICES </a:t>
            </a:r>
            <a:r>
              <a:rPr lang="fr-FR" sz="1800" b="1" dirty="0" smtClean="0">
                <a:solidFill>
                  <a:schemeClr val="accent6"/>
                </a:solidFill>
              </a:rPr>
              <a:t>É</a:t>
            </a:r>
            <a:r>
              <a:rPr lang="fr-FR" sz="1800" b="1" dirty="0" smtClean="0">
                <a:solidFill>
                  <a:schemeClr val="bg1"/>
                </a:solidFill>
              </a:rPr>
              <a:t>COSYSTÉMIQUES RENDUS PAR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OLS ?</a:t>
            </a:r>
            <a:endParaRPr lang="fr-FR" sz="105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21246"/>
          <a:stretch/>
        </p:blipFill>
        <p:spPr bwMode="auto">
          <a:xfrm>
            <a:off x="0" y="0"/>
            <a:ext cx="3498640" cy="12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7" name="Picture 9" descr="P:\PPR\PPR_5\07CR-BIO-VALOAGRO\8BIO0411\Photos\Jack photo's\CIMG2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6525"/>
          <a:stretch/>
        </p:blipFill>
        <p:spPr bwMode="auto">
          <a:xfrm>
            <a:off x="5876940" y="0"/>
            <a:ext cx="3267060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:\PPR\PPR_5\07CR-BIO-VALOAGRO\8BIO0403\Photos\QualiAgro\2013 récolte blé\DSC002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7565"/>
          <a:stretch/>
        </p:blipFill>
        <p:spPr bwMode="auto">
          <a:xfrm>
            <a:off x="3498640" y="0"/>
            <a:ext cx="2385060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4"/>
          <p:cNvSpPr txBox="1">
            <a:spLocks/>
          </p:cNvSpPr>
          <p:nvPr/>
        </p:nvSpPr>
        <p:spPr>
          <a:xfrm>
            <a:off x="1468472" y="2852937"/>
            <a:ext cx="6343888" cy="1872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b="1" dirty="0" smtClean="0">
                <a:solidFill>
                  <a:srgbClr val="FFC000"/>
                </a:solidFill>
              </a:rPr>
              <a:t>DIFFUSION DES RESULTATS EXPERIMENTAUX SUR LES TCSL &amp; LES PRO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sz="100" b="1" dirty="0" smtClean="0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9186" y="5785519"/>
            <a:ext cx="884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prstClr val="white"/>
                </a:solidFill>
              </a:rPr>
              <a:t>12 </a:t>
            </a:r>
            <a:r>
              <a:rPr lang="fr-FR" sz="1400" dirty="0">
                <a:solidFill>
                  <a:prstClr val="white"/>
                </a:solidFill>
              </a:rPr>
              <a:t>décembre 2014 - Centre International de Séjour de Paris, 6 av. Maurice Ravel, 75012 PARIS  </a:t>
            </a:r>
          </a:p>
        </p:txBody>
      </p:sp>
    </p:spTree>
    <p:extLst>
      <p:ext uri="{BB962C8B-B14F-4D97-AF65-F5344CB8AC3E}">
        <p14:creationId xmlns:p14="http://schemas.microsoft.com/office/powerpoint/2010/main" val="16021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95536" y="95761"/>
            <a:ext cx="82296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FFC000"/>
                </a:solidFill>
              </a:rPr>
              <a:t>Communications aux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scientifiques et décideurs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338718" y="1412776"/>
            <a:ext cx="6177498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fr-FR" sz="2000" b="1" dirty="0" smtClean="0"/>
              <a:t>Expertise scientifique collective: </a:t>
            </a:r>
            <a:endParaRPr lang="fr-FR" sz="2000" b="1" dirty="0"/>
          </a:p>
          <a:p>
            <a:pPr marL="0" indent="0">
              <a:buNone/>
            </a:pPr>
            <a:r>
              <a:rPr lang="fr-FR" sz="2000" i="1" dirty="0" smtClean="0">
                <a:solidFill>
                  <a:schemeClr val="accent6"/>
                </a:solidFill>
              </a:rPr>
              <a:t>Valorisation des matières fertilisantes d’origine résiduaire sur les sols à usage agricole ou forestier: impacts agronomiques, environnementaux socio-économiques?</a:t>
            </a:r>
          </a:p>
          <a:p>
            <a:pPr marL="0" indent="0">
              <a:buNone/>
            </a:pPr>
            <a:r>
              <a:rPr lang="fr-FR" sz="2000" dirty="0" smtClean="0">
                <a:solidFill>
                  <a:schemeClr val="accent6"/>
                </a:solidFill>
              </a:rPr>
              <a:t> </a:t>
            </a:r>
            <a:r>
              <a:rPr lang="fr-FR" sz="1800" dirty="0" smtClean="0"/>
              <a:t>INRA-CNRS-IRSTEA, 2014</a:t>
            </a:r>
            <a:endParaRPr lang="fr-FR" sz="18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800" dirty="0" smtClean="0"/>
              <a:t>Synthèse  scientifique </a:t>
            </a:r>
            <a:r>
              <a:rPr lang="fr-FR" sz="1800" dirty="0" err="1" smtClean="0"/>
              <a:t>pluri-disciplinaire</a:t>
            </a:r>
            <a:r>
              <a:rPr lang="fr-FR" sz="1800" dirty="0" smtClean="0"/>
              <a:t> sur la pratique</a:t>
            </a:r>
            <a:endParaRPr lang="fr-FR" sz="18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800" dirty="0" smtClean="0"/>
              <a:t>Versions française &amp; </a:t>
            </a:r>
            <a:r>
              <a:rPr lang="fr-FR" sz="1800" dirty="0" smtClean="0"/>
              <a:t>anglaise du résumé</a:t>
            </a:r>
            <a:endParaRPr lang="fr-FR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21176"/>
            <a:ext cx="22796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4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Communications aux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producteurs et utilisateurs de PRO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563" y="1196752"/>
            <a:ext cx="8448616" cy="1512168"/>
          </a:xfrm>
        </p:spPr>
        <p:txBody>
          <a:bodyPr>
            <a:normAutofit/>
          </a:bodyPr>
          <a:lstStyle/>
          <a:p>
            <a:pPr lvl="0"/>
            <a:r>
              <a:rPr lang="fr-FR" sz="2000" b="1" dirty="0" smtClean="0"/>
              <a:t>Intégration des professionnel de la filière de recyclage des </a:t>
            </a:r>
            <a:r>
              <a:rPr lang="fr-FR" sz="2000" b="1" dirty="0"/>
              <a:t>PRO</a:t>
            </a:r>
            <a:r>
              <a:rPr lang="fr-FR" sz="2000" dirty="0"/>
              <a:t> : </a:t>
            </a:r>
          </a:p>
          <a:p>
            <a:pPr lvl="1"/>
            <a:r>
              <a:rPr lang="fr-FR" sz="1800" dirty="0"/>
              <a:t>Veolia </a:t>
            </a:r>
            <a:r>
              <a:rPr lang="fr-FR" sz="1800" dirty="0" smtClean="0"/>
              <a:t>Recherche </a:t>
            </a:r>
            <a:r>
              <a:rPr lang="fr-FR" sz="1800" dirty="0"/>
              <a:t>&amp; Innovation  = 1 des partenaires du projet</a:t>
            </a:r>
          </a:p>
          <a:p>
            <a:pPr lvl="1"/>
            <a:r>
              <a:rPr lang="fr-FR" sz="1800" dirty="0"/>
              <a:t>Diffusion des résultats ECOSOM aux opérationnels de la valorisation </a:t>
            </a:r>
            <a:r>
              <a:rPr lang="fr-FR" sz="1800" dirty="0" smtClean="0"/>
              <a:t>agronomique </a:t>
            </a:r>
            <a:r>
              <a:rPr lang="fr-FR" sz="1800" dirty="0"/>
              <a:t>des </a:t>
            </a:r>
            <a:r>
              <a:rPr lang="fr-FR" sz="1800" dirty="0" smtClean="0"/>
              <a:t>PRO</a:t>
            </a:r>
            <a:endParaRPr lang="fr-FR" sz="1200" b="1" dirty="0" smtClean="0"/>
          </a:p>
        </p:txBody>
      </p:sp>
      <p:grpSp>
        <p:nvGrpSpPr>
          <p:cNvPr id="9" name="Groupe 8"/>
          <p:cNvGrpSpPr/>
          <p:nvPr/>
        </p:nvGrpSpPr>
        <p:grpSpPr>
          <a:xfrm>
            <a:off x="6894069" y="3655362"/>
            <a:ext cx="2057820" cy="1941307"/>
            <a:chOff x="7092280" y="3397967"/>
            <a:chExt cx="2057820" cy="194130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749"/>
            <a:stretch/>
          </p:blipFill>
          <p:spPr bwMode="auto">
            <a:xfrm>
              <a:off x="7898342" y="4288750"/>
              <a:ext cx="1251758" cy="105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9" r="50000"/>
            <a:stretch/>
          </p:blipFill>
          <p:spPr bwMode="auto">
            <a:xfrm>
              <a:off x="7784738" y="4075411"/>
              <a:ext cx="1251758" cy="105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7596336" y="3830015"/>
              <a:ext cx="1242999" cy="103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7361450" y="3613991"/>
              <a:ext cx="1242998" cy="103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3397967"/>
              <a:ext cx="1260729" cy="103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338718" y="2924944"/>
            <a:ext cx="67782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fr-FR" sz="2000" b="1" dirty="0"/>
              <a:t>Brochure sur l’effet des PRO : </a:t>
            </a:r>
          </a:p>
          <a:p>
            <a:pPr marL="0" indent="0">
              <a:buNone/>
            </a:pPr>
            <a:r>
              <a:rPr lang="fr-FR" sz="2000" i="1" dirty="0" smtClean="0">
                <a:solidFill>
                  <a:schemeClr val="accent6"/>
                </a:solidFill>
              </a:rPr>
              <a:t>Apport de PRO – Quels effets sur les services écosystémiques ?</a:t>
            </a:r>
            <a:r>
              <a:rPr lang="fr-FR" sz="2000" dirty="0" smtClean="0">
                <a:solidFill>
                  <a:schemeClr val="accent6"/>
                </a:solidFill>
              </a:rPr>
              <a:t> </a:t>
            </a:r>
            <a:r>
              <a:rPr lang="fr-FR" sz="1800" dirty="0" smtClean="0"/>
              <a:t>INRA-Veolia-</a:t>
            </a:r>
            <a:r>
              <a:rPr lang="fr-FR" sz="1800" dirty="0" err="1" smtClean="0"/>
              <a:t>Alterra</a:t>
            </a:r>
            <a:r>
              <a:rPr lang="fr-FR" sz="1800" dirty="0" smtClean="0"/>
              <a:t>-</a:t>
            </a:r>
            <a:r>
              <a:rPr lang="fr-FR" sz="1800" dirty="0" err="1" smtClean="0"/>
              <a:t>Umea</a:t>
            </a:r>
            <a:r>
              <a:rPr lang="fr-FR" sz="1800" dirty="0" smtClean="0"/>
              <a:t> </a:t>
            </a:r>
            <a:r>
              <a:rPr lang="fr-FR" sz="1800" dirty="0" err="1" smtClean="0"/>
              <a:t>univ</a:t>
            </a:r>
            <a:r>
              <a:rPr lang="fr-FR" sz="1800" dirty="0" smtClean="0"/>
              <a:t>, 2014, 28 p.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800" dirty="0" smtClean="0"/>
              <a:t>Résultats issus d’essais au champ synthétisés sous forme de fiches par service écosystémique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800" dirty="0" smtClean="0"/>
              <a:t>Versions française &amp; anglaise</a:t>
            </a:r>
          </a:p>
        </p:txBody>
      </p:sp>
    </p:spTree>
    <p:extLst>
      <p:ext uri="{BB962C8B-B14F-4D97-AF65-F5344CB8AC3E}">
        <p14:creationId xmlns:p14="http://schemas.microsoft.com/office/powerpoint/2010/main" val="2681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Communication web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1176" y="1124744"/>
            <a:ext cx="6059016" cy="4525963"/>
          </a:xfrm>
        </p:spPr>
        <p:txBody>
          <a:bodyPr>
            <a:normAutofit/>
          </a:bodyPr>
          <a:lstStyle/>
          <a:p>
            <a:pPr lvl="0"/>
            <a:r>
              <a:rPr lang="fr-FR" dirty="0" smtClean="0"/>
              <a:t>Site web </a:t>
            </a:r>
            <a:r>
              <a:rPr lang="fr-FR" dirty="0"/>
              <a:t>Q</a:t>
            </a:r>
            <a:r>
              <a:rPr lang="fr-FR" dirty="0" smtClean="0"/>
              <a:t>ualiAgro :</a:t>
            </a:r>
          </a:p>
          <a:p>
            <a:pPr lvl="1"/>
            <a:r>
              <a:rPr lang="fr-FR" sz="2000" dirty="0" smtClean="0"/>
              <a:t>créé en 2009 : </a:t>
            </a:r>
            <a:r>
              <a:rPr lang="fr-FR" sz="2000" u="sng" dirty="0" smtClean="0"/>
              <a:t>http</a:t>
            </a:r>
            <a:r>
              <a:rPr lang="fr-FR" sz="2000" u="sng" dirty="0"/>
              <a:t>://www6.inra.fr/qualiagro</a:t>
            </a:r>
            <a:r>
              <a:rPr lang="fr-FR" sz="2000" dirty="0"/>
              <a:t> </a:t>
            </a:r>
            <a:endParaRPr lang="fr-FR" sz="2000" dirty="0" smtClean="0"/>
          </a:p>
          <a:p>
            <a:pPr lvl="1"/>
            <a:r>
              <a:rPr lang="fr-FR" sz="2000" dirty="0" smtClean="0"/>
              <a:t>80 pages en français &amp; anglais</a:t>
            </a:r>
          </a:p>
          <a:p>
            <a:pPr lvl="1"/>
            <a:r>
              <a:rPr lang="fr-FR" sz="2000" dirty="0"/>
              <a:t>Plus de 8900 </a:t>
            </a:r>
            <a:r>
              <a:rPr lang="fr-FR" sz="2000" dirty="0" smtClean="0"/>
              <a:t>visites</a:t>
            </a:r>
          </a:p>
          <a:p>
            <a:pPr lvl="1"/>
            <a:endParaRPr lang="fr-FR" sz="2000" dirty="0"/>
          </a:p>
          <a:p>
            <a:pPr lvl="0"/>
            <a:r>
              <a:rPr lang="fr-FR" dirty="0" smtClean="0"/>
              <a:t>Pages web spécifiques à ECOSOM </a:t>
            </a:r>
          </a:p>
          <a:p>
            <a:pPr lvl="1"/>
            <a:r>
              <a:rPr lang="fr-FR" sz="2000" dirty="0"/>
              <a:t>Sur les sites web de l’INRA (UMR </a:t>
            </a:r>
            <a:r>
              <a:rPr lang="fr-FR" sz="2000" dirty="0" smtClean="0"/>
              <a:t>EGC et UMR </a:t>
            </a:r>
            <a:r>
              <a:rPr lang="fr-FR" sz="2000" dirty="0" err="1"/>
              <a:t>AgroEcologie</a:t>
            </a:r>
            <a:r>
              <a:rPr lang="fr-FR" sz="2000" dirty="0"/>
              <a:t>), de QualiAgro et d’</a:t>
            </a:r>
            <a:r>
              <a:rPr lang="fr-FR" sz="2000" dirty="0" err="1"/>
              <a:t>Alterra</a:t>
            </a:r>
            <a:endParaRPr lang="fr-FR" sz="2000" dirty="0"/>
          </a:p>
          <a:p>
            <a:pPr lvl="1"/>
            <a:r>
              <a:rPr lang="fr-FR" sz="2000" dirty="0" smtClean="0"/>
              <a:t>En anglais</a:t>
            </a:r>
            <a:endParaRPr lang="fr-FR" sz="2000" dirty="0"/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9622" r="56086" b="35115"/>
          <a:stretch/>
        </p:blipFill>
        <p:spPr bwMode="auto">
          <a:xfrm>
            <a:off x="5964430" y="1412776"/>
            <a:ext cx="3094094" cy="18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10403" r="52763" b="22492"/>
          <a:stretch/>
        </p:blipFill>
        <p:spPr bwMode="auto">
          <a:xfrm>
            <a:off x="3887548" y="4437112"/>
            <a:ext cx="2361344" cy="1547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0156" r="56909" b="21011"/>
          <a:stretch/>
        </p:blipFill>
        <p:spPr bwMode="auto">
          <a:xfrm>
            <a:off x="5964430" y="4149080"/>
            <a:ext cx="2361344" cy="176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3076" r="56775" b="8223"/>
          <a:stretch/>
        </p:blipFill>
        <p:spPr bwMode="auto">
          <a:xfrm>
            <a:off x="7145102" y="4437112"/>
            <a:ext cx="1873801" cy="1611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8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Journées thématiques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1805" y="836712"/>
            <a:ext cx="6261524" cy="5184576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Journée portes ouvertes QualiAgro, </a:t>
            </a:r>
            <a:r>
              <a:rPr lang="fr-FR" sz="2000" dirty="0" smtClean="0">
                <a:solidFill>
                  <a:schemeClr val="accent6"/>
                </a:solidFill>
              </a:rPr>
              <a:t>le 3 octobre 2014 </a:t>
            </a:r>
          </a:p>
          <a:p>
            <a:pPr lvl="1"/>
            <a:r>
              <a:rPr lang="fr-FR" sz="1600" dirty="0" smtClean="0"/>
              <a:t>120 personnes (scientifiques, agriculteurs, producteurs de PRO)</a:t>
            </a:r>
          </a:p>
          <a:p>
            <a:pPr lvl="1"/>
            <a:r>
              <a:rPr lang="fr-FR" sz="1600" dirty="0"/>
              <a:t>P</a:t>
            </a:r>
            <a:r>
              <a:rPr lang="fr-FR" sz="1600" dirty="0" smtClean="0"/>
              <a:t>résentation du dispositif, ateliers découvertes des différentes thématiques étudiées, table ronde</a:t>
            </a:r>
          </a:p>
          <a:p>
            <a:pPr lvl="1"/>
            <a:r>
              <a:rPr lang="fr-FR" sz="1600" dirty="0" smtClean="0"/>
              <a:t>Retombées médiatiques :  dépêche AFP  suivie de</a:t>
            </a:r>
            <a:r>
              <a:rPr lang="fr-FR" sz="1600" dirty="0" smtClean="0">
                <a:solidFill>
                  <a:srgbClr val="FFC000"/>
                </a:solidFill>
              </a:rPr>
              <a:t> très nombreux articles de presse</a:t>
            </a:r>
            <a:r>
              <a:rPr lang="fr-FR" sz="1600" dirty="0" smtClean="0"/>
              <a:t> 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Journée de restitution ECOSOM-SUSTAIN</a:t>
            </a:r>
            <a:r>
              <a:rPr lang="fr-FR" sz="2000" dirty="0" smtClean="0"/>
              <a:t>, </a:t>
            </a:r>
            <a:r>
              <a:rPr lang="fr-FR" sz="2000" dirty="0" smtClean="0">
                <a:solidFill>
                  <a:schemeClr val="accent6"/>
                </a:solidFill>
              </a:rPr>
              <a:t>le 12 décembre 2014</a:t>
            </a:r>
          </a:p>
          <a:p>
            <a:pPr lvl="1"/>
            <a:r>
              <a:rPr lang="fr-FR" sz="1600" dirty="0" smtClean="0"/>
              <a:t>autours des services écosystémiques impactés par l’apport de PRO et la réduction du travail du sol</a:t>
            </a:r>
          </a:p>
          <a:p>
            <a:pPr lvl="1"/>
            <a:r>
              <a:rPr lang="fr-FR" sz="1600" dirty="0" smtClean="0"/>
              <a:t>120 personnes (scientifiques</a:t>
            </a:r>
            <a:r>
              <a:rPr lang="fr-FR" sz="1600" dirty="0"/>
              <a:t>, agriculteurs, </a:t>
            </a:r>
            <a:r>
              <a:rPr lang="fr-FR" sz="1600" dirty="0" smtClean="0"/>
              <a:t>conseillers agricoles, producteurs </a:t>
            </a:r>
            <a:r>
              <a:rPr lang="fr-FR" sz="1600" dirty="0"/>
              <a:t>de </a:t>
            </a:r>
            <a:r>
              <a:rPr lang="fr-FR" sz="1600" dirty="0" smtClean="0"/>
              <a:t>PRO…)</a:t>
            </a:r>
          </a:p>
          <a:p>
            <a:pPr lvl="1"/>
            <a:r>
              <a:rPr lang="fr-FR" sz="1600" dirty="0" smtClean="0"/>
              <a:t>Retombées ?...</a:t>
            </a:r>
          </a:p>
          <a:p>
            <a:endParaRPr lang="fr-FR" sz="2000" b="1" dirty="0" smtClean="0"/>
          </a:p>
          <a:p>
            <a:r>
              <a:rPr lang="fr-FR" sz="1800" b="1" dirty="0" smtClean="0"/>
              <a:t>A venir : </a:t>
            </a:r>
            <a:r>
              <a:rPr lang="fr-FR" sz="1800" dirty="0" smtClean="0"/>
              <a:t>Journée QualiAgro - synthèse de 16 ans d’expérimentation sur les PRO, </a:t>
            </a:r>
            <a:r>
              <a:rPr lang="fr-FR" sz="1800" dirty="0" smtClean="0">
                <a:solidFill>
                  <a:schemeClr val="accent6"/>
                </a:solidFill>
              </a:rPr>
              <a:t>mai 2015</a:t>
            </a:r>
            <a:endParaRPr lang="fr-FR" sz="1800" dirty="0">
              <a:solidFill>
                <a:schemeClr val="accent6"/>
              </a:solidFill>
            </a:endParaRPr>
          </a:p>
          <a:p>
            <a:pPr lvl="1"/>
            <a:endParaRPr lang="fr-FR" sz="1600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41" y="260648"/>
            <a:ext cx="124400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47" y="1673491"/>
            <a:ext cx="1624241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9622" r="60132" b="7977"/>
          <a:stretch/>
        </p:blipFill>
        <p:spPr bwMode="auto">
          <a:xfrm>
            <a:off x="6573329" y="2893717"/>
            <a:ext cx="1664312" cy="183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84" y="2420888"/>
            <a:ext cx="1264514" cy="84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36" y="3429000"/>
            <a:ext cx="1814502" cy="146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8922" r="57796" b="8183"/>
          <a:stretch/>
        </p:blipFill>
        <p:spPr bwMode="auto">
          <a:xfrm>
            <a:off x="7615640" y="3992712"/>
            <a:ext cx="1465345" cy="137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31" y="3140968"/>
            <a:ext cx="440173" cy="153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5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>
            <a:spLocks noGrp="1"/>
          </p:cNvSpPr>
          <p:nvPr>
            <p:ph idx="1"/>
          </p:nvPr>
        </p:nvSpPr>
        <p:spPr>
          <a:xfrm>
            <a:off x="443541" y="404664"/>
            <a:ext cx="8253603" cy="5778642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fr-FR" sz="1600" b="1" dirty="0">
                <a:solidFill>
                  <a:srgbClr val="F79646"/>
                </a:solidFill>
              </a:rPr>
              <a:t>G</a:t>
            </a:r>
            <a:r>
              <a:rPr lang="fr-FR" sz="1600" b="1" dirty="0">
                <a:solidFill>
                  <a:prstClr val="white"/>
                </a:solidFill>
              </a:rPr>
              <a:t>ESTION DES </a:t>
            </a:r>
            <a:r>
              <a:rPr lang="fr-FR" sz="1600" b="1" dirty="0">
                <a:solidFill>
                  <a:srgbClr val="F79646"/>
                </a:solidFill>
              </a:rPr>
              <a:t>M</a:t>
            </a:r>
            <a:r>
              <a:rPr lang="fr-FR" sz="1600" b="1" dirty="0">
                <a:solidFill>
                  <a:prstClr val="white"/>
                </a:solidFill>
              </a:rPr>
              <a:t>ATIÈRES </a:t>
            </a:r>
            <a:r>
              <a:rPr lang="fr-FR" sz="1600" b="1" dirty="0">
                <a:solidFill>
                  <a:srgbClr val="F79646"/>
                </a:solidFill>
              </a:rPr>
              <a:t>O</a:t>
            </a:r>
            <a:r>
              <a:rPr lang="fr-FR" sz="1600" b="1" dirty="0">
                <a:solidFill>
                  <a:prstClr val="white"/>
                </a:solidFill>
              </a:rPr>
              <a:t>RGANIQUES ET DU </a:t>
            </a:r>
            <a:r>
              <a:rPr lang="fr-FR" sz="1600" b="1" dirty="0">
                <a:solidFill>
                  <a:srgbClr val="F79646"/>
                </a:solidFill>
              </a:rPr>
              <a:t>T</a:t>
            </a:r>
            <a:r>
              <a:rPr lang="fr-FR" sz="1600" b="1" dirty="0">
                <a:solidFill>
                  <a:prstClr val="white"/>
                </a:solidFill>
              </a:rPr>
              <a:t>RAVAIL DU </a:t>
            </a:r>
            <a:r>
              <a:rPr lang="fr-FR" sz="1600" b="1" dirty="0">
                <a:solidFill>
                  <a:srgbClr val="F79646"/>
                </a:solidFill>
              </a:rPr>
              <a:t>S</a:t>
            </a:r>
            <a:r>
              <a:rPr lang="fr-FR" sz="1600" b="1" dirty="0">
                <a:solidFill>
                  <a:prstClr val="white"/>
                </a:solidFill>
              </a:rPr>
              <a:t>OL : </a:t>
            </a:r>
          </a:p>
          <a:p>
            <a:pPr marL="0" lvl="0" indent="0" algn="ctr">
              <a:buNone/>
            </a:pPr>
            <a:r>
              <a:rPr lang="fr-FR" sz="1600" b="1" dirty="0">
                <a:solidFill>
                  <a:prstClr val="white"/>
                </a:solidFill>
              </a:rPr>
              <a:t>DES </a:t>
            </a:r>
            <a:r>
              <a:rPr lang="fr-FR" sz="1600" b="1" dirty="0">
                <a:solidFill>
                  <a:srgbClr val="F79646"/>
                </a:solidFill>
              </a:rPr>
              <a:t>P</a:t>
            </a:r>
            <a:r>
              <a:rPr lang="fr-FR" sz="1600" b="1" dirty="0">
                <a:solidFill>
                  <a:prstClr val="white"/>
                </a:solidFill>
              </a:rPr>
              <a:t>RATIQUES QUI </a:t>
            </a:r>
            <a:r>
              <a:rPr lang="fr-FR" sz="1600" b="1" dirty="0">
                <a:solidFill>
                  <a:srgbClr val="F79646"/>
                </a:solidFill>
              </a:rPr>
              <a:t>A</a:t>
            </a:r>
            <a:r>
              <a:rPr lang="fr-FR" sz="1600" b="1" dirty="0">
                <a:solidFill>
                  <a:prstClr val="white"/>
                </a:solidFill>
              </a:rPr>
              <a:t>MÉLIORENT LES </a:t>
            </a:r>
            <a:r>
              <a:rPr lang="fr-FR" sz="1600" b="1" dirty="0">
                <a:solidFill>
                  <a:srgbClr val="F79646"/>
                </a:solidFill>
              </a:rPr>
              <a:t>S</a:t>
            </a:r>
            <a:r>
              <a:rPr lang="fr-FR" sz="1600" b="1" dirty="0">
                <a:solidFill>
                  <a:prstClr val="white"/>
                </a:solidFill>
              </a:rPr>
              <a:t>ERVICES </a:t>
            </a:r>
            <a:r>
              <a:rPr lang="fr-FR" sz="1600" b="1" dirty="0">
                <a:solidFill>
                  <a:srgbClr val="F79646"/>
                </a:solidFill>
              </a:rPr>
              <a:t>É</a:t>
            </a:r>
            <a:r>
              <a:rPr lang="fr-FR" sz="1600" b="1" dirty="0">
                <a:solidFill>
                  <a:prstClr val="white"/>
                </a:solidFill>
              </a:rPr>
              <a:t>COSYSTÉMIQUES RENDUS PAR LES </a:t>
            </a:r>
            <a:r>
              <a:rPr lang="fr-FR" sz="1600" b="1" dirty="0">
                <a:solidFill>
                  <a:srgbClr val="F79646"/>
                </a:solidFill>
              </a:rPr>
              <a:t>S</a:t>
            </a:r>
            <a:r>
              <a:rPr lang="fr-FR" sz="1600" b="1" dirty="0">
                <a:solidFill>
                  <a:prstClr val="white"/>
                </a:solidFill>
              </a:rPr>
              <a:t>OLS </a:t>
            </a:r>
            <a:r>
              <a:rPr lang="fr-FR" sz="1600" b="1" dirty="0" smtClean="0">
                <a:solidFill>
                  <a:prstClr val="white"/>
                </a:solidFill>
              </a:rPr>
              <a:t>?</a:t>
            </a:r>
            <a:endParaRPr lang="fr-FR" sz="3200" b="1" dirty="0">
              <a:latin typeface="Calibri" panose="020F0502020204030204" pitchFamily="34" charset="0"/>
            </a:endParaRPr>
          </a:p>
          <a:p>
            <a:pPr algn="ctr">
              <a:spcAft>
                <a:spcPct val="0"/>
              </a:spcAft>
              <a:buNone/>
            </a:pPr>
            <a:endParaRPr lang="fr-FR" sz="3200" b="1" dirty="0" smtClean="0">
              <a:latin typeface="Calibri" panose="020F0502020204030204" pitchFamily="34" charset="0"/>
            </a:endParaRPr>
          </a:p>
          <a:p>
            <a:pPr algn="ctr">
              <a:spcAft>
                <a:spcPct val="0"/>
              </a:spcAft>
              <a:buNone/>
            </a:pPr>
            <a:r>
              <a:rPr lang="fr-FR" sz="3200" b="1" dirty="0" smtClean="0">
                <a:latin typeface="Calibri" panose="020F0502020204030204" pitchFamily="34" charset="0"/>
              </a:rPr>
              <a:t>La Diffusion :</a:t>
            </a:r>
          </a:p>
          <a:p>
            <a:pPr algn="ctr">
              <a:spcAft>
                <a:spcPct val="0"/>
              </a:spcAft>
              <a:buNone/>
            </a:pPr>
            <a:r>
              <a:rPr lang="fr-FR" sz="3200" b="1" dirty="0" smtClean="0">
                <a:latin typeface="Calibri" panose="020F0502020204030204" pitchFamily="34" charset="0"/>
              </a:rPr>
              <a:t>Les actions conduites en Bretagne</a:t>
            </a:r>
            <a:endParaRPr lang="fr-FR" sz="3200" b="1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251460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Olivier MANCEAU</a:t>
            </a:r>
          </a:p>
          <a:p>
            <a:pPr marL="2514600" indent="0">
              <a:buNone/>
            </a:pPr>
            <a:r>
              <a:rPr lang="en-US" sz="2000" b="1" dirty="0" err="1" smtClean="0"/>
              <a:t>Chambre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Régionale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d’Agriculture</a:t>
            </a:r>
            <a:r>
              <a:rPr lang="en-US" sz="2000" b="1" dirty="0" smtClean="0"/>
              <a:t> de Bretagne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27" y="2755358"/>
            <a:ext cx="1229945" cy="19902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755358"/>
            <a:ext cx="2663090" cy="19715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393" y="2755359"/>
            <a:ext cx="2631734" cy="19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5364" y="1076881"/>
            <a:ext cx="8293474" cy="4296335"/>
          </a:xfrm>
        </p:spPr>
        <p:txBody>
          <a:bodyPr>
            <a:noAutofit/>
          </a:bodyPr>
          <a:lstStyle/>
          <a:p>
            <a:r>
              <a:rPr lang="fr-FR" sz="2000" b="1" dirty="0"/>
              <a:t>Porte ouverte du site de Kerguéhennec : 11 et 12 juin </a:t>
            </a:r>
            <a:r>
              <a:rPr lang="fr-FR" sz="2000" b="1" dirty="0" smtClean="0"/>
              <a:t>2014</a:t>
            </a:r>
          </a:p>
          <a:p>
            <a:pPr lvl="1"/>
            <a:r>
              <a:rPr lang="fr-FR" sz="1600" dirty="0" smtClean="0"/>
              <a:t>Présentations des résultats  des partenaires, expériences </a:t>
            </a:r>
            <a:br>
              <a:rPr lang="fr-FR" sz="1600" dirty="0" smtClean="0"/>
            </a:br>
            <a:r>
              <a:rPr lang="fr-FR" sz="1600" dirty="0" smtClean="0"/>
              <a:t>de terrain par </a:t>
            </a:r>
            <a:r>
              <a:rPr lang="fr-FR" sz="1600" dirty="0"/>
              <a:t>les conseillers développement</a:t>
            </a:r>
          </a:p>
          <a:p>
            <a:pPr lvl="1"/>
            <a:r>
              <a:rPr lang="fr-FR" sz="1600" dirty="0" smtClean="0"/>
              <a:t>Thèmes abordés : Fonctionnement </a:t>
            </a:r>
            <a:r>
              <a:rPr lang="fr-FR" sz="1600" dirty="0"/>
              <a:t>du </a:t>
            </a:r>
            <a:r>
              <a:rPr lang="fr-FR" sz="1600" dirty="0" smtClean="0"/>
              <a:t>sol, </a:t>
            </a:r>
            <a:r>
              <a:rPr lang="fr-FR" sz="1600" dirty="0"/>
              <a:t>transferts par 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ruissellement,  </a:t>
            </a:r>
            <a:r>
              <a:rPr lang="fr-FR" sz="1600" dirty="0"/>
              <a:t>conduite des </a:t>
            </a:r>
            <a:r>
              <a:rPr lang="fr-FR" sz="1600" dirty="0" smtClean="0"/>
              <a:t>cultures</a:t>
            </a:r>
          </a:p>
          <a:p>
            <a:pPr lvl="1"/>
            <a:endParaRPr lang="fr-FR" sz="1000" dirty="0"/>
          </a:p>
          <a:p>
            <a:r>
              <a:rPr lang="fr-FR" sz="2000" b="1" dirty="0"/>
              <a:t>Cibles : agriculteurs, techniciens, </a:t>
            </a:r>
            <a:r>
              <a:rPr lang="fr-FR" sz="2000" b="1" dirty="0" smtClean="0"/>
              <a:t>enseignants, </a:t>
            </a:r>
            <a:br>
              <a:rPr lang="fr-FR" sz="2000" b="1" dirty="0" smtClean="0"/>
            </a:br>
            <a:r>
              <a:rPr lang="fr-FR" sz="2000" b="1" dirty="0" smtClean="0"/>
              <a:t>étudiants</a:t>
            </a:r>
            <a:r>
              <a:rPr lang="fr-FR" sz="2000" b="1" dirty="0"/>
              <a:t>, </a:t>
            </a:r>
            <a:r>
              <a:rPr lang="fr-FR" sz="2000" b="1" dirty="0" smtClean="0"/>
              <a:t>administrations</a:t>
            </a:r>
          </a:p>
          <a:p>
            <a:endParaRPr lang="fr-FR" sz="2000" b="1" dirty="0" smtClean="0"/>
          </a:p>
          <a:p>
            <a:endParaRPr lang="fr-FR" sz="2000" b="1" dirty="0" smtClean="0"/>
          </a:p>
          <a:p>
            <a:r>
              <a:rPr lang="fr-FR" sz="2000" b="1" dirty="0" smtClean="0"/>
              <a:t>Livrable </a:t>
            </a:r>
            <a:r>
              <a:rPr lang="fr-FR" sz="2000" b="1" dirty="0"/>
              <a:t>: Tiré à part reprenant </a:t>
            </a:r>
            <a:r>
              <a:rPr lang="fr-FR" sz="2000" b="1" dirty="0" smtClean="0"/>
              <a:t>les principaux </a:t>
            </a:r>
            <a:br>
              <a:rPr lang="fr-FR" sz="2000" b="1" dirty="0" smtClean="0"/>
            </a:br>
            <a:r>
              <a:rPr lang="fr-FR" sz="2000" b="1" dirty="0" smtClean="0"/>
              <a:t>messages </a:t>
            </a:r>
            <a:r>
              <a:rPr lang="fr-FR" sz="2000" b="1" dirty="0"/>
              <a:t>dans la revue </a:t>
            </a:r>
            <a:r>
              <a:rPr lang="fr-FR" sz="2000" b="1" dirty="0" smtClean="0"/>
              <a:t>hebdomadaire </a:t>
            </a:r>
            <a:r>
              <a:rPr lang="fr-FR" sz="2000" b="1" dirty="0"/>
              <a:t>Terra </a:t>
            </a:r>
          </a:p>
          <a:p>
            <a:endParaRPr lang="fr-FR" sz="2000" b="1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73627"/>
            <a:ext cx="2825048" cy="1883365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5000" rIns="90000" bIns="45000" rtlCol="0" anchor="ctr">
            <a:normAutofit fontScale="90000"/>
          </a:bodyPr>
          <a:lstStyle/>
          <a:p>
            <a:pPr algn="l"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400" b="1" dirty="0">
                <a:solidFill>
                  <a:srgbClr val="33CC66"/>
                </a:solidFill>
                <a:latin typeface="Calibri" panose="020F0502020204030204" pitchFamily="34" charset="0"/>
                <a:ea typeface="WenQuanYi Micro Hei" charset="0"/>
                <a:cs typeface="WenQuanYi Micro Hei" charset="0"/>
              </a:rPr>
              <a:t>Diffusion à partir du site expérimental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123728" y="3460938"/>
            <a:ext cx="237626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7030A0"/>
                </a:solidFill>
                <a:latin typeface="Arial" panose="020B0604020202020204" pitchFamily="34" charset="0"/>
              </a:rPr>
              <a:t>630 participants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429000"/>
            <a:ext cx="1964904" cy="2632159"/>
          </a:xfrm>
          <a:prstGeom prst="rect">
            <a:avLst/>
          </a:prstGeom>
          <a:effectLst>
            <a:outerShdw blurRad="50800" dist="38100" dir="8100000" sx="104000" sy="104000" algn="tr" rotWithShape="0">
              <a:schemeClr val="tx1">
                <a:alpha val="46000"/>
              </a:schemeClr>
            </a:outerShdw>
          </a:effec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55576" y="4941168"/>
            <a:ext cx="518457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2000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26000 exemplaires en Bretagne</a:t>
            </a:r>
            <a:br>
              <a:rPr lang="fr-FR" sz="2000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fr-FR" sz="2000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dont </a:t>
            </a:r>
            <a:r>
              <a:rPr lang="fr-FR" sz="2000" b="1" kern="0" dirty="0">
                <a:solidFill>
                  <a:srgbClr val="7030A0"/>
                </a:solidFill>
                <a:latin typeface="Arial" panose="020B0604020202020204" pitchFamily="34" charset="0"/>
              </a:rPr>
              <a:t>21000 agriculteurs</a:t>
            </a:r>
            <a:endParaRPr lang="en-GB" sz="2000" b="1" kern="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-18256"/>
            <a:ext cx="8643119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5000" rIns="90000" bIns="45000" rtlCol="0" anchor="ctr">
            <a:noAutofit/>
          </a:bodyPr>
          <a:lstStyle/>
          <a:p>
            <a:pPr algn="l"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>
                <a:solidFill>
                  <a:srgbClr val="33CC66"/>
                </a:solidFill>
                <a:latin typeface="Calibri" panose="020F0502020204030204" pitchFamily="34" charset="0"/>
                <a:ea typeface="WenQuanYi Micro Hei" charset="0"/>
                <a:cs typeface="WenQuanYi Micro Hei" charset="0"/>
              </a:rPr>
              <a:t>Diffusion à partir d’un réseau d’exploitations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5112568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Portes ouvertes en exploitation (</a:t>
            </a:r>
            <a:r>
              <a:rPr lang="fr-FR" sz="2000" b="1" dirty="0" err="1" smtClean="0"/>
              <a:t>Innov’Action</a:t>
            </a:r>
            <a:r>
              <a:rPr lang="fr-FR" sz="2000" b="1" dirty="0" smtClean="0"/>
              <a:t>) : </a:t>
            </a:r>
            <a:br>
              <a:rPr lang="fr-FR" sz="2000" b="1" dirty="0" smtClean="0"/>
            </a:br>
            <a:r>
              <a:rPr lang="fr-FR" sz="2000" dirty="0" smtClean="0"/>
              <a:t>démonstrations de matériels, plateformes </a:t>
            </a:r>
            <a:br>
              <a:rPr lang="fr-FR" sz="2000" dirty="0" smtClean="0"/>
            </a:br>
            <a:r>
              <a:rPr lang="fr-FR" sz="2000" dirty="0" smtClean="0"/>
              <a:t>d’essais, témoignages d’agriculteurs</a:t>
            </a:r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1050" dirty="0"/>
          </a:p>
          <a:p>
            <a:r>
              <a:rPr lang="fr-FR" sz="2000" b="1" dirty="0" smtClean="0"/>
              <a:t>Formations :</a:t>
            </a:r>
            <a:r>
              <a:rPr lang="fr-FR" sz="2000" dirty="0" smtClean="0"/>
              <a:t> </a:t>
            </a:r>
            <a:r>
              <a:rPr lang="fr-FR" sz="2000" dirty="0"/>
              <a:t>amélioration des connaissances sur le fonctionnement du sol et l’impact de son mode de gestion (CA Bretagne</a:t>
            </a:r>
            <a:r>
              <a:rPr lang="fr-FR" sz="2000" dirty="0" smtClean="0"/>
              <a:t>)</a:t>
            </a:r>
          </a:p>
          <a:p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b="1" dirty="0" smtClean="0"/>
              <a:t>Interventions :</a:t>
            </a:r>
            <a:r>
              <a:rPr lang="fr-FR" sz="2000" dirty="0" smtClean="0"/>
              <a:t> conférences</a:t>
            </a:r>
            <a:r>
              <a:rPr lang="fr-FR" sz="2000" dirty="0"/>
              <a:t>, stages </a:t>
            </a:r>
            <a:r>
              <a:rPr lang="fr-FR" sz="2000" dirty="0" smtClean="0"/>
              <a:t>(université </a:t>
            </a:r>
            <a:r>
              <a:rPr lang="fr-FR" sz="2000" dirty="0"/>
              <a:t>Rennes </a:t>
            </a:r>
            <a:r>
              <a:rPr lang="fr-FR" sz="2000" dirty="0" smtClean="0"/>
              <a:t>1)</a:t>
            </a:r>
            <a:endParaRPr lang="fr-FR" b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962" y="1340768"/>
            <a:ext cx="3478469" cy="2199549"/>
          </a:xfrm>
          <a:prstGeom prst="rect">
            <a:avLst/>
          </a:prstGeom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1764767" y="2060848"/>
            <a:ext cx="2447193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- 800 </a:t>
            </a:r>
            <a:r>
              <a:rPr lang="en-GB" b="1" kern="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agriculteurs</a:t>
            </a: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b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- 200 </a:t>
            </a:r>
            <a:r>
              <a:rPr lang="en-GB" b="1" kern="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étudiants</a:t>
            </a: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/>
            </a:r>
            <a:b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- 200 </a:t>
            </a:r>
            <a:r>
              <a:rPr lang="en-GB" b="1" kern="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conseillers</a:t>
            </a: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/>
            </a:r>
            <a:b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en-GB" sz="1400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(2012 – 2014)</a:t>
            </a:r>
            <a:endParaRPr lang="en-GB" sz="1400" b="1" kern="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763688" y="4355812"/>
            <a:ext cx="511256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150 </a:t>
            </a:r>
            <a:r>
              <a:rPr lang="en-GB" b="1" kern="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agriculteurs</a:t>
            </a: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 – 75 </a:t>
            </a:r>
            <a:r>
              <a:rPr lang="en-GB" b="1" kern="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étudiants</a:t>
            </a: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GB" sz="1400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(2012 – 2014)</a:t>
            </a:r>
            <a:endParaRPr lang="en-GB" sz="1400" b="1" kern="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483768" y="5415607"/>
            <a:ext cx="345638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34 interventions</a:t>
            </a:r>
            <a:r>
              <a:rPr lang="en-GB" sz="2400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GB" sz="1400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(2011 – 2012)</a:t>
            </a:r>
            <a:endParaRPr lang="en-GB" sz="1400" b="1" kern="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724" y="188640"/>
            <a:ext cx="8286750" cy="99417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5000" rIns="90000" bIns="45000" rtlCol="0" anchor="ctr">
            <a:normAutofit fontScale="90000"/>
          </a:bodyPr>
          <a:lstStyle/>
          <a:p>
            <a:pPr algn="l"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400" b="1" dirty="0">
                <a:solidFill>
                  <a:srgbClr val="33CC66"/>
                </a:solidFill>
                <a:latin typeface="Calibri" panose="020F0502020204030204" pitchFamily="34" charset="0"/>
                <a:ea typeface="WenQuanYi Micro Hei" charset="0"/>
                <a:cs typeface="WenQuanYi Micro Hei" charset="0"/>
              </a:rPr>
              <a:t>Production de supports : le guide pratique TCSL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10430" y="2226469"/>
            <a:ext cx="6203213" cy="3263504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Réécriture du guide TCSL</a:t>
            </a:r>
          </a:p>
          <a:p>
            <a:pPr lvl="1"/>
            <a:r>
              <a:rPr lang="fr-FR" sz="2100" dirty="0" smtClean="0"/>
              <a:t>Présentation de la diversité des itinéraires</a:t>
            </a:r>
          </a:p>
          <a:p>
            <a:pPr lvl="1"/>
            <a:r>
              <a:rPr lang="fr-FR" sz="2100" dirty="0" smtClean="0"/>
              <a:t>Conséquences sur le sol</a:t>
            </a:r>
          </a:p>
          <a:p>
            <a:pPr lvl="1"/>
            <a:r>
              <a:rPr lang="fr-FR" sz="2100" dirty="0" smtClean="0"/>
              <a:t>Impacts environnementaux</a:t>
            </a:r>
          </a:p>
          <a:p>
            <a:pPr lvl="1"/>
            <a:r>
              <a:rPr lang="fr-FR" sz="2100" dirty="0" smtClean="0"/>
              <a:t>Principes pour réussir le passage au non </a:t>
            </a:r>
            <a:br>
              <a:rPr lang="fr-FR" sz="2100" dirty="0" smtClean="0"/>
            </a:br>
            <a:r>
              <a:rPr lang="fr-FR" sz="2100" dirty="0" smtClean="0"/>
              <a:t>labour</a:t>
            </a:r>
          </a:p>
          <a:p>
            <a:pPr lvl="1"/>
            <a:r>
              <a:rPr lang="fr-FR" sz="2100" dirty="0" smtClean="0"/>
              <a:t>La mise en œuvre des techniques</a:t>
            </a:r>
          </a:p>
          <a:p>
            <a:pPr lvl="1"/>
            <a:r>
              <a:rPr lang="fr-FR" sz="2100" dirty="0" smtClean="0"/>
              <a:t>L’approche globale</a:t>
            </a:r>
          </a:p>
          <a:p>
            <a:pPr lvl="1"/>
            <a:r>
              <a:rPr lang="fr-FR" sz="2100" dirty="0" smtClean="0"/>
              <a:t>L’accompagnement</a:t>
            </a:r>
          </a:p>
          <a:p>
            <a:pPr lvl="0"/>
            <a:r>
              <a:rPr lang="fr-FR" b="1" dirty="0"/>
              <a:t>Des contributions émanant de tous</a:t>
            </a:r>
            <a:br>
              <a:rPr lang="fr-FR" b="1" dirty="0"/>
            </a:br>
            <a:r>
              <a:rPr lang="fr-FR" b="1" dirty="0"/>
              <a:t>les partenaires du projet </a:t>
            </a:r>
            <a:r>
              <a:rPr lang="fr-FR" b="1" dirty="0" err="1"/>
              <a:t>Sustain</a:t>
            </a:r>
            <a:endParaRPr lang="fr-FR" b="1" dirty="0"/>
          </a:p>
          <a:p>
            <a:pPr marL="342900" lvl="1" indent="0">
              <a:buNone/>
            </a:pPr>
            <a:endParaRPr lang="fr-FR" sz="2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4" y="2202318"/>
            <a:ext cx="1975706" cy="30961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472" y="2226469"/>
            <a:ext cx="1885950" cy="30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7886700" cy="99417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5000" rIns="90000" bIns="45000" rtlCol="0" anchor="ctr">
            <a:normAutofit/>
          </a:bodyPr>
          <a:lstStyle/>
          <a:p>
            <a:pPr algn="l"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800" b="1" dirty="0">
                <a:solidFill>
                  <a:srgbClr val="33CC66"/>
                </a:solidFill>
                <a:latin typeface="Calibri" panose="020F0502020204030204" pitchFamily="34" charset="0"/>
                <a:ea typeface="WenQuanYi Micro Hei" charset="0"/>
                <a:cs typeface="WenQuanYi Micro Hei" charset="0"/>
              </a:rPr>
              <a:t>Communication web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060302"/>
            <a:ext cx="7886700" cy="4312914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Site web </a:t>
            </a:r>
            <a:r>
              <a:rPr lang="fr-FR" sz="2400" b="1" dirty="0" err="1" smtClean="0"/>
              <a:t>Sustain</a:t>
            </a:r>
            <a:r>
              <a:rPr lang="fr-FR" sz="2400" b="1" dirty="0" smtClean="0"/>
              <a:t> </a:t>
            </a:r>
          </a:p>
          <a:p>
            <a:pPr lvl="1"/>
            <a:r>
              <a:rPr lang="fr-FR" sz="1600" dirty="0" smtClean="0"/>
              <a:t>Objectifs</a:t>
            </a:r>
          </a:p>
          <a:p>
            <a:pPr lvl="1"/>
            <a:r>
              <a:rPr lang="fr-FR" sz="1600" dirty="0" smtClean="0"/>
              <a:t>Axes de travail</a:t>
            </a:r>
          </a:p>
          <a:p>
            <a:pPr lvl="1"/>
            <a:r>
              <a:rPr lang="fr-FR" sz="1600" dirty="0" smtClean="0"/>
              <a:t>Paramètres étudiés</a:t>
            </a:r>
          </a:p>
          <a:p>
            <a:pPr lvl="1"/>
            <a:r>
              <a:rPr lang="fr-FR" sz="1600" dirty="0" smtClean="0"/>
              <a:t>Les dispositifs</a:t>
            </a:r>
          </a:p>
          <a:p>
            <a:pPr lvl="1"/>
            <a:r>
              <a:rPr lang="fr-FR" sz="1600" dirty="0" smtClean="0"/>
              <a:t>Les partenaires</a:t>
            </a:r>
          </a:p>
          <a:p>
            <a:pPr lvl="1"/>
            <a:r>
              <a:rPr lang="fr-FR" sz="1600" dirty="0" smtClean="0"/>
              <a:t>Les évènements</a:t>
            </a:r>
          </a:p>
          <a:p>
            <a:pPr lvl="1"/>
            <a:r>
              <a:rPr lang="fr-FR" sz="1600" dirty="0" smtClean="0"/>
              <a:t>Les publications</a:t>
            </a:r>
          </a:p>
          <a:p>
            <a:endParaRPr lang="fr-FR" sz="1100" dirty="0"/>
          </a:p>
          <a:p>
            <a:r>
              <a:rPr lang="fr-FR" sz="2400" b="1" dirty="0" smtClean="0"/>
              <a:t>Synagri.com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lvl="1"/>
            <a:r>
              <a:rPr lang="fr-FR" sz="1600" dirty="0" smtClean="0"/>
              <a:t>Conseils cultures</a:t>
            </a:r>
          </a:p>
          <a:p>
            <a:pPr lvl="1"/>
            <a:r>
              <a:rPr lang="fr-FR" sz="1600" dirty="0" smtClean="0"/>
              <a:t>Fiches</a:t>
            </a:r>
          </a:p>
          <a:p>
            <a:pPr lvl="1"/>
            <a:r>
              <a:rPr lang="fr-FR" sz="1600" dirty="0" smtClean="0"/>
              <a:t>Guides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32" y="1177059"/>
            <a:ext cx="2902802" cy="25612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96" y="4005064"/>
            <a:ext cx="4774247" cy="1956074"/>
          </a:xfrm>
          <a:prstGeom prst="rect">
            <a:avLst/>
          </a:prstGeom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39552" y="5229200"/>
            <a:ext cx="2841511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648 000 </a:t>
            </a:r>
            <a:r>
              <a:rPr lang="en-GB" b="1" kern="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visites</a:t>
            </a: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/an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1 400 000 pages </a:t>
            </a:r>
            <a:r>
              <a:rPr lang="en-GB" b="1" kern="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lues</a:t>
            </a:r>
            <a:r>
              <a:rPr lang="en-GB" b="1" kern="0" dirty="0" smtClean="0">
                <a:solidFill>
                  <a:srgbClr val="7030A0"/>
                </a:solidFill>
                <a:latin typeface="Arial" panose="020B0604020202020204" pitchFamily="34" charset="0"/>
              </a:rPr>
              <a:t>/an</a:t>
            </a:r>
            <a:endParaRPr lang="en-GB" b="1" kern="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6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9145016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5000" rIns="90000" bIns="45000" rtlCol="0" anchor="ctr">
            <a:noAutofit/>
          </a:bodyPr>
          <a:lstStyle/>
          <a:p>
            <a:pPr algn="l"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b="1" dirty="0" smtClean="0">
                <a:solidFill>
                  <a:srgbClr val="33CC66"/>
                </a:solidFill>
                <a:latin typeface="Calibri" panose="020F0502020204030204" pitchFamily="34" charset="0"/>
                <a:ea typeface="WenQuanYi Micro Hei" charset="0"/>
                <a:cs typeface="WenQuanYi Micro Hei" charset="0"/>
              </a:rPr>
              <a:t>Communication européenne : le ECNC </a:t>
            </a:r>
            <a:br>
              <a:rPr lang="fr-FR" sz="2400" b="1" dirty="0" smtClean="0">
                <a:solidFill>
                  <a:srgbClr val="33CC66"/>
                </a:solidFill>
                <a:latin typeface="Calibri" panose="020F0502020204030204" pitchFamily="34" charset="0"/>
                <a:ea typeface="WenQuanYi Micro Hei" charset="0"/>
                <a:cs typeface="WenQuanYi Micro Hei" charset="0"/>
              </a:rPr>
            </a:br>
            <a:r>
              <a:rPr lang="fr-FR" sz="2400" b="1" dirty="0" smtClean="0">
                <a:solidFill>
                  <a:srgbClr val="33CC66"/>
                </a:solidFill>
                <a:latin typeface="Calibri" panose="020F0502020204030204" pitchFamily="34" charset="0"/>
                <a:ea typeface="WenQuanYi Micro Hei" charset="0"/>
                <a:cs typeface="WenQuanYi Micro Hei" charset="0"/>
              </a:rPr>
              <a:t>Centre Européen de la Conservation de la Nature et de la Biodiversité</a:t>
            </a:r>
            <a:endParaRPr lang="fr-FR" sz="2400" b="1" dirty="0">
              <a:solidFill>
                <a:srgbClr val="33CC66"/>
              </a:solidFill>
              <a:latin typeface="Calibri" panose="020F0502020204030204" pitchFamily="34" charset="0"/>
              <a:ea typeface="WenQuanYi Micro Hei" charset="0"/>
              <a:cs typeface="WenQuanYi Micro Hei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4916" r="7626" b="9213"/>
          <a:stretch/>
        </p:blipFill>
        <p:spPr bwMode="auto">
          <a:xfrm>
            <a:off x="406443" y="3773404"/>
            <a:ext cx="3013430" cy="22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4217" b="18152"/>
          <a:stretch/>
        </p:blipFill>
        <p:spPr bwMode="auto">
          <a:xfrm>
            <a:off x="4255848" y="980728"/>
            <a:ext cx="4536505" cy="315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5" y="1700808"/>
            <a:ext cx="2175067" cy="27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4182" y="4321223"/>
            <a:ext cx="4912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>
                <a:solidFill>
                  <a:schemeClr val="bg1"/>
                </a:solidFill>
              </a:rPr>
              <a:t>Réseau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d’interactions</a:t>
            </a:r>
            <a:r>
              <a:rPr lang="en-GB" dirty="0" smtClean="0">
                <a:solidFill>
                  <a:schemeClr val="bg1"/>
                </a:solidFill>
              </a:rPr>
              <a:t> entre </a:t>
            </a:r>
            <a:r>
              <a:rPr lang="en-GB" dirty="0" err="1" smtClean="0">
                <a:solidFill>
                  <a:schemeClr val="bg1"/>
                </a:solidFill>
              </a:rPr>
              <a:t>différents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groupes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d’acteurs</a:t>
            </a:r>
            <a:r>
              <a:rPr lang="en-GB" dirty="0" smtClean="0">
                <a:solidFill>
                  <a:schemeClr val="bg1"/>
                </a:solidFill>
              </a:rPr>
              <a:t> à </a:t>
            </a:r>
            <a:r>
              <a:rPr lang="en-GB" dirty="0" err="1" smtClean="0">
                <a:solidFill>
                  <a:schemeClr val="bg1"/>
                </a:solidFill>
              </a:rPr>
              <a:t>l’échelle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européenne</a:t>
            </a:r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Dissemination des </a:t>
            </a:r>
            <a:r>
              <a:rPr lang="en-GB" dirty="0" err="1" smtClean="0">
                <a:solidFill>
                  <a:schemeClr val="bg1"/>
                </a:solidFill>
              </a:rPr>
              <a:t>résultats</a:t>
            </a:r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Site internet </a:t>
            </a:r>
            <a:r>
              <a:rPr lang="en-GB" dirty="0" smtClean="0">
                <a:solidFill>
                  <a:schemeClr val="bg1"/>
                </a:solidFill>
                <a:hlinkClick r:id="rId5"/>
              </a:rPr>
              <a:t>www.eln-fab.eu</a:t>
            </a:r>
            <a:r>
              <a:rPr lang="en-GB" dirty="0" smtClean="0">
                <a:solidFill>
                  <a:schemeClr val="bg1"/>
                </a:solidFill>
              </a:rPr>
              <a:t>, bulletin </a:t>
            </a:r>
            <a:r>
              <a:rPr lang="en-GB" dirty="0" err="1" smtClean="0">
                <a:solidFill>
                  <a:schemeClr val="bg1"/>
                </a:solidFill>
              </a:rPr>
              <a:t>d’informations</a:t>
            </a:r>
            <a:r>
              <a:rPr lang="en-GB" dirty="0" smtClean="0">
                <a:solidFill>
                  <a:schemeClr val="bg1"/>
                </a:solidFill>
              </a:rPr>
              <a:t>, organisation </a:t>
            </a:r>
            <a:r>
              <a:rPr lang="en-GB" dirty="0" err="1" smtClean="0">
                <a:solidFill>
                  <a:schemeClr val="bg1"/>
                </a:solidFill>
              </a:rPr>
              <a:t>d’évènements</a:t>
            </a:r>
            <a:r>
              <a:rPr lang="en-GB" dirty="0" smtClean="0">
                <a:solidFill>
                  <a:schemeClr val="bg1"/>
                </a:solidFill>
              </a:rPr>
              <a:t>, publications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2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17541"/>
            <a:ext cx="1587182" cy="10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4"/>
          <p:cNvSpPr>
            <a:spLocks noGrp="1"/>
          </p:cNvSpPr>
          <p:nvPr>
            <p:ph idx="1"/>
          </p:nvPr>
        </p:nvSpPr>
        <p:spPr>
          <a:xfrm>
            <a:off x="95536" y="1234340"/>
            <a:ext cx="8970579" cy="1045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800" b="1" dirty="0" smtClean="0">
                <a:solidFill>
                  <a:schemeClr val="accent6"/>
                </a:solidFill>
              </a:rPr>
              <a:t>G</a:t>
            </a:r>
            <a:r>
              <a:rPr lang="fr-FR" sz="1800" b="1" dirty="0" smtClean="0">
                <a:solidFill>
                  <a:schemeClr val="bg1"/>
                </a:solidFill>
              </a:rPr>
              <a:t>ESTION DES </a:t>
            </a:r>
            <a:r>
              <a:rPr lang="fr-FR" sz="1800" b="1" dirty="0">
                <a:solidFill>
                  <a:schemeClr val="accent6"/>
                </a:solidFill>
              </a:rPr>
              <a:t>M</a:t>
            </a:r>
            <a:r>
              <a:rPr lang="fr-FR" sz="1800" b="1" dirty="0" smtClean="0">
                <a:solidFill>
                  <a:schemeClr val="bg1"/>
                </a:solidFill>
              </a:rPr>
              <a:t>ATIÈRES </a:t>
            </a:r>
            <a:r>
              <a:rPr lang="fr-FR" sz="1800" b="1" dirty="0">
                <a:solidFill>
                  <a:schemeClr val="accent6"/>
                </a:solidFill>
              </a:rPr>
              <a:t>O</a:t>
            </a:r>
            <a:r>
              <a:rPr lang="fr-FR" sz="1800" b="1" dirty="0" smtClean="0">
                <a:solidFill>
                  <a:schemeClr val="bg1"/>
                </a:solidFill>
              </a:rPr>
              <a:t>RGANIQUES ET DU </a:t>
            </a:r>
            <a:r>
              <a:rPr lang="fr-FR" sz="1800" b="1" dirty="0">
                <a:solidFill>
                  <a:schemeClr val="accent6"/>
                </a:solidFill>
              </a:rPr>
              <a:t>T</a:t>
            </a:r>
            <a:r>
              <a:rPr lang="fr-FR" sz="1800" b="1" dirty="0" smtClean="0">
                <a:solidFill>
                  <a:schemeClr val="bg1"/>
                </a:solidFill>
              </a:rPr>
              <a:t>RAVAIL DU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 : 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DES </a:t>
            </a:r>
            <a:r>
              <a:rPr lang="fr-FR" sz="1800" b="1" dirty="0">
                <a:solidFill>
                  <a:schemeClr val="accent6"/>
                </a:solidFill>
              </a:rPr>
              <a:t>P</a:t>
            </a:r>
            <a:r>
              <a:rPr lang="fr-FR" sz="1800" b="1" dirty="0" smtClean="0">
                <a:solidFill>
                  <a:schemeClr val="bg1"/>
                </a:solidFill>
              </a:rPr>
              <a:t>RATIQUES QUI </a:t>
            </a:r>
            <a:r>
              <a:rPr lang="fr-FR" sz="1800" b="1" dirty="0">
                <a:solidFill>
                  <a:schemeClr val="accent6"/>
                </a:solidFill>
              </a:rPr>
              <a:t>A</a:t>
            </a:r>
            <a:r>
              <a:rPr lang="fr-FR" sz="1800" b="1" dirty="0" smtClean="0">
                <a:solidFill>
                  <a:schemeClr val="bg1"/>
                </a:solidFill>
              </a:rPr>
              <a:t>MÉLIORENT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ERVICES </a:t>
            </a:r>
            <a:r>
              <a:rPr lang="fr-FR" sz="1800" b="1" dirty="0" smtClean="0">
                <a:solidFill>
                  <a:schemeClr val="accent6"/>
                </a:solidFill>
              </a:rPr>
              <a:t>É</a:t>
            </a:r>
            <a:r>
              <a:rPr lang="fr-FR" sz="1800" b="1" dirty="0" smtClean="0">
                <a:solidFill>
                  <a:schemeClr val="bg1"/>
                </a:solidFill>
              </a:rPr>
              <a:t>COSYSTÉMIQUES RENDUS PAR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OLS ?</a:t>
            </a:r>
            <a:endParaRPr lang="fr-FR" sz="105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21246"/>
          <a:stretch/>
        </p:blipFill>
        <p:spPr bwMode="auto">
          <a:xfrm>
            <a:off x="0" y="0"/>
            <a:ext cx="3498640" cy="12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7" name="Picture 9" descr="P:\PPR\PPR_5\07CR-BIO-VALOAGRO\8BIO0411\Photos\Jack photo's\CIMG23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6525"/>
          <a:stretch/>
        </p:blipFill>
        <p:spPr bwMode="auto">
          <a:xfrm>
            <a:off x="5876940" y="0"/>
            <a:ext cx="3267060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:\PPR\PPR_5\07CR-BIO-VALOAGRO\8BIO0403\Photos\QualiAgro\2013 récolte blé\DSC002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7565"/>
          <a:stretch/>
        </p:blipFill>
        <p:spPr bwMode="auto">
          <a:xfrm>
            <a:off x="3498640" y="0"/>
            <a:ext cx="2385060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4"/>
          <p:cNvSpPr txBox="1">
            <a:spLocks/>
          </p:cNvSpPr>
          <p:nvPr/>
        </p:nvSpPr>
        <p:spPr>
          <a:xfrm>
            <a:off x="189186" y="3789040"/>
            <a:ext cx="8844455" cy="1896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b="1" dirty="0" smtClean="0">
                <a:solidFill>
                  <a:srgbClr val="FFC000"/>
                </a:solidFill>
              </a:rPr>
              <a:t>DIFFUSION DES RESULTATS SUR LES PRO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b="1" dirty="0" smtClean="0"/>
              <a:t>Communication scientifique et diffusion des résultats aux acteurs de terrain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sz="100" b="1" dirty="0" smtClean="0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9186" y="5589240"/>
            <a:ext cx="884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white"/>
                </a:solidFill>
              </a:rPr>
              <a:t>Agathe Revallier, Veolia Recherche &amp; Innovation</a:t>
            </a:r>
          </a:p>
          <a:p>
            <a:pPr algn="ctr"/>
            <a:r>
              <a:rPr lang="fr-FR" sz="1400" dirty="0" smtClean="0">
                <a:solidFill>
                  <a:prstClr val="white"/>
                </a:solidFill>
              </a:rPr>
              <a:t>12 </a:t>
            </a:r>
            <a:r>
              <a:rPr lang="fr-FR" sz="1400" dirty="0">
                <a:solidFill>
                  <a:prstClr val="white"/>
                </a:solidFill>
              </a:rPr>
              <a:t>décembre 2014 - Centre International de Séjour de Paris, 6 av. Maurice Ravel, 75012 PARIS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17541"/>
            <a:ext cx="1497499" cy="10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17540"/>
            <a:ext cx="759761" cy="10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17540"/>
            <a:ext cx="1587184" cy="10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Communications aux </a:t>
            </a:r>
            <a:r>
              <a:rPr lang="fr-FR" dirty="0" smtClean="0">
                <a:solidFill>
                  <a:srgbClr val="FFC000"/>
                </a:solidFill>
              </a:rPr>
              <a:t>scientifiques 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208912" cy="4525963"/>
          </a:xfrm>
        </p:spPr>
        <p:txBody>
          <a:bodyPr>
            <a:noAutofit/>
          </a:bodyPr>
          <a:lstStyle/>
          <a:p>
            <a:r>
              <a:rPr lang="fr-FR" sz="2000" dirty="0" smtClean="0"/>
              <a:t>Communication via le projet Réseau PRO :</a:t>
            </a:r>
          </a:p>
          <a:p>
            <a:pPr lvl="1"/>
            <a:r>
              <a:rPr lang="fr-FR" sz="1600" dirty="0" smtClean="0"/>
              <a:t>Création d’un </a:t>
            </a:r>
            <a:r>
              <a:rPr lang="fr-FR" sz="1600" b="1" dirty="0" smtClean="0">
                <a:solidFill>
                  <a:srgbClr val="FFC000"/>
                </a:solidFill>
              </a:rPr>
              <a:t>guide méthodologique </a:t>
            </a:r>
            <a:r>
              <a:rPr lang="fr-FR" sz="1600" dirty="0" smtClean="0"/>
              <a:t>pour faciliter la mise en place d’essais au champ sur les PRO permettant l’acquisition de données de qualités et comparables entre elles.</a:t>
            </a:r>
          </a:p>
          <a:p>
            <a:pPr lvl="1"/>
            <a:r>
              <a:rPr lang="fr-FR" sz="1600" dirty="0" smtClean="0"/>
              <a:t>Développement d’</a:t>
            </a:r>
            <a:r>
              <a:rPr lang="fr-FR" sz="1600" b="1" dirty="0" smtClean="0">
                <a:solidFill>
                  <a:srgbClr val="FFC000"/>
                </a:solidFill>
              </a:rPr>
              <a:t>outils d’aide à la décision</a:t>
            </a:r>
            <a:r>
              <a:rPr lang="fr-FR" sz="1600" dirty="0" smtClean="0">
                <a:solidFill>
                  <a:srgbClr val="FFC000"/>
                </a:solidFill>
              </a:rPr>
              <a:t> </a:t>
            </a:r>
            <a:r>
              <a:rPr lang="fr-FR" sz="1600" dirty="0" smtClean="0"/>
              <a:t>sur la gestion de la fertilisation intégrant des PRO à l’aide de ces données expérimentales (</a:t>
            </a:r>
            <a:r>
              <a:rPr lang="fr-FR" sz="1600" dirty="0" err="1" smtClean="0"/>
              <a:t>Azofert</a:t>
            </a:r>
            <a:r>
              <a:rPr lang="fr-FR" sz="1600" dirty="0" smtClean="0"/>
              <a:t>, </a:t>
            </a:r>
            <a:r>
              <a:rPr lang="fr-FR" sz="1600" dirty="0" err="1" smtClean="0"/>
              <a:t>Syst’N</a:t>
            </a:r>
            <a:r>
              <a:rPr lang="fr-FR" sz="1600" dirty="0" smtClean="0"/>
              <a:t>, AMG).</a:t>
            </a:r>
          </a:p>
          <a:p>
            <a:pPr lvl="1"/>
            <a:endParaRPr lang="fr-FR" sz="1600" dirty="0" smtClean="0"/>
          </a:p>
          <a:p>
            <a:r>
              <a:rPr lang="fr-FR" sz="2000" dirty="0" smtClean="0"/>
              <a:t>Communication en congrès :</a:t>
            </a:r>
          </a:p>
          <a:p>
            <a:pPr lvl="1"/>
            <a:r>
              <a:rPr lang="fr-FR" sz="1600" i="1" dirty="0" err="1" smtClean="0"/>
              <a:t>Obriot</a:t>
            </a:r>
            <a:r>
              <a:rPr lang="fr-FR" sz="1600" i="1" dirty="0" smtClean="0"/>
              <a:t> et al., 2013</a:t>
            </a:r>
            <a:r>
              <a:rPr lang="fr-FR" sz="1600" dirty="0" smtClean="0"/>
              <a:t> (RAMIRAN 2013, Versailles)</a:t>
            </a:r>
          </a:p>
          <a:p>
            <a:pPr lvl="1"/>
            <a:r>
              <a:rPr lang="fr-FR" sz="1600" i="1" dirty="0" err="1" smtClean="0"/>
              <a:t>Lundin</a:t>
            </a:r>
            <a:r>
              <a:rPr lang="fr-FR" sz="1600" i="1" dirty="0" smtClean="0"/>
              <a:t> et al., 2014 </a:t>
            </a:r>
            <a:r>
              <a:rPr lang="fr-FR" sz="1600" dirty="0" smtClean="0"/>
              <a:t>(NECC 2014, Reykjavik)</a:t>
            </a:r>
          </a:p>
          <a:p>
            <a:pPr lvl="1"/>
            <a:r>
              <a:rPr lang="fr-FR" sz="1600" i="1" dirty="0" err="1" smtClean="0"/>
              <a:t>Obriot</a:t>
            </a:r>
            <a:r>
              <a:rPr lang="fr-FR" sz="1600" i="1" dirty="0" smtClean="0"/>
              <a:t> et al., 2014 </a:t>
            </a:r>
            <a:r>
              <a:rPr lang="fr-FR" sz="1600" dirty="0" smtClean="0"/>
              <a:t>(GSBI 2014, Dijon)</a:t>
            </a:r>
          </a:p>
          <a:p>
            <a:pPr lvl="1"/>
            <a:endParaRPr lang="fr-FR" sz="1600" dirty="0"/>
          </a:p>
          <a:p>
            <a:pPr lvl="0"/>
            <a:r>
              <a:rPr lang="fr-FR" sz="2000" b="1" dirty="0" smtClean="0"/>
              <a:t>2 rapports </a:t>
            </a:r>
            <a:r>
              <a:rPr lang="fr-FR" sz="2000" b="1" dirty="0"/>
              <a:t>intermédiaires et </a:t>
            </a:r>
            <a:r>
              <a:rPr lang="fr-FR" sz="2000" b="1" dirty="0" smtClean="0"/>
              <a:t>1 rapport final </a:t>
            </a:r>
            <a:r>
              <a:rPr lang="fr-FR" sz="2000" b="1" dirty="0"/>
              <a:t>du projet ECOSOM</a:t>
            </a:r>
          </a:p>
          <a:p>
            <a:pPr lvl="1"/>
            <a:r>
              <a:rPr lang="fr-FR" sz="1800" dirty="0"/>
              <a:t>Tous les résultats ECOSOM</a:t>
            </a:r>
          </a:p>
          <a:p>
            <a:pPr lvl="1"/>
            <a:r>
              <a:rPr lang="fr-FR" sz="1800" dirty="0"/>
              <a:t>En anglais</a:t>
            </a:r>
          </a:p>
          <a:p>
            <a:pPr lvl="1"/>
            <a:r>
              <a:rPr lang="fr-FR" sz="1800" dirty="0" smtClean="0"/>
              <a:t>Disponibles </a:t>
            </a:r>
            <a:r>
              <a:rPr lang="fr-FR" sz="1800" dirty="0"/>
              <a:t>sur les site web de SNOWMAN début </a:t>
            </a:r>
            <a:r>
              <a:rPr lang="fr-FR" sz="1800" dirty="0" smtClean="0"/>
              <a:t>2015</a:t>
            </a:r>
            <a:endParaRPr lang="fr-FR" sz="1600" dirty="0" smtClean="0"/>
          </a:p>
          <a:p>
            <a:pPr marL="457200" lvl="1" indent="0">
              <a:buNone/>
            </a:pPr>
            <a:endParaRPr lang="fr-F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8828"/>
            <a:ext cx="785008" cy="5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9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</TotalTime>
  <Words>686</Words>
  <Application>Microsoft Office PowerPoint</Application>
  <PresentationFormat>Affichage à l'écran (4:3)</PresentationFormat>
  <Paragraphs>129</Paragraphs>
  <Slides>13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Présentation PowerPoint</vt:lpstr>
      <vt:lpstr>Diffusion à partir du site expérimental</vt:lpstr>
      <vt:lpstr>Diffusion à partir d’un réseau d’exploitations</vt:lpstr>
      <vt:lpstr>Production de supports : le guide pratique TCSL</vt:lpstr>
      <vt:lpstr>Communication web</vt:lpstr>
      <vt:lpstr>Communication européenne : le ECNC  Centre Européen de la Conservation de la Nature et de la Biodiversité</vt:lpstr>
      <vt:lpstr>Présentation PowerPoint</vt:lpstr>
      <vt:lpstr>Communications aux scientifiques </vt:lpstr>
      <vt:lpstr>Présentation PowerPoint</vt:lpstr>
      <vt:lpstr>Communications aux  producteurs et utilisateurs de PRO</vt:lpstr>
      <vt:lpstr>Communication web</vt:lpstr>
      <vt:lpstr>Journées thématiques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Michael S. Corson</dc:creator>
  <cp:lastModifiedBy>houot</cp:lastModifiedBy>
  <cp:revision>109</cp:revision>
  <cp:lastPrinted>2014-12-10T15:09:04Z</cp:lastPrinted>
  <dcterms:created xsi:type="dcterms:W3CDTF">2014-09-10T10:08:00Z</dcterms:created>
  <dcterms:modified xsi:type="dcterms:W3CDTF">2014-12-11T22:33:03Z</dcterms:modified>
</cp:coreProperties>
</file>