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8" r:id="rId2"/>
    <p:sldId id="292" r:id="rId3"/>
    <p:sldId id="290" r:id="rId4"/>
    <p:sldId id="289" r:id="rId5"/>
    <p:sldId id="293" r:id="rId6"/>
    <p:sldId id="295" r:id="rId7"/>
    <p:sldId id="291" r:id="rId8"/>
    <p:sldId id="294" r:id="rId9"/>
    <p:sldId id="287" r:id="rId10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UOT Sabine" initials="HS" lastIdx="6" clrIdx="0"/>
  <p:cmAuthor id="1" name="Michael S. Corson" initials="MSC" lastIdx="4" clrIdx="1"/>
  <p:cmAuthor id="2" name="Guenola" initials="GP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FF"/>
    <a:srgbClr val="156913"/>
    <a:srgbClr val="CCFFFF"/>
    <a:srgbClr val="9CB86E"/>
    <a:srgbClr val="DDEBCF"/>
    <a:srgbClr val="D8F2DA"/>
    <a:srgbClr val="3399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0" autoAdjust="0"/>
    <p:restoredTop sz="94660"/>
  </p:normalViewPr>
  <p:slideViewPr>
    <p:cSldViewPr>
      <p:cViewPr>
        <p:scale>
          <a:sx n="90" d="100"/>
          <a:sy n="90" d="100"/>
        </p:scale>
        <p:origin x="-1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DE3F-F5A7-4F2E-8028-CF96514C6F07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44208-9DEF-4933-87F8-F8E05BED20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2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7637-02D1-4D9B-A6C6-C1EA17A5BB88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8856-3987-4175-B8BB-F0CBFD60D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90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D346-0F80-43E4-BFC3-E13CD95E3F30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9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38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252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8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6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image" Target="../media/image1.gif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hyperlink" Target="http://www.developpement-durable.gouv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6.jpe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Relationship Id="rId22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4000">
              <a:srgbClr val="9CB86E"/>
            </a:gs>
            <a:gs pos="100000">
              <a:srgbClr val="1569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8256" y="6151536"/>
            <a:ext cx="9180512" cy="733848"/>
            <a:chOff x="-10132" y="8424239"/>
            <a:chExt cx="6885384" cy="733848"/>
          </a:xfrm>
        </p:grpSpPr>
        <p:sp>
          <p:nvSpPr>
            <p:cNvPr id="8" name="Rectangle 7"/>
            <p:cNvSpPr/>
            <p:nvPr userDrawn="1"/>
          </p:nvSpPr>
          <p:spPr>
            <a:xfrm>
              <a:off x="-10132" y="8425928"/>
              <a:ext cx="68853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9" name="Picture 2" descr="D:\Mes Documents\Mes Images\snowman.gif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26"/>
            <a:stretch/>
          </p:blipFill>
          <p:spPr bwMode="auto">
            <a:xfrm>
              <a:off x="5280648" y="8424239"/>
              <a:ext cx="1593293" cy="659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Mes Documents\Mes Images\Logos INRA\Logo_QualiAgro_2tons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216" y="8812075"/>
              <a:ext cx="610843" cy="27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Mes Documents\Mes Images\logo_VEOLIA_10CM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3" y="8467633"/>
              <a:ext cx="751341" cy="306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P:\PPR\PPR_5\07CR-BIO-VALOAGRO\8BIO0403\Donnees\_QualiAgro\Site Web\Photos images site web\Logos\logo-nouveau-INRA-transparent.pn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20" y="8478020"/>
              <a:ext cx="730680" cy="30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P:\PPR\PPR_5\07CR-BIO-VALOAGRO\8BIO0403\Donnees\_QualiAgro\Site Web\Photos images site web\Logos\ensar.jp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001" y="8458323"/>
              <a:ext cx="457509" cy="349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Mes Documents\Mes Images\alterra.jp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4" t="28943" r="21563" b="13276"/>
            <a:stretch/>
          </p:blipFill>
          <p:spPr bwMode="auto">
            <a:xfrm>
              <a:off x="13363" y="8774430"/>
              <a:ext cx="1035583" cy="38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D:\Mes Documents\Mes Images\logo umea univ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355" y="8457555"/>
              <a:ext cx="313248" cy="313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 15" descr="http://www6.dijon.inra.fr/var/internet_dijon_umragroecologie/storage/images/media/images/logo-ademe/53673-1-fre-FR/logo-ADEME_medium.jpg"/>
            <p:cNvPicPr/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70" y="8532440"/>
              <a:ext cx="558696" cy="599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9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166" y="8460079"/>
              <a:ext cx="431839" cy="35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logo_Rennes1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064" y="8862055"/>
              <a:ext cx="569912" cy="25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695" y="8842029"/>
              <a:ext cx="582957" cy="28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Afbeelding 1" descr="C:\Users\hanny136\AppData\Local\Microsoft\Windows\Temporary Internet Files\Content.Outlook\SP9YMCMO\SKB LOGO groot.jp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068" y="8748464"/>
              <a:ext cx="448635" cy="40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http://blogperso.univ-rennes1.fr/catherine.dupont/public/.logo_osur_type1-22x16-fond-blanc_m.jp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638" y="8472164"/>
              <a:ext cx="500696" cy="36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ttp://www.snowmannetwork.com/upload/images/logos/MEDDE.png">
              <a:hlinkClick r:id="rId20"/>
            </p:cNvPr>
            <p:cNvPicPr/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718" y="8458723"/>
              <a:ext cx="457554" cy="52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064" y="8691067"/>
              <a:ext cx="260057" cy="41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D:\Mes Documents\Mes Images\Agroparistech.jpg"/>
            <p:cNvPicPr>
              <a:picLocks noChangeAspect="1" noChangeArrowheads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42"/>
            <a:stretch/>
          </p:blipFill>
          <p:spPr bwMode="auto">
            <a:xfrm>
              <a:off x="1178821" y="8923125"/>
              <a:ext cx="766129" cy="18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7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95536" y="1234340"/>
            <a:ext cx="8970579" cy="1045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G</a:t>
            </a:r>
            <a:r>
              <a:rPr lang="fr-FR" sz="1800" b="1" dirty="0" smtClean="0">
                <a:solidFill>
                  <a:schemeClr val="bg1"/>
                </a:solidFill>
              </a:rPr>
              <a:t>ESTION DES </a:t>
            </a:r>
            <a:r>
              <a:rPr lang="fr-FR" sz="1800" b="1" dirty="0">
                <a:solidFill>
                  <a:schemeClr val="accent6"/>
                </a:solidFill>
              </a:rPr>
              <a:t>M</a:t>
            </a:r>
            <a:r>
              <a:rPr lang="fr-FR" sz="1800" b="1" dirty="0" smtClean="0">
                <a:solidFill>
                  <a:schemeClr val="bg1"/>
                </a:solidFill>
              </a:rPr>
              <a:t>ATIÈRES </a:t>
            </a:r>
            <a:r>
              <a:rPr lang="fr-FR" sz="1800" b="1" dirty="0">
                <a:solidFill>
                  <a:schemeClr val="accent6"/>
                </a:solidFill>
              </a:rPr>
              <a:t>O</a:t>
            </a:r>
            <a:r>
              <a:rPr lang="fr-FR" sz="1800" b="1" dirty="0" smtClean="0">
                <a:solidFill>
                  <a:schemeClr val="bg1"/>
                </a:solidFill>
              </a:rPr>
              <a:t>RGANIQUES ET DU </a:t>
            </a:r>
            <a:r>
              <a:rPr lang="fr-FR" sz="1800" b="1" dirty="0">
                <a:solidFill>
                  <a:schemeClr val="accent6"/>
                </a:solidFill>
              </a:rPr>
              <a:t>T</a:t>
            </a:r>
            <a:r>
              <a:rPr lang="fr-FR" sz="1800" b="1" dirty="0" smtClean="0">
                <a:solidFill>
                  <a:schemeClr val="bg1"/>
                </a:solidFill>
              </a:rPr>
              <a:t>RAVAIL DU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 : </a:t>
            </a: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DES </a:t>
            </a:r>
            <a:r>
              <a:rPr lang="fr-FR" sz="1800" b="1" dirty="0">
                <a:solidFill>
                  <a:schemeClr val="accent6"/>
                </a:solidFill>
              </a:rPr>
              <a:t>P</a:t>
            </a:r>
            <a:r>
              <a:rPr lang="fr-FR" sz="1800" b="1" dirty="0" smtClean="0">
                <a:solidFill>
                  <a:schemeClr val="bg1"/>
                </a:solidFill>
              </a:rPr>
              <a:t>RATIQUES QUI </a:t>
            </a:r>
            <a:r>
              <a:rPr lang="fr-FR" sz="1800" b="1" dirty="0">
                <a:solidFill>
                  <a:schemeClr val="accent6"/>
                </a:solidFill>
              </a:rPr>
              <a:t>A</a:t>
            </a:r>
            <a:r>
              <a:rPr lang="fr-FR" sz="1800" b="1" dirty="0" smtClean="0">
                <a:solidFill>
                  <a:schemeClr val="bg1"/>
                </a:solidFill>
              </a:rPr>
              <a:t>MÉLIORENT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ERVICES </a:t>
            </a:r>
            <a:r>
              <a:rPr lang="fr-FR" sz="1800" b="1" dirty="0" smtClean="0">
                <a:solidFill>
                  <a:schemeClr val="accent6"/>
                </a:solidFill>
              </a:rPr>
              <a:t>É</a:t>
            </a:r>
            <a:r>
              <a:rPr lang="fr-FR" sz="1800" b="1" dirty="0" smtClean="0">
                <a:solidFill>
                  <a:schemeClr val="bg1"/>
                </a:solidFill>
              </a:rPr>
              <a:t>COSYSTÉMIQUES RENDUS PAR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OLS ?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0" y="0"/>
            <a:ext cx="3498640" cy="12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7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8" b="6525"/>
          <a:stretch/>
        </p:blipFill>
        <p:spPr bwMode="auto">
          <a:xfrm>
            <a:off x="5876940" y="0"/>
            <a:ext cx="3267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:\PPR\PPR_5\07CR-BIO-VALOAGRO\8BIO0403\Photos\QualiAgro\2013 récolte blé\DSC002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17565"/>
          <a:stretch/>
        </p:blipFill>
        <p:spPr bwMode="auto">
          <a:xfrm>
            <a:off x="3498640" y="0"/>
            <a:ext cx="2385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189186" y="2540239"/>
            <a:ext cx="8844455" cy="189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rgbClr val="FFC000"/>
                </a:solidFill>
              </a:rPr>
              <a:t>Services </a:t>
            </a:r>
            <a:r>
              <a:rPr lang="en-US" sz="3000" b="1" dirty="0" err="1" smtClean="0">
                <a:solidFill>
                  <a:srgbClr val="FFC000"/>
                </a:solidFill>
              </a:rPr>
              <a:t>écosystémiques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</a:rPr>
              <a:t>rendus</a:t>
            </a:r>
            <a:r>
              <a:rPr lang="en-US" sz="3000" b="1" dirty="0" smtClean="0">
                <a:solidFill>
                  <a:srgbClr val="FFC000"/>
                </a:solidFill>
              </a:rPr>
              <a:t> par les sols </a:t>
            </a:r>
            <a:r>
              <a:rPr lang="en-US" sz="3000" b="1" dirty="0" err="1" smtClean="0">
                <a:solidFill>
                  <a:srgbClr val="FFC000"/>
                </a:solidFill>
              </a:rPr>
              <a:t>en</a:t>
            </a:r>
            <a:r>
              <a:rPr lang="en-US" sz="3000" b="1" dirty="0" smtClean="0">
                <a:solidFill>
                  <a:srgbClr val="FFC000"/>
                </a:solidFill>
              </a:rPr>
              <a:t> lien avec la </a:t>
            </a:r>
            <a:r>
              <a:rPr lang="en-US" sz="3000" b="1" dirty="0" err="1" smtClean="0">
                <a:solidFill>
                  <a:srgbClr val="FFC000"/>
                </a:solidFill>
              </a:rPr>
              <a:t>réduction</a:t>
            </a:r>
            <a:r>
              <a:rPr lang="en-US" sz="3000" b="1" dirty="0" smtClean="0">
                <a:solidFill>
                  <a:srgbClr val="FFC000"/>
                </a:solidFill>
              </a:rPr>
              <a:t> du travail du sol et </a:t>
            </a:r>
            <a:r>
              <a:rPr lang="en-US" sz="3000" b="1" dirty="0" err="1" smtClean="0">
                <a:solidFill>
                  <a:srgbClr val="FFC000"/>
                </a:solidFill>
              </a:rPr>
              <a:t>l’apport</a:t>
            </a:r>
            <a:r>
              <a:rPr lang="en-US" sz="3000" b="1" dirty="0" smtClean="0">
                <a:solidFill>
                  <a:srgbClr val="FFC000"/>
                </a:solidFill>
              </a:rPr>
              <a:t> de PRO: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SYNTHESE</a:t>
            </a:r>
            <a:r>
              <a:rPr lang="en-US" sz="3000" b="1" dirty="0" smtClean="0">
                <a:solidFill>
                  <a:srgbClr val="FFC000"/>
                </a:solidFill>
              </a:rPr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000" b="1" dirty="0" smtClean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9186" y="5869303"/>
            <a:ext cx="8844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white"/>
                </a:solidFill>
              </a:rPr>
              <a:t>12 décembre 2014 - Centre International de Séjour de Paris, 6 av. Maurice Ravel, 75012 PARIS  </a:t>
            </a:r>
          </a:p>
        </p:txBody>
      </p:sp>
    </p:spTree>
    <p:extLst>
      <p:ext uri="{BB962C8B-B14F-4D97-AF65-F5344CB8AC3E}">
        <p14:creationId xmlns:p14="http://schemas.microsoft.com/office/powerpoint/2010/main" val="34104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0832"/>
            <a:ext cx="7488832" cy="51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88640"/>
            <a:ext cx="8229600" cy="584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 err="1" smtClean="0"/>
              <a:t>Quels</a:t>
            </a:r>
            <a:r>
              <a:rPr lang="en-GB" b="1" dirty="0" smtClean="0"/>
              <a:t> liens entre </a:t>
            </a:r>
            <a:r>
              <a:rPr lang="en-GB" b="1" dirty="0" err="1" smtClean="0"/>
              <a:t>fonctions</a:t>
            </a:r>
            <a:r>
              <a:rPr lang="en-GB" b="1" dirty="0" smtClean="0"/>
              <a:t> </a:t>
            </a:r>
            <a:r>
              <a:rPr lang="en-GB" b="1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/>
              <a:t>services?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948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7" y="2102389"/>
            <a:ext cx="4506915" cy="24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5544616" y="260648"/>
            <a:ext cx="2267744" cy="12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5" name="Flèche droite 4"/>
          <p:cNvSpPr/>
          <p:nvPr/>
        </p:nvSpPr>
        <p:spPr>
          <a:xfrm rot="5400000">
            <a:off x="6449724" y="1706326"/>
            <a:ext cx="569194" cy="28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2982" y="274569"/>
            <a:ext cx="4522532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Stockage de C + Emission GES + Organismes </a:t>
            </a:r>
            <a:r>
              <a:rPr lang="fr-FR" b="1" dirty="0" smtClean="0">
                <a:sym typeface="Wingdings" panose="05000000000000000000" pitchFamily="2" charset="2"/>
              </a:rPr>
              <a:t> régulation du climat, biodiversité fonctionnelle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Efficacité du stockage dépend de la stabilité du  C, outils/modèles disponibles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Peut être partiellement compenser par  émission de N2O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Augmentation biomasse microbienne, nitrifiants, biomasse +diversité </a:t>
            </a:r>
            <a:r>
              <a:rPr lang="fr-FR" dirty="0" err="1" smtClean="0"/>
              <a:t>lombricienne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9264" y="3319139"/>
            <a:ext cx="4506250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Dynamique des éléments nutritifs  + Activités biologiques + Stockage du C </a:t>
            </a:r>
            <a:r>
              <a:rPr lang="fr-FR" b="1" dirty="0" smtClean="0">
                <a:sym typeface="Wingdings" panose="05000000000000000000" pitchFamily="2" charset="2"/>
              </a:rPr>
              <a:t> production végétale, substitution engrais, qualité de l’eau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Augmentation de C sol  Rendements similaires à fertilisation 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Substitution directe des engrais  + augmentation de la fourniture de N par le sol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Risque de </a:t>
            </a:r>
            <a:r>
              <a:rPr lang="fr-FR" dirty="0" err="1" smtClean="0">
                <a:sym typeface="Wingdings" panose="05000000000000000000" pitchFamily="2" charset="2"/>
              </a:rPr>
              <a:t>trade</a:t>
            </a:r>
            <a:r>
              <a:rPr lang="fr-FR" dirty="0" smtClean="0">
                <a:sym typeface="Wingdings" panose="05000000000000000000" pitchFamily="2" charset="2"/>
              </a:rPr>
              <a:t>-off par excès de P, lixiviation de nitrates, N2O, NH3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4645514" y="874797"/>
            <a:ext cx="2098481" cy="2834081"/>
            <a:chOff x="4645514" y="874797"/>
            <a:chExt cx="2098481" cy="2834081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4673597" y="874797"/>
              <a:ext cx="2070398" cy="2112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4673597" y="874797"/>
              <a:ext cx="1427321" cy="20585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4645514" y="874797"/>
              <a:ext cx="1016487" cy="16901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4648773" y="2298650"/>
              <a:ext cx="1766187" cy="1130350"/>
            </a:xfrm>
            <a:prstGeom prst="straightConnector1">
              <a:avLst/>
            </a:prstGeom>
            <a:ln w="28575">
              <a:solidFill>
                <a:srgbClr val="1569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4673597" y="2298650"/>
              <a:ext cx="888965" cy="1410228"/>
            </a:xfrm>
            <a:prstGeom prst="straightConnector1">
              <a:avLst/>
            </a:prstGeom>
            <a:ln w="28575">
              <a:solidFill>
                <a:srgbClr val="1569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4645514" y="2564904"/>
            <a:ext cx="2878814" cy="1800201"/>
            <a:chOff x="4645514" y="2564904"/>
            <a:chExt cx="2878814" cy="1800201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4645514" y="2564904"/>
              <a:ext cx="2098481" cy="11439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4671744" y="2564904"/>
              <a:ext cx="1049240" cy="11439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V="1">
              <a:off x="4671744" y="3003764"/>
              <a:ext cx="2224651" cy="7051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4675777" y="3429000"/>
              <a:ext cx="2848551" cy="936104"/>
            </a:xfrm>
            <a:prstGeom prst="straightConnector1">
              <a:avLst/>
            </a:prstGeom>
            <a:ln w="28575">
              <a:solidFill>
                <a:srgbClr val="1569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4675777" y="3893301"/>
              <a:ext cx="2616798" cy="471803"/>
            </a:xfrm>
            <a:prstGeom prst="straightConnector1">
              <a:avLst/>
            </a:prstGeom>
            <a:ln w="28575">
              <a:solidFill>
                <a:srgbClr val="1569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4645514" y="4365104"/>
              <a:ext cx="176944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25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7" y="2102389"/>
            <a:ext cx="4506915" cy="24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5544616" y="260648"/>
            <a:ext cx="2267744" cy="12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5" name="Flèche droite 4"/>
          <p:cNvSpPr/>
          <p:nvPr/>
        </p:nvSpPr>
        <p:spPr>
          <a:xfrm rot="5400000">
            <a:off x="6449724" y="1706326"/>
            <a:ext cx="569194" cy="28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2982" y="326907"/>
            <a:ext cx="4522532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Stockage de C+ Organismes + Porosité structure + Eau </a:t>
            </a:r>
            <a:r>
              <a:rPr lang="fr-FR" b="1" dirty="0" smtClean="0">
                <a:sym typeface="Wingdings" panose="05000000000000000000" pitchFamily="2" charset="2"/>
              </a:rPr>
              <a:t> support physique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Augmentation de la porosité </a:t>
            </a:r>
            <a:r>
              <a:rPr lang="fr-FR" dirty="0" smtClean="0">
                <a:sym typeface="Wingdings" panose="05000000000000000000" pitchFamily="2" charset="2"/>
              </a:rPr>
              <a:t> ressuyage plus rapide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Augmentation C  Modification limite de plasticité  retour sur parcelle plus rapide 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51064" y="3576498"/>
            <a:ext cx="449444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Contaminants, pathogènes </a:t>
            </a:r>
            <a:r>
              <a:rPr lang="fr-FR" b="1" dirty="0" smtClean="0">
                <a:sym typeface="Wingdings" panose="05000000000000000000" pitchFamily="2" charset="2"/>
              </a:rPr>
              <a:t>Résilience /contamination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Germes d’o. </a:t>
            </a:r>
            <a:r>
              <a:rPr lang="fr-FR" dirty="0" err="1" smtClean="0">
                <a:sym typeface="Wingdings" panose="05000000000000000000" pitchFamily="2" charset="2"/>
              </a:rPr>
              <a:t>fécale+BRA</a:t>
            </a:r>
            <a:r>
              <a:rPr lang="fr-FR" dirty="0" smtClean="0">
                <a:sym typeface="Wingdings" panose="05000000000000000000" pitchFamily="2" charset="2"/>
              </a:rPr>
              <a:t>  abattement mais pas élimination par compostage,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Au champ: Boue et Fumier  Persistance 1 mois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Pas d’impacts </a:t>
            </a:r>
            <a:r>
              <a:rPr lang="fr-FR" dirty="0" err="1" smtClean="0">
                <a:sym typeface="Wingdings" panose="05000000000000000000" pitchFamily="2" charset="2"/>
              </a:rPr>
              <a:t>POPs</a:t>
            </a:r>
            <a:r>
              <a:rPr lang="fr-FR" dirty="0" smtClean="0">
                <a:sym typeface="Wingdings" panose="05000000000000000000" pitchFamily="2" charset="2"/>
              </a:rPr>
              <a:t> à moyen terme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1065" y="2244328"/>
            <a:ext cx="452253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Stockage de C+ Organismes + Porosité structure + Eau </a:t>
            </a:r>
            <a:r>
              <a:rPr lang="fr-FR" b="1" dirty="0" smtClean="0">
                <a:sym typeface="Wingdings" panose="05000000000000000000" pitchFamily="2" charset="2"/>
              </a:rPr>
              <a:t> Régulation hydrique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Augmentation C  Augmentation eau disponible   économie d’irrigation</a:t>
            </a:r>
            <a:endParaRPr lang="fr-FR" dirty="0" smtClean="0"/>
          </a:p>
        </p:txBody>
      </p:sp>
      <p:grpSp>
        <p:nvGrpSpPr>
          <p:cNvPr id="1033" name="Groupe 1032"/>
          <p:cNvGrpSpPr/>
          <p:nvPr/>
        </p:nvGrpSpPr>
        <p:grpSpPr>
          <a:xfrm>
            <a:off x="4645513" y="554406"/>
            <a:ext cx="3598895" cy="3306642"/>
            <a:chOff x="4645513" y="554406"/>
            <a:chExt cx="3598895" cy="3306642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4645513" y="554406"/>
              <a:ext cx="3598895" cy="19264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4687637" y="554406"/>
              <a:ext cx="3268739" cy="22900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4675776" y="554406"/>
              <a:ext cx="2251278" cy="22900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4662813" y="1915730"/>
              <a:ext cx="2015675" cy="1945318"/>
            </a:xfrm>
            <a:prstGeom prst="straightConnector1">
              <a:avLst/>
            </a:prstGeom>
            <a:ln w="28575">
              <a:solidFill>
                <a:srgbClr val="1569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4659352" y="554406"/>
              <a:ext cx="1155999" cy="19264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oupe 1031"/>
          <p:cNvGrpSpPr/>
          <p:nvPr/>
        </p:nvGrpSpPr>
        <p:grpSpPr>
          <a:xfrm>
            <a:off x="4621181" y="2474488"/>
            <a:ext cx="3479211" cy="1602584"/>
            <a:chOff x="4621181" y="2474488"/>
            <a:chExt cx="3479211" cy="1602584"/>
          </a:xfrm>
        </p:grpSpPr>
        <p:cxnSp>
          <p:nvCxnSpPr>
            <p:cNvPr id="19" name="Connecteur droit avec flèche 18"/>
            <p:cNvCxnSpPr/>
            <p:nvPr/>
          </p:nvCxnSpPr>
          <p:spPr>
            <a:xfrm flipV="1">
              <a:off x="4621181" y="2630365"/>
              <a:ext cx="3479211" cy="22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4645513" y="2652852"/>
              <a:ext cx="2032975" cy="3416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4662357" y="2630365"/>
              <a:ext cx="3294019" cy="3641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4682519" y="2994482"/>
              <a:ext cx="1092163" cy="1082590"/>
            </a:xfrm>
            <a:prstGeom prst="straightConnector1">
              <a:avLst/>
            </a:prstGeom>
            <a:ln w="28575">
              <a:solidFill>
                <a:srgbClr val="1569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4682519" y="2474488"/>
              <a:ext cx="955149" cy="1783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e 1037"/>
          <p:cNvGrpSpPr/>
          <p:nvPr/>
        </p:nvGrpSpPr>
        <p:grpSpPr>
          <a:xfrm>
            <a:off x="4654162" y="2563670"/>
            <a:ext cx="3446230" cy="1686860"/>
            <a:chOff x="4654162" y="2563670"/>
            <a:chExt cx="3446230" cy="1686860"/>
          </a:xfrm>
        </p:grpSpPr>
        <p:cxnSp>
          <p:nvCxnSpPr>
            <p:cNvPr id="43" name="Connecteur droit avec flèche 42"/>
            <p:cNvCxnSpPr/>
            <p:nvPr/>
          </p:nvCxnSpPr>
          <p:spPr>
            <a:xfrm flipV="1">
              <a:off x="4671743" y="2563670"/>
              <a:ext cx="1794279" cy="16868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V="1">
              <a:off x="4654162" y="3861048"/>
              <a:ext cx="3446230" cy="3814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86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1" y="2102389"/>
            <a:ext cx="4506915" cy="24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04048" y="1052736"/>
            <a:ext cx="3957433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Structure + Organismes du sol + Dynamique de l’eau </a:t>
            </a:r>
            <a:r>
              <a:rPr lang="fr-FR" sz="1600" b="1" dirty="0" smtClean="0">
                <a:sym typeface="Wingdings" panose="05000000000000000000" pitchFamily="2" charset="2"/>
              </a:rPr>
              <a:t> Régulation hydrique, Qualité </a:t>
            </a:r>
            <a:r>
              <a:rPr lang="fr-FR" sz="1600" b="1" dirty="0">
                <a:sym typeface="Wingdings" panose="05000000000000000000" pitchFamily="2" charset="2"/>
              </a:rPr>
              <a:t>d’eau, </a:t>
            </a:r>
            <a:r>
              <a:rPr lang="fr-FR" sz="1600" b="1" dirty="0" smtClean="0">
                <a:sym typeface="Wingdings" panose="05000000000000000000" pitchFamily="2" charset="2"/>
              </a:rPr>
              <a:t>Erosion, Biodiversité fonctionnelle</a:t>
            </a:r>
            <a:endParaRPr lang="fr-FR" sz="1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Régulation hydrique dépend des régimes et état initial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Qualité de l’eau dépend des matières actives,  du transfert de particules, dynamique de la MO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Erosion dépend de la stabilité structurale, MO, texture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Biodiversité fonctionnelle dépend de MO, disponibilité en C et N, état hydrique, texture …. 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3707904" y="2132858"/>
            <a:ext cx="1296144" cy="21602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1619672" y="2132858"/>
            <a:ext cx="3384376" cy="36500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635896" y="2132858"/>
            <a:ext cx="1368154" cy="64807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2411760" y="2492896"/>
            <a:ext cx="2592289" cy="1656184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619672" y="2497866"/>
            <a:ext cx="3384378" cy="1651214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2987824" y="2497866"/>
            <a:ext cx="2016227" cy="1656184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1295634" y="2497866"/>
            <a:ext cx="3708414" cy="1291176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èche droite 34"/>
          <p:cNvSpPr/>
          <p:nvPr/>
        </p:nvSpPr>
        <p:spPr>
          <a:xfrm rot="5400000">
            <a:off x="1875862" y="1596961"/>
            <a:ext cx="787925" cy="28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9" t="20608" r="1355" b="6525"/>
          <a:stretch/>
        </p:blipFill>
        <p:spPr bwMode="auto">
          <a:xfrm>
            <a:off x="632643" y="116632"/>
            <a:ext cx="1937913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2702799" y="109214"/>
            <a:ext cx="3957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Travail du sol 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Gestion des matières organiques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Résidus organiques 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Couverts inter-cultures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Rotations culturales </a:t>
            </a:r>
          </a:p>
        </p:txBody>
      </p:sp>
    </p:spTree>
    <p:extLst>
      <p:ext uri="{BB962C8B-B14F-4D97-AF65-F5344CB8AC3E}">
        <p14:creationId xmlns:p14="http://schemas.microsoft.com/office/powerpoint/2010/main" val="20152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1" y="2102389"/>
            <a:ext cx="4506915" cy="24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/>
          <p:nvPr/>
        </p:nvSpPr>
        <p:spPr>
          <a:xfrm rot="5400000">
            <a:off x="1875862" y="1596961"/>
            <a:ext cx="787925" cy="28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9" t="20608" r="1355" b="6525"/>
          <a:stretch/>
        </p:blipFill>
        <p:spPr bwMode="auto">
          <a:xfrm>
            <a:off x="632643" y="116632"/>
            <a:ext cx="1937913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 flipV="1">
            <a:off x="3707904" y="2348880"/>
            <a:ext cx="1296147" cy="219375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1457654" y="2713888"/>
            <a:ext cx="3546397" cy="183563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2951819" y="3068961"/>
            <a:ext cx="2052229" cy="147367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2952629" y="3496038"/>
            <a:ext cx="2051422" cy="2093202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1295634" y="3789042"/>
            <a:ext cx="3708417" cy="1800198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702799" y="109214"/>
            <a:ext cx="3957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Travail du sol 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Gestion des matières organiques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Résidus organiques 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Couverts inter-cultures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Rotations culturales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004048" y="3717032"/>
            <a:ext cx="3957433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Dynamique des éléments + Porosité + Organismes + Stockage carbone  </a:t>
            </a:r>
            <a:r>
              <a:rPr lang="fr-FR" sz="1600" b="1" dirty="0" smtClean="0">
                <a:sym typeface="Wingdings" panose="05000000000000000000" pitchFamily="2" charset="2"/>
              </a:rPr>
              <a:t> Production végétale, Biodiversité fonctionnelle</a:t>
            </a:r>
            <a:endParaRPr lang="fr-FR" sz="1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Régulation hydrique dépend des régimes et état initial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Qualité de l’eau dépend des matières actives,  du transfert de particules, dynamique de la MO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Erosion dépend de la stabilité structurale, MO, texture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Biodiversité fonctionnelle dépend de MO, disponibilité en C et N, état hydrique, texture …. 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3059831" y="2503224"/>
            <a:ext cx="1944220" cy="2039415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004048" y="1052736"/>
            <a:ext cx="3957433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Structure + Organismes du sol + Dynamique de l’eau </a:t>
            </a:r>
            <a:r>
              <a:rPr lang="fr-FR" sz="1600" b="1" dirty="0" smtClean="0">
                <a:sym typeface="Wingdings" panose="05000000000000000000" pitchFamily="2" charset="2"/>
              </a:rPr>
              <a:t> Régulation hydrique, Qualité </a:t>
            </a:r>
            <a:r>
              <a:rPr lang="fr-FR" sz="1600" b="1" dirty="0">
                <a:sym typeface="Wingdings" panose="05000000000000000000" pitchFamily="2" charset="2"/>
              </a:rPr>
              <a:t>d’eau, </a:t>
            </a:r>
            <a:r>
              <a:rPr lang="fr-FR" sz="1600" b="1" dirty="0" smtClean="0">
                <a:sym typeface="Wingdings" panose="05000000000000000000" pitchFamily="2" charset="2"/>
              </a:rPr>
              <a:t>Erosion, Biodiversité fonctionnelle</a:t>
            </a:r>
            <a:endParaRPr lang="fr-FR" sz="1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Régulation hydrique dépend des régimes et état initial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Qualité de l’eau dépend des matières actives,  du transfert de particules, dynamique de la MO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Erosion dépend de la stabilité structurale, MO, texture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Biodiversité fonctionnelle dépend de MO, disponibilité en C et N, état hydrique, texture …. </a:t>
            </a:r>
          </a:p>
        </p:txBody>
      </p:sp>
    </p:spTree>
    <p:extLst>
      <p:ext uri="{BB962C8B-B14F-4D97-AF65-F5344CB8AC3E}">
        <p14:creationId xmlns:p14="http://schemas.microsoft.com/office/powerpoint/2010/main" val="16808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559061" cy="311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107504" y="4318064"/>
            <a:ext cx="892899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Analyses </a:t>
            </a:r>
            <a:r>
              <a:rPr lang="fr-FR" sz="2000" b="1" dirty="0" err="1" smtClean="0"/>
              <a:t>multi-critères</a:t>
            </a:r>
            <a:r>
              <a:rPr lang="fr-FR" sz="2000" b="1" dirty="0" smtClean="0"/>
              <a:t> de type ACV </a:t>
            </a:r>
            <a:r>
              <a:rPr lang="fr-FR" sz="2000" dirty="0" smtClean="0"/>
              <a:t>permettent d’agréger  les effets dans une même analyse : importance de l’amont et du transport dans les impacts/</a:t>
            </a:r>
          </a:p>
          <a:p>
            <a:r>
              <a:rPr lang="fr-FR" sz="2000" dirty="0" err="1" smtClean="0"/>
              <a:t>Dysservices</a:t>
            </a:r>
            <a:endParaRPr lang="fr-FR" sz="2000" dirty="0" smtClean="0"/>
          </a:p>
          <a:p>
            <a:r>
              <a:rPr lang="fr-FR" sz="2000" dirty="0" smtClean="0"/>
              <a:t>Définition d’</a:t>
            </a:r>
            <a:r>
              <a:rPr lang="fr-FR" sz="2000" b="1" dirty="0" smtClean="0"/>
              <a:t>indicateurs de qualité des sols/ d’évaluation de pratiques </a:t>
            </a:r>
            <a:r>
              <a:rPr lang="fr-FR" sz="2000" dirty="0" smtClean="0"/>
              <a:t>permettent de visualiser les interactions/</a:t>
            </a:r>
            <a:r>
              <a:rPr lang="fr-FR" sz="2000" dirty="0" err="1" smtClean="0"/>
              <a:t>trade</a:t>
            </a:r>
            <a:r>
              <a:rPr lang="fr-FR" sz="2000" dirty="0" smtClean="0"/>
              <a:t>-off entre services</a:t>
            </a:r>
            <a:endParaRPr lang="fr-FR" sz="2000" dirty="0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468313" y="188640"/>
            <a:ext cx="8229600" cy="584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 err="1" smtClean="0"/>
              <a:t>Quelles</a:t>
            </a:r>
            <a:r>
              <a:rPr lang="en-GB" b="1" dirty="0" smtClean="0"/>
              <a:t> </a:t>
            </a:r>
            <a:r>
              <a:rPr lang="en-GB" b="1" dirty="0" err="1" smtClean="0"/>
              <a:t>agrégations</a:t>
            </a:r>
            <a:r>
              <a:rPr lang="en-GB" b="1" dirty="0" smtClean="0"/>
              <a:t> </a:t>
            </a:r>
            <a:r>
              <a:rPr lang="en-GB" b="1" dirty="0" err="1" smtClean="0"/>
              <a:t>potentielles</a:t>
            </a:r>
            <a:r>
              <a:rPr lang="en-GB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657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" y="1340768"/>
            <a:ext cx="3822509" cy="261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468313" y="188640"/>
            <a:ext cx="8229600" cy="584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 err="1" smtClean="0"/>
              <a:t>Transférabilité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420825" y="5125826"/>
            <a:ext cx="14473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Modélisation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79232" y="4294829"/>
            <a:ext cx="20325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Compréhension des processus</a:t>
            </a:r>
            <a:endParaRPr lang="fr-FR" b="1" dirty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1994190" y="4077072"/>
            <a:ext cx="360040" cy="6964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 rot="19069796">
            <a:off x="3888271" y="4893335"/>
            <a:ext cx="360040" cy="6964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36096" y="4293096"/>
            <a:ext cx="1689565" cy="369332"/>
          </a:xfrm>
          <a:prstGeom prst="rect">
            <a:avLst/>
          </a:prstGeom>
          <a:solidFill>
            <a:srgbClr val="33CC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Echelle système</a:t>
            </a:r>
            <a:endParaRPr lang="fr-FR" b="1" dirty="0"/>
          </a:p>
        </p:txBody>
      </p:sp>
      <p:sp>
        <p:nvSpPr>
          <p:cNvPr id="5" name="Flèche courbée vers la gauche 4"/>
          <p:cNvSpPr/>
          <p:nvPr/>
        </p:nvSpPr>
        <p:spPr>
          <a:xfrm rot="2421970">
            <a:off x="5979669" y="4853988"/>
            <a:ext cx="386385" cy="6847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28184" y="5723964"/>
            <a:ext cx="1785745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Situations réelles</a:t>
            </a:r>
            <a:endParaRPr lang="fr-FR" dirty="0"/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5370640" y="5258078"/>
            <a:ext cx="576064" cy="10283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402" y="980728"/>
            <a:ext cx="4240566" cy="30963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5410" y="796062"/>
            <a:ext cx="128823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Cas d’étude</a:t>
            </a:r>
            <a:endParaRPr lang="fr-FR" b="1" dirty="0"/>
          </a:p>
        </p:txBody>
      </p:sp>
      <p:sp>
        <p:nvSpPr>
          <p:cNvPr id="25" name="Forme libre 24"/>
          <p:cNvSpPr/>
          <p:nvPr/>
        </p:nvSpPr>
        <p:spPr>
          <a:xfrm>
            <a:off x="4401879" y="2509284"/>
            <a:ext cx="4295554" cy="3391786"/>
          </a:xfrm>
          <a:custGeom>
            <a:avLst/>
            <a:gdLst>
              <a:gd name="connsiteX0" fmla="*/ 3657600 w 4295554"/>
              <a:gd name="connsiteY0" fmla="*/ 3391786 h 3391786"/>
              <a:gd name="connsiteX1" fmla="*/ 4295554 w 4295554"/>
              <a:gd name="connsiteY1" fmla="*/ 3391786 h 3391786"/>
              <a:gd name="connsiteX2" fmla="*/ 4295554 w 4295554"/>
              <a:gd name="connsiteY2" fmla="*/ 0 h 3391786"/>
              <a:gd name="connsiteX3" fmla="*/ 0 w 4295554"/>
              <a:gd name="connsiteY3" fmla="*/ 0 h 339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5554" h="3391786">
                <a:moveTo>
                  <a:pt x="3657600" y="3391786"/>
                </a:moveTo>
                <a:lnTo>
                  <a:pt x="4295554" y="3391786"/>
                </a:lnTo>
                <a:lnTo>
                  <a:pt x="4295554" y="0"/>
                </a:lnTo>
                <a:lnTo>
                  <a:pt x="0" y="0"/>
                </a:ln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7" descr="http://thumbs.dreamstime.com/x/groupe-de-personnes-596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6"/>
          <a:stretch>
            <a:fillRect/>
          </a:stretch>
        </p:blipFill>
        <p:spPr bwMode="auto">
          <a:xfrm>
            <a:off x="6732240" y="4866833"/>
            <a:ext cx="720080" cy="65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 descr="RcdKXra9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356" y="1628800"/>
            <a:ext cx="556975" cy="13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504" y="116632"/>
            <a:ext cx="9169439" cy="6359822"/>
            <a:chOff x="107504" y="116632"/>
            <a:chExt cx="9169439" cy="6359822"/>
          </a:xfrm>
        </p:grpSpPr>
        <p:pic>
          <p:nvPicPr>
            <p:cNvPr id="2" name="Picture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88" b="21246"/>
            <a:stretch/>
          </p:blipFill>
          <p:spPr bwMode="auto">
            <a:xfrm>
              <a:off x="2385631" y="116632"/>
              <a:ext cx="2267744" cy="1228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</p:pic>
        <p:pic>
          <p:nvPicPr>
            <p:cNvPr id="3" name="Picture 9" descr="P:\PPR\PPR_5\07CR-BIO-VALOAGRO\8BIO0411\Photos\Jack photo's\CIMG235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9" t="20608" r="1355" b="6525"/>
            <a:stretch/>
          </p:blipFill>
          <p:spPr bwMode="auto">
            <a:xfrm>
              <a:off x="5514407" y="116632"/>
              <a:ext cx="1937913" cy="1228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lèche droite 20"/>
            <p:cNvSpPr/>
            <p:nvPr/>
          </p:nvSpPr>
          <p:spPr>
            <a:xfrm rot="5400000">
              <a:off x="3293289" y="1483431"/>
              <a:ext cx="569194" cy="2838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droite 21"/>
            <p:cNvSpPr/>
            <p:nvPr/>
          </p:nvSpPr>
          <p:spPr>
            <a:xfrm rot="5400000">
              <a:off x="6198766" y="1490300"/>
              <a:ext cx="569194" cy="2838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107504" y="1484784"/>
              <a:ext cx="9169439" cy="4991670"/>
              <a:chOff x="107504" y="1484784"/>
              <a:chExt cx="9169439" cy="499167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147175" y="1916832"/>
                <a:ext cx="7601289" cy="180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3203848" y="2073042"/>
                <a:ext cx="3137579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Dynamique  des éléments (nutriments, contaminants)</a:t>
                </a:r>
                <a:endParaRPr lang="fr-FR" sz="2000" b="1" dirty="0"/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6537536" y="2001034"/>
                <a:ext cx="2066912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/>
                  <a:t>P</a:t>
                </a:r>
                <a:r>
                  <a:rPr lang="fr-FR" sz="2000" b="1" dirty="0" smtClean="0"/>
                  <a:t>orosité</a:t>
                </a:r>
              </a:p>
              <a:p>
                <a:pPr algn="ctr"/>
                <a:r>
                  <a:rPr lang="fr-FR" sz="2000" b="1" dirty="0" smtClean="0"/>
                  <a:t>Structure des sols</a:t>
                </a:r>
                <a:endParaRPr lang="fr-FR" sz="2000" b="1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1553778" y="2104016"/>
                <a:ext cx="143404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Organismes</a:t>
                </a:r>
              </a:p>
              <a:p>
                <a:pPr algn="ctr"/>
                <a:r>
                  <a:rPr lang="fr-FR" sz="2000" b="1" dirty="0" smtClean="0"/>
                  <a:t>Activités</a:t>
                </a:r>
                <a:endParaRPr lang="fr-FR" sz="2000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1967195" y="2937138"/>
                <a:ext cx="1236653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Emission de GES</a:t>
                </a:r>
                <a:endParaRPr lang="fr-FR" sz="2000" b="1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3628559" y="2924944"/>
                <a:ext cx="230425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/>
                  <a:t>S</a:t>
                </a:r>
                <a:r>
                  <a:rPr lang="fr-FR" sz="2000" b="1" dirty="0" smtClean="0"/>
                  <a:t>tockage </a:t>
                </a:r>
                <a:r>
                  <a:rPr lang="fr-FR" sz="2000" b="1" dirty="0"/>
                  <a:t>du carbone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418668" y="2852936"/>
                <a:ext cx="1753732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ym typeface="Wingdings" panose="05000000000000000000" pitchFamily="2" charset="2"/>
                  </a:rPr>
                  <a:t>Dynamique de l’eau</a:t>
                </a:r>
              </a:p>
            </p:txBody>
          </p:sp>
          <p:grpSp>
            <p:nvGrpSpPr>
              <p:cNvPr id="31" name="Groupe 30"/>
              <p:cNvGrpSpPr/>
              <p:nvPr/>
            </p:nvGrpSpPr>
            <p:grpSpPr>
              <a:xfrm>
                <a:off x="312456" y="3740150"/>
                <a:ext cx="8964487" cy="2736304"/>
                <a:chOff x="8676456" y="-171400"/>
                <a:chExt cx="8064896" cy="2501764"/>
              </a:xfrm>
            </p:grpSpPr>
            <p:sp>
              <p:nvSpPr>
                <p:cNvPr id="23" name="Ellipse 22"/>
                <p:cNvSpPr/>
                <p:nvPr/>
              </p:nvSpPr>
              <p:spPr>
                <a:xfrm>
                  <a:off x="8676456" y="-171400"/>
                  <a:ext cx="8064896" cy="25017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CCFF">
                        <a:tint val="66000"/>
                        <a:satMod val="160000"/>
                      </a:srgbClr>
                    </a:gs>
                    <a:gs pos="50000">
                      <a:srgbClr val="33CCFF">
                        <a:tint val="44500"/>
                        <a:satMod val="160000"/>
                      </a:srgbClr>
                    </a:gs>
                    <a:gs pos="100000">
                      <a:srgbClr val="33CCFF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2962026" y="44624"/>
                  <a:ext cx="1440160" cy="55950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Production végétale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4461602" y="393900"/>
                  <a:ext cx="1489985" cy="67291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err="1" smtClean="0">
                      <a:solidFill>
                        <a:schemeClr val="tx1"/>
                      </a:solidFill>
                    </a:rPr>
                    <a:t>Contaminationchimique</a:t>
                  </a:r>
                  <a:endParaRPr lang="fr-FR" i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9708239" y="1312650"/>
                  <a:ext cx="1440160" cy="55950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Régulation hydrique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1447124" y="103827"/>
                  <a:ext cx="1440160" cy="55950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Régulation Climat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9417450" y="516273"/>
                  <a:ext cx="1440160" cy="55950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Biodiversité fonctionnelle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2887283" y="1519197"/>
                  <a:ext cx="1440160" cy="55950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Erosion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332219" y="5605800"/>
                <a:ext cx="1440160" cy="55950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Qualité eau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04048" y="4785793"/>
                <a:ext cx="1440160" cy="55950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Substitution engrais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09699" y="4877241"/>
                <a:ext cx="1440160" cy="5679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Support physique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742900" y="5148874"/>
                <a:ext cx="1656184" cy="64796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Contamination</a:t>
                </a:r>
              </a:p>
              <a:p>
                <a:pPr algn="ctr"/>
                <a:r>
                  <a:rPr lang="fr-FR" i="1" dirty="0" smtClean="0">
                    <a:solidFill>
                      <a:schemeClr val="tx1"/>
                    </a:solidFill>
                  </a:rPr>
                  <a:t>Pathogènes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39029" y="1484784"/>
                <a:ext cx="3189719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Propriétés fonctions</a:t>
                </a:r>
                <a:endParaRPr lang="fr-FR" sz="2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107504" y="3724300"/>
                <a:ext cx="3359381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Services/ </a:t>
                </a:r>
                <a:r>
                  <a:rPr lang="fr-FR" sz="2800" b="1" dirty="0" err="1" smtClean="0">
                    <a:solidFill>
                      <a:schemeClr val="accent4">
                        <a:lumMod val="50000"/>
                      </a:schemeClr>
                    </a:solidFill>
                  </a:rPr>
                  <a:t>Dysservices</a:t>
                </a:r>
                <a:endParaRPr lang="fr-FR" sz="28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Flèche courbée vers la gauche 12"/>
              <p:cNvSpPr/>
              <p:nvPr/>
            </p:nvSpPr>
            <p:spPr>
              <a:xfrm>
                <a:off x="8460432" y="3357552"/>
                <a:ext cx="528479" cy="107956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29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</TotalTime>
  <Words>610</Words>
  <Application>Microsoft Office PowerPoint</Application>
  <PresentationFormat>Affichage à l'écran (4:3)</PresentationFormat>
  <Paragraphs>80</Paragraphs>
  <Slides>9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S. Corson</dc:creator>
  <cp:lastModifiedBy>Utilstd</cp:lastModifiedBy>
  <cp:revision>152</cp:revision>
  <cp:lastPrinted>2014-12-03T08:37:53Z</cp:lastPrinted>
  <dcterms:created xsi:type="dcterms:W3CDTF">2014-09-10T10:08:00Z</dcterms:created>
  <dcterms:modified xsi:type="dcterms:W3CDTF">2014-12-12T16:27:42Z</dcterms:modified>
</cp:coreProperties>
</file>