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70" r:id="rId3"/>
    <p:sldId id="271" r:id="rId4"/>
    <p:sldId id="293" r:id="rId5"/>
    <p:sldId id="278" r:id="rId6"/>
    <p:sldId id="279" r:id="rId7"/>
    <p:sldId id="280" r:id="rId8"/>
    <p:sldId id="294" r:id="rId9"/>
    <p:sldId id="282" r:id="rId10"/>
    <p:sldId id="283" r:id="rId11"/>
    <p:sldId id="284" r:id="rId12"/>
    <p:sldId id="285" r:id="rId13"/>
    <p:sldId id="286" r:id="rId14"/>
    <p:sldId id="287" r:id="rId15"/>
    <p:sldId id="292" r:id="rId16"/>
    <p:sldId id="289" r:id="rId17"/>
    <p:sldId id="290" r:id="rId1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UOT Sabine" initials="HS" lastIdx="6" clrIdx="0"/>
  <p:cmAuthor id="1" name="Michael S. Corson" initials="MSC" lastIdx="4" clrIdx="1"/>
  <p:cmAuthor id="2" name="Guenola" initials="GP"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A"/>
    <a:srgbClr val="156913"/>
    <a:srgbClr val="9CB86E"/>
    <a:srgbClr val="DDEBCF"/>
    <a:srgbClr val="3399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0" autoAdjust="0"/>
    <p:restoredTop sz="94660"/>
  </p:normalViewPr>
  <p:slideViewPr>
    <p:cSldViewPr>
      <p:cViewPr varScale="1">
        <p:scale>
          <a:sx n="71" d="100"/>
          <a:sy n="71" d="100"/>
        </p:scale>
        <p:origin x="1506" y="6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62" d="100"/>
          <a:sy n="62" d="100"/>
        </p:scale>
        <p:origin x="341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723450A-F01D-4702-B2EE-DF1CABA53ADC}" type="datetimeFigureOut">
              <a:rPr lang="fr-FR" smtClean="0"/>
              <a:t>11/12/2014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F5EC08C-C026-48A9-80D0-3AA6D8BB8DC9}" type="slidenum">
              <a:rPr lang="fr-FR" smtClean="0"/>
              <a:t>‹N°›</a:t>
            </a:fld>
            <a:endParaRPr lang="fr-FR"/>
          </a:p>
        </p:txBody>
      </p:sp>
    </p:spTree>
    <p:extLst>
      <p:ext uri="{BB962C8B-B14F-4D97-AF65-F5344CB8AC3E}">
        <p14:creationId xmlns:p14="http://schemas.microsoft.com/office/powerpoint/2010/main" val="2529540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80CFE2-8374-411F-926D-51BB972A636B}" type="datetimeFigureOut">
              <a:rPr lang="fr-FR" smtClean="0"/>
              <a:t>11/12/2014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C678A7-7D85-45B8-AF45-95D24468F0AA}" type="slidenum">
              <a:rPr lang="fr-FR" smtClean="0"/>
              <a:t>‹N°›</a:t>
            </a:fld>
            <a:endParaRPr lang="fr-FR"/>
          </a:p>
        </p:txBody>
      </p:sp>
    </p:spTree>
    <p:extLst>
      <p:ext uri="{BB962C8B-B14F-4D97-AF65-F5344CB8AC3E}">
        <p14:creationId xmlns:p14="http://schemas.microsoft.com/office/powerpoint/2010/main" val="49934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5F2CEA4B-04A2-4514-952D-CB764729A46D}" type="slidenum">
              <a:rPr lang="fr-FR" sz="1300">
                <a:ea typeface="WenQuanYi Micro Hei" charset="0"/>
              </a:rPr>
              <a:pPr>
                <a:spcBef>
                  <a:spcPct val="0"/>
                </a:spcBef>
                <a:buClrTx/>
                <a:buFontTx/>
                <a:buNone/>
              </a:pPr>
              <a:t>2</a:t>
            </a:fld>
            <a:endParaRPr lang="fr-FR" sz="1300">
              <a:ea typeface="WenQuanYi Micro Hei" charset="0"/>
            </a:endParaRPr>
          </a:p>
        </p:txBody>
      </p:sp>
      <p:sp>
        <p:nvSpPr>
          <p:cNvPr id="25603"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FB9627A8-85F3-43F4-B554-1B1A3E4C4446}" type="slidenum">
              <a:rPr lang="fr-FR" sz="1300">
                <a:cs typeface="DejaVu Sans" panose="020B0603030804020204" pitchFamily="34" charset="0"/>
              </a:rPr>
              <a:pPr algn="r" eaLnBrk="1">
                <a:lnSpc>
                  <a:spcPct val="93000"/>
                </a:lnSpc>
                <a:spcBef>
                  <a:spcPct val="0"/>
                </a:spcBef>
                <a:buClrTx/>
                <a:buFontTx/>
                <a:buNone/>
              </a:pPr>
              <a:t>2</a:t>
            </a:fld>
            <a:endParaRPr lang="fr-FR" sz="1300">
              <a:cs typeface="DejaVu Sans" panose="020B0603030804020204" pitchFamily="34" charset="0"/>
            </a:endParaRPr>
          </a:p>
        </p:txBody>
      </p:sp>
      <p:sp>
        <p:nvSpPr>
          <p:cNvPr id="25604"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112364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0CF86148-DDE3-4686-940C-0437B46C5567}" type="slidenum">
              <a:rPr lang="fr-FR" sz="1300">
                <a:ea typeface="WenQuanYi Micro Hei" charset="0"/>
              </a:rPr>
              <a:pPr>
                <a:spcBef>
                  <a:spcPct val="0"/>
                </a:spcBef>
                <a:buClrTx/>
                <a:buFontTx/>
                <a:buNone/>
              </a:pPr>
              <a:t>11</a:t>
            </a:fld>
            <a:endParaRPr lang="fr-FR" sz="1300">
              <a:ea typeface="WenQuanYi Micro Hei" charset="0"/>
            </a:endParaRPr>
          </a:p>
        </p:txBody>
      </p:sp>
      <p:sp>
        <p:nvSpPr>
          <p:cNvPr id="54275"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948D8444-8EDC-49CC-94D3-2B9A2DEE104C}" type="slidenum">
              <a:rPr lang="fr-FR" sz="1300">
                <a:cs typeface="DejaVu Sans" panose="020B0603030804020204" pitchFamily="34" charset="0"/>
              </a:rPr>
              <a:pPr algn="r" eaLnBrk="1">
                <a:lnSpc>
                  <a:spcPct val="93000"/>
                </a:lnSpc>
                <a:spcBef>
                  <a:spcPct val="0"/>
                </a:spcBef>
                <a:buClrTx/>
                <a:buFontTx/>
                <a:buNone/>
              </a:pPr>
              <a:t>11</a:t>
            </a:fld>
            <a:endParaRPr lang="fr-FR" sz="1300">
              <a:cs typeface="DejaVu Sans" panose="020B0603030804020204" pitchFamily="34" charset="0"/>
            </a:endParaRPr>
          </a:p>
        </p:txBody>
      </p:sp>
      <p:sp>
        <p:nvSpPr>
          <p:cNvPr id="54276"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117003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3DA98798-0E16-4DA0-BB62-ACBBFCD51D05}" type="slidenum">
              <a:rPr lang="fr-FR" sz="1300">
                <a:ea typeface="WenQuanYi Micro Hei" charset="0"/>
              </a:rPr>
              <a:pPr>
                <a:spcBef>
                  <a:spcPct val="0"/>
                </a:spcBef>
                <a:buClrTx/>
                <a:buFontTx/>
                <a:buNone/>
              </a:pPr>
              <a:t>12</a:t>
            </a:fld>
            <a:endParaRPr lang="fr-FR" sz="1300">
              <a:ea typeface="WenQuanYi Micro Hei" charset="0"/>
            </a:endParaRPr>
          </a:p>
        </p:txBody>
      </p:sp>
      <p:sp>
        <p:nvSpPr>
          <p:cNvPr id="56323"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32678A32-0C11-4C1F-87A8-237A35B135CB}" type="slidenum">
              <a:rPr lang="fr-FR" sz="1300">
                <a:cs typeface="DejaVu Sans" panose="020B0603030804020204" pitchFamily="34" charset="0"/>
              </a:rPr>
              <a:pPr algn="r" eaLnBrk="1">
                <a:lnSpc>
                  <a:spcPct val="93000"/>
                </a:lnSpc>
                <a:spcBef>
                  <a:spcPct val="0"/>
                </a:spcBef>
                <a:buClrTx/>
                <a:buFontTx/>
                <a:buNone/>
              </a:pPr>
              <a:t>12</a:t>
            </a:fld>
            <a:endParaRPr lang="fr-FR" sz="1300">
              <a:cs typeface="DejaVu Sans" panose="020B0603030804020204" pitchFamily="34" charset="0"/>
            </a:endParaRPr>
          </a:p>
        </p:txBody>
      </p:sp>
      <p:sp>
        <p:nvSpPr>
          <p:cNvPr id="56324"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358725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53820752-869A-4459-A90C-75D76A2D7C1F}" type="slidenum">
              <a:rPr lang="fr-FR" sz="1300">
                <a:ea typeface="WenQuanYi Micro Hei" charset="0"/>
              </a:rPr>
              <a:pPr>
                <a:spcBef>
                  <a:spcPct val="0"/>
                </a:spcBef>
                <a:buClrTx/>
                <a:buFontTx/>
                <a:buNone/>
              </a:pPr>
              <a:t>14</a:t>
            </a:fld>
            <a:endParaRPr lang="fr-FR" sz="1300">
              <a:ea typeface="WenQuanYi Micro Hei" charset="0"/>
            </a:endParaRPr>
          </a:p>
        </p:txBody>
      </p:sp>
      <p:sp>
        <p:nvSpPr>
          <p:cNvPr id="59395" name="Text Box 1"/>
          <p:cNvSpPr txBox="1">
            <a:spLocks noChangeArrowheads="1"/>
          </p:cNvSpPr>
          <p:nvPr/>
        </p:nvSpPr>
        <p:spPr bwMode="auto">
          <a:xfrm>
            <a:off x="3773340" y="10161019"/>
            <a:ext cx="2889012" cy="5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CB0373BF-D931-4CE5-AFC4-E90A01D796ED}" type="slidenum">
              <a:rPr lang="fr-FR" sz="1300">
                <a:cs typeface="DejaVu Sans" panose="020B0603030804020204" pitchFamily="34" charset="0"/>
              </a:rPr>
              <a:pPr algn="r" eaLnBrk="1">
                <a:lnSpc>
                  <a:spcPct val="93000"/>
                </a:lnSpc>
                <a:spcBef>
                  <a:spcPct val="0"/>
                </a:spcBef>
                <a:buClrTx/>
                <a:buFontTx/>
                <a:buNone/>
              </a:pPr>
              <a:t>14</a:t>
            </a:fld>
            <a:endParaRPr lang="fr-FR" sz="1300">
              <a:cs typeface="DejaVu Sans" panose="020B0603030804020204" pitchFamily="34" charset="0"/>
            </a:endParaRPr>
          </a:p>
        </p:txBody>
      </p:sp>
      <p:sp>
        <p:nvSpPr>
          <p:cNvPr id="59396" name="Text Box 2"/>
          <p:cNvSpPr txBox="1">
            <a:spLocks noChangeArrowheads="1"/>
          </p:cNvSpPr>
          <p:nvPr/>
        </p:nvSpPr>
        <p:spPr bwMode="auto">
          <a:xfrm>
            <a:off x="3773339" y="10161017"/>
            <a:ext cx="2885865" cy="53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F994CD56-C479-4E60-AF6E-EE9FF5E7D555}" type="slidenum">
              <a:rPr lang="fr-FR" sz="1300">
                <a:cs typeface="DejaVu Sans" panose="020B0603030804020204" pitchFamily="34" charset="0"/>
              </a:rPr>
              <a:pPr algn="r" eaLnBrk="1">
                <a:lnSpc>
                  <a:spcPct val="93000"/>
                </a:lnSpc>
                <a:spcBef>
                  <a:spcPct val="0"/>
                </a:spcBef>
                <a:buClrTx/>
                <a:buFontTx/>
                <a:buNone/>
              </a:pPr>
              <a:t>14</a:t>
            </a:fld>
            <a:endParaRPr lang="fr-FR" sz="1300">
              <a:cs typeface="DejaVu Sans" panose="020B0603030804020204" pitchFamily="34" charset="0"/>
            </a:endParaRPr>
          </a:p>
        </p:txBody>
      </p:sp>
      <p:sp>
        <p:nvSpPr>
          <p:cNvPr id="59397" name="Rectangle 3"/>
          <p:cNvSpPr>
            <a:spLocks noGrp="1" noRot="1" noChangeAspect="1" noChangeArrowheads="1" noTextEdit="1"/>
          </p:cNvSpPr>
          <p:nvPr>
            <p:ph type="sldImg"/>
          </p:nvPr>
        </p:nvSpPr>
        <p:spPr>
          <a:solidFill>
            <a:srgbClr val="FFFFFF"/>
          </a:solidFill>
          <a:ln>
            <a:solidFill>
              <a:srgbClr val="000000"/>
            </a:solidFill>
            <a:miter lim="800000"/>
            <a:headEnd/>
            <a:tailEnd/>
          </a:ln>
        </p:spPr>
      </p:sp>
      <p:sp>
        <p:nvSpPr>
          <p:cNvPr id="59398" name="Rectangle 4"/>
          <p:cNvSpPr>
            <a:spLocks noGrp="1" noChangeArrowheads="1"/>
          </p:cNvSpPr>
          <p:nvPr>
            <p:ph type="body" idx="1"/>
          </p:nvPr>
        </p:nvSpPr>
        <p:spPr>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smtClean="0"/>
          </a:p>
        </p:txBody>
      </p:sp>
    </p:spTree>
    <p:extLst>
      <p:ext uri="{BB962C8B-B14F-4D97-AF65-F5344CB8AC3E}">
        <p14:creationId xmlns:p14="http://schemas.microsoft.com/office/powerpoint/2010/main" val="302288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C8368157-5198-4205-8E72-655939AE1E5B}" type="slidenum">
              <a:rPr lang="fr-FR" sz="1300">
                <a:ea typeface="WenQuanYi Micro Hei" charset="0"/>
              </a:rPr>
              <a:pPr>
                <a:spcBef>
                  <a:spcPct val="0"/>
                </a:spcBef>
                <a:buClrTx/>
                <a:buFontTx/>
                <a:buNone/>
              </a:pPr>
              <a:t>15</a:t>
            </a:fld>
            <a:endParaRPr lang="fr-FR" sz="1300">
              <a:ea typeface="WenQuanYi Micro Hei" charset="0"/>
            </a:endParaRPr>
          </a:p>
        </p:txBody>
      </p:sp>
      <p:sp>
        <p:nvSpPr>
          <p:cNvPr id="41987"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40DBE73C-3233-4639-9DAF-D0285AE51FE2}" type="slidenum">
              <a:rPr lang="fr-FR" sz="1300">
                <a:cs typeface="DejaVu Sans" panose="020B0603030804020204" pitchFamily="34" charset="0"/>
              </a:rPr>
              <a:pPr algn="r" eaLnBrk="1">
                <a:lnSpc>
                  <a:spcPct val="93000"/>
                </a:lnSpc>
                <a:spcBef>
                  <a:spcPct val="0"/>
                </a:spcBef>
                <a:buClrTx/>
                <a:buFontTx/>
                <a:buNone/>
              </a:pPr>
              <a:t>15</a:t>
            </a:fld>
            <a:endParaRPr lang="fr-FR" sz="1300">
              <a:cs typeface="DejaVu Sans" panose="020B0603030804020204" pitchFamily="34" charset="0"/>
            </a:endParaRPr>
          </a:p>
        </p:txBody>
      </p:sp>
      <p:sp>
        <p:nvSpPr>
          <p:cNvPr id="41988" name="Rectangle 2"/>
          <p:cNvSpPr>
            <a:spLocks noGrp="1" noRot="1" noChangeAspect="1" noChangeArrowheads="1" noTextEdit="1"/>
          </p:cNvSpPr>
          <p:nvPr>
            <p:ph type="sldImg"/>
          </p:nvPr>
        </p:nvSpPr>
        <p:spPr>
          <a:xfrm>
            <a:off x="658813"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Rectangle 3"/>
          <p:cNvSpPr>
            <a:spLocks noGrp="1" noChangeArrowheads="1"/>
          </p:cNvSpPr>
          <p:nvPr>
            <p:ph type="body" idx="1"/>
          </p:nvPr>
        </p:nvSpPr>
        <p:spPr>
          <a:xfrm>
            <a:off x="665606" y="5080508"/>
            <a:ext cx="5331140" cy="481338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399239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2152B63B-C1AD-4C85-957C-153428EBF6F6}" type="slidenum">
              <a:rPr lang="fr-FR" sz="1300">
                <a:ea typeface="WenQuanYi Micro Hei" charset="0"/>
              </a:rPr>
              <a:pPr>
                <a:spcBef>
                  <a:spcPct val="0"/>
                </a:spcBef>
                <a:buClrTx/>
                <a:buFontTx/>
                <a:buNone/>
              </a:pPr>
              <a:t>16</a:t>
            </a:fld>
            <a:endParaRPr lang="fr-FR" sz="1300">
              <a:ea typeface="WenQuanYi Micro Hei" charset="0"/>
            </a:endParaRPr>
          </a:p>
        </p:txBody>
      </p:sp>
      <p:sp>
        <p:nvSpPr>
          <p:cNvPr id="63491"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FF48B7D3-0DB5-4C60-AC41-4DAAFA815C28}" type="slidenum">
              <a:rPr lang="fr-FR" sz="1300">
                <a:cs typeface="DejaVu Sans" panose="020B0603030804020204" pitchFamily="34" charset="0"/>
              </a:rPr>
              <a:pPr algn="r" eaLnBrk="1">
                <a:lnSpc>
                  <a:spcPct val="93000"/>
                </a:lnSpc>
                <a:spcBef>
                  <a:spcPct val="0"/>
                </a:spcBef>
                <a:buClrTx/>
                <a:buFontTx/>
                <a:buNone/>
              </a:pPr>
              <a:t>16</a:t>
            </a:fld>
            <a:endParaRPr lang="fr-FR" sz="1300">
              <a:cs typeface="DejaVu Sans" panose="020B0603030804020204" pitchFamily="34" charset="0"/>
            </a:endParaRPr>
          </a:p>
        </p:txBody>
      </p:sp>
      <p:sp>
        <p:nvSpPr>
          <p:cNvPr id="63492"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74016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144A9D1F-0871-43DC-96D2-2DD953BDEB58}" type="slidenum">
              <a:rPr lang="fr-FR" sz="1300">
                <a:ea typeface="WenQuanYi Micro Hei" charset="0"/>
              </a:rPr>
              <a:pPr>
                <a:spcBef>
                  <a:spcPct val="0"/>
                </a:spcBef>
                <a:buClrTx/>
                <a:buFontTx/>
                <a:buNone/>
              </a:pPr>
              <a:t>17</a:t>
            </a:fld>
            <a:endParaRPr lang="fr-FR" sz="1300">
              <a:ea typeface="WenQuanYi Micro Hei" charset="0"/>
            </a:endParaRPr>
          </a:p>
        </p:txBody>
      </p:sp>
      <p:sp>
        <p:nvSpPr>
          <p:cNvPr id="65539"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0B3D08F8-F51F-484E-9040-ED244461144C}" type="slidenum">
              <a:rPr lang="fr-FR" sz="1300">
                <a:cs typeface="DejaVu Sans" panose="020B0603030804020204" pitchFamily="34" charset="0"/>
              </a:rPr>
              <a:pPr algn="r" eaLnBrk="1">
                <a:lnSpc>
                  <a:spcPct val="93000"/>
                </a:lnSpc>
                <a:spcBef>
                  <a:spcPct val="0"/>
                </a:spcBef>
                <a:buClrTx/>
                <a:buFontTx/>
                <a:buNone/>
              </a:pPr>
              <a:t>17</a:t>
            </a:fld>
            <a:endParaRPr lang="fr-FR" sz="1300">
              <a:cs typeface="DejaVu Sans" panose="020B0603030804020204" pitchFamily="34" charset="0"/>
            </a:endParaRPr>
          </a:p>
        </p:txBody>
      </p:sp>
      <p:sp>
        <p:nvSpPr>
          <p:cNvPr id="65540"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386275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29D64535-5AC1-4AE7-8EF7-39761B6FA254}" type="slidenum">
              <a:rPr lang="fr-FR" sz="1300">
                <a:ea typeface="WenQuanYi Micro Hei" charset="0"/>
              </a:rPr>
              <a:pPr>
                <a:spcBef>
                  <a:spcPct val="0"/>
                </a:spcBef>
                <a:buClrTx/>
                <a:buFontTx/>
                <a:buNone/>
              </a:pPr>
              <a:t>3</a:t>
            </a:fld>
            <a:endParaRPr lang="fr-FR" sz="1300">
              <a:ea typeface="WenQuanYi Micro Hei" charset="0"/>
            </a:endParaRPr>
          </a:p>
        </p:txBody>
      </p:sp>
      <p:sp>
        <p:nvSpPr>
          <p:cNvPr id="27651"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56D95696-DB1C-40B6-9530-7072315D6771}" type="slidenum">
              <a:rPr lang="fr-FR" sz="1300">
                <a:cs typeface="DejaVu Sans" panose="020B0603030804020204" pitchFamily="34" charset="0"/>
              </a:rPr>
              <a:pPr algn="r" eaLnBrk="1">
                <a:lnSpc>
                  <a:spcPct val="93000"/>
                </a:lnSpc>
                <a:spcBef>
                  <a:spcPct val="0"/>
                </a:spcBef>
                <a:buClrTx/>
                <a:buFontTx/>
                <a:buNone/>
              </a:pPr>
              <a:t>3</a:t>
            </a:fld>
            <a:endParaRPr lang="fr-FR" sz="1300">
              <a:cs typeface="DejaVu Sans" panose="020B0603030804020204" pitchFamily="34" charset="0"/>
            </a:endParaRPr>
          </a:p>
        </p:txBody>
      </p:sp>
      <p:sp>
        <p:nvSpPr>
          <p:cNvPr id="27652" name="Rectangle 2"/>
          <p:cNvSpPr>
            <a:spLocks noGrp="1" noRot="1" noChangeAspect="1" noChangeArrowheads="1" noTextEdit="1"/>
          </p:cNvSpPr>
          <p:nvPr>
            <p:ph type="sldImg"/>
          </p:nvPr>
        </p:nvSpPr>
        <p:spPr>
          <a:xfrm>
            <a:off x="7366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a:spLocks noGrp="1" noChangeArrowheads="1"/>
          </p:cNvSpPr>
          <p:nvPr>
            <p:ph type="body" idx="1"/>
          </p:nvPr>
        </p:nvSpPr>
        <p:spPr>
          <a:xfrm>
            <a:off x="604239" y="4346351"/>
            <a:ext cx="4837049" cy="41154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719" tIns="42494" rIns="81719" bIns="42494"/>
          <a:lstStyle/>
          <a:p>
            <a:pPr eaLnBrk="1" hangingPunct="1">
              <a:spcBef>
                <a:spcPts val="413"/>
              </a:spcBef>
              <a:buClrTx/>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pPr>
            <a:r>
              <a:rPr lang="fr-FR" smtClean="0"/>
              <a:t>Contexte: Dans le milieu de l'image, nous pouvons voir l'agriculteur. Il a ses propres motivations et les connaissances, mais aussi des objectifs et des contraintes qu'il a à traiter. Dans le système d'exploitation, il ya deux parties: nous traitons principalement avec le système de culture, mais bien sûr, les autres activités de la ferme (pour la reproduction des animaux par exemple) influencent également l'agriculteur dans ses choix. Les agriculteurs utilisent un ensemble de pratiques sur son système de culture, en fonction de ses connaissances, les motivations et les contraintes. En retour, il ya deux résultats: les productions et les impacts environnementaux (externalités). Ces sorties interagissent avec le contexte environnant la ferme à différents niveaux: au niveau local (environnement immédiat, réseau) ou à l'échelle nationale (lois). L'économie est d'une grande importance pour les productions. Le contexte se penche sur les demandes auprès des agriculteurs, qui peuvent se transformer en contraintes ou des objectifs.</a:t>
            </a:r>
            <a:br>
              <a:rPr lang="fr-FR" smtClean="0"/>
            </a:br>
            <a:r>
              <a:rPr lang="fr-FR" smtClean="0"/>
              <a:t>Nos points de discussion dans la présente étude sont nombreuses: nous allons nous concentrer sur des agriculteurs les pratiques, ainsi que ses résultats (les résultats du système de culture), mais aussi sur les agriculteurs motivations et sources d'information, et les contraintes et les problèmes qu'il pourrait avoir à traiter</a:t>
            </a:r>
            <a:endParaRPr lang="en-GB" smtClean="0">
              <a:latin typeface="Arial" panose="020B0604020202020204" pitchFamily="34" charset="0"/>
              <a:ea typeface="WenQuanYi Micro Hei" charset="0"/>
              <a:cs typeface="WenQuanYi Micro Hei" charset="0"/>
            </a:endParaRPr>
          </a:p>
        </p:txBody>
      </p:sp>
    </p:spTree>
    <p:extLst>
      <p:ext uri="{BB962C8B-B14F-4D97-AF65-F5344CB8AC3E}">
        <p14:creationId xmlns:p14="http://schemas.microsoft.com/office/powerpoint/2010/main" val="129925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864902B8-9FF7-46DD-A75B-95E69EDF1093}" type="slidenum">
              <a:rPr lang="fr-FR" sz="1300">
                <a:ea typeface="WenQuanYi Micro Hei" charset="0"/>
              </a:rPr>
              <a:pPr>
                <a:spcBef>
                  <a:spcPct val="0"/>
                </a:spcBef>
                <a:buClrTx/>
                <a:buFontTx/>
                <a:buNone/>
              </a:pPr>
              <a:t>4</a:t>
            </a:fld>
            <a:endParaRPr lang="fr-FR" sz="1300">
              <a:ea typeface="WenQuanYi Micro Hei" charset="0"/>
            </a:endParaRPr>
          </a:p>
        </p:txBody>
      </p:sp>
      <p:sp>
        <p:nvSpPr>
          <p:cNvPr id="39939"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8D3F586F-6183-4A4B-8BE2-723F6BF80CF2}" type="slidenum">
              <a:rPr lang="fr-FR" sz="1300">
                <a:cs typeface="DejaVu Sans" panose="020B0603030804020204" pitchFamily="34" charset="0"/>
              </a:rPr>
              <a:pPr algn="r" eaLnBrk="1">
                <a:lnSpc>
                  <a:spcPct val="93000"/>
                </a:lnSpc>
                <a:spcBef>
                  <a:spcPct val="0"/>
                </a:spcBef>
                <a:buClrTx/>
                <a:buFontTx/>
                <a:buNone/>
              </a:pPr>
              <a:t>4</a:t>
            </a:fld>
            <a:endParaRPr lang="fr-FR" sz="1300">
              <a:cs typeface="DejaVu Sans" panose="020B0603030804020204" pitchFamily="34" charset="0"/>
            </a:endParaRPr>
          </a:p>
        </p:txBody>
      </p:sp>
      <p:sp>
        <p:nvSpPr>
          <p:cNvPr id="39940"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77897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C8368157-5198-4205-8E72-655939AE1E5B}" type="slidenum">
              <a:rPr lang="fr-FR" sz="1300">
                <a:ea typeface="WenQuanYi Micro Hei" charset="0"/>
              </a:rPr>
              <a:pPr>
                <a:spcBef>
                  <a:spcPct val="0"/>
                </a:spcBef>
                <a:buClrTx/>
                <a:buFontTx/>
                <a:buNone/>
              </a:pPr>
              <a:t>5</a:t>
            </a:fld>
            <a:endParaRPr lang="fr-FR" sz="1300">
              <a:ea typeface="WenQuanYi Micro Hei" charset="0"/>
            </a:endParaRPr>
          </a:p>
        </p:txBody>
      </p:sp>
      <p:sp>
        <p:nvSpPr>
          <p:cNvPr id="41987"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40DBE73C-3233-4639-9DAF-D0285AE51FE2}" type="slidenum">
              <a:rPr lang="fr-FR" sz="1300">
                <a:cs typeface="DejaVu Sans" panose="020B0603030804020204" pitchFamily="34" charset="0"/>
              </a:rPr>
              <a:pPr algn="r" eaLnBrk="1">
                <a:lnSpc>
                  <a:spcPct val="93000"/>
                </a:lnSpc>
                <a:spcBef>
                  <a:spcPct val="0"/>
                </a:spcBef>
                <a:buClrTx/>
                <a:buFontTx/>
                <a:buNone/>
              </a:pPr>
              <a:t>5</a:t>
            </a:fld>
            <a:endParaRPr lang="fr-FR" sz="1300">
              <a:cs typeface="DejaVu Sans" panose="020B0603030804020204" pitchFamily="34" charset="0"/>
            </a:endParaRPr>
          </a:p>
        </p:txBody>
      </p:sp>
      <p:sp>
        <p:nvSpPr>
          <p:cNvPr id="41988" name="Rectangle 2"/>
          <p:cNvSpPr>
            <a:spLocks noGrp="1" noRot="1" noChangeAspect="1" noChangeArrowheads="1" noTextEdit="1"/>
          </p:cNvSpPr>
          <p:nvPr>
            <p:ph type="sldImg"/>
          </p:nvPr>
        </p:nvSpPr>
        <p:spPr>
          <a:xfrm>
            <a:off x="658813"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Rectangle 3"/>
          <p:cNvSpPr>
            <a:spLocks noGrp="1" noChangeArrowheads="1"/>
          </p:cNvSpPr>
          <p:nvPr>
            <p:ph type="body" idx="1"/>
          </p:nvPr>
        </p:nvSpPr>
        <p:spPr>
          <a:xfrm>
            <a:off x="665606" y="5080508"/>
            <a:ext cx="5331140" cy="481338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161292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596CC4A1-949F-4AA8-8ACB-7DE9F3A0339C}" type="slidenum">
              <a:rPr lang="fr-FR" sz="1300">
                <a:ea typeface="WenQuanYi Micro Hei" charset="0"/>
              </a:rPr>
              <a:pPr>
                <a:spcBef>
                  <a:spcPct val="0"/>
                </a:spcBef>
                <a:buClrTx/>
                <a:buFontTx/>
                <a:buNone/>
              </a:pPr>
              <a:t>6</a:t>
            </a:fld>
            <a:endParaRPr lang="fr-FR" sz="1300">
              <a:ea typeface="WenQuanYi Micro Hei" charset="0"/>
            </a:endParaRPr>
          </a:p>
        </p:txBody>
      </p:sp>
      <p:sp>
        <p:nvSpPr>
          <p:cNvPr id="44035"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AF7889A-7A85-4CE3-9928-301CA41B4298}" type="slidenum">
              <a:rPr lang="fr-FR" sz="1300">
                <a:cs typeface="DejaVu Sans" panose="020B0603030804020204" pitchFamily="34" charset="0"/>
              </a:rPr>
              <a:pPr algn="r" eaLnBrk="1">
                <a:lnSpc>
                  <a:spcPct val="93000"/>
                </a:lnSpc>
                <a:spcBef>
                  <a:spcPct val="0"/>
                </a:spcBef>
                <a:buClrTx/>
                <a:buFontTx/>
                <a:buNone/>
              </a:pPr>
              <a:t>6</a:t>
            </a:fld>
            <a:endParaRPr lang="fr-FR" sz="1300">
              <a:cs typeface="DejaVu Sans" panose="020B0603030804020204" pitchFamily="34" charset="0"/>
            </a:endParaRPr>
          </a:p>
        </p:txBody>
      </p:sp>
      <p:sp>
        <p:nvSpPr>
          <p:cNvPr id="44036"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3668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0389112F-6F7F-499B-BD5F-03F21FA81BA3}" type="slidenum">
              <a:rPr lang="fr-FR" sz="1300">
                <a:ea typeface="WenQuanYi Micro Hei" charset="0"/>
              </a:rPr>
              <a:pPr>
                <a:spcBef>
                  <a:spcPct val="0"/>
                </a:spcBef>
                <a:buClrTx/>
                <a:buFontTx/>
                <a:buNone/>
              </a:pPr>
              <a:t>7</a:t>
            </a:fld>
            <a:endParaRPr lang="fr-FR" sz="1300">
              <a:ea typeface="WenQuanYi Micro Hei" charset="0"/>
            </a:endParaRPr>
          </a:p>
        </p:txBody>
      </p:sp>
      <p:sp>
        <p:nvSpPr>
          <p:cNvPr id="46083"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08FC3C0A-5506-4CED-95DE-E394085722DA}" type="slidenum">
              <a:rPr lang="fr-FR" sz="1300">
                <a:cs typeface="DejaVu Sans" panose="020B0603030804020204" pitchFamily="34" charset="0"/>
              </a:rPr>
              <a:pPr algn="r" eaLnBrk="1">
                <a:lnSpc>
                  <a:spcPct val="93000"/>
                </a:lnSpc>
                <a:spcBef>
                  <a:spcPct val="0"/>
                </a:spcBef>
                <a:buClrTx/>
                <a:buFontTx/>
                <a:buNone/>
              </a:pPr>
              <a:t>7</a:t>
            </a:fld>
            <a:endParaRPr lang="fr-FR" sz="1300">
              <a:cs typeface="DejaVu Sans" panose="020B0603030804020204" pitchFamily="34" charset="0"/>
            </a:endParaRPr>
          </a:p>
        </p:txBody>
      </p:sp>
      <p:sp>
        <p:nvSpPr>
          <p:cNvPr id="46084"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348320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C4FAA845-ADCB-4A76-81BB-61ED955C9404}" type="slidenum">
              <a:rPr lang="fr-FR" sz="1300">
                <a:ea typeface="WenQuanYi Micro Hei" charset="0"/>
              </a:rPr>
              <a:pPr>
                <a:spcBef>
                  <a:spcPct val="0"/>
                </a:spcBef>
                <a:buClrTx/>
                <a:buFontTx/>
                <a:buNone/>
              </a:pPr>
              <a:t>8</a:t>
            </a:fld>
            <a:endParaRPr lang="fr-FR" sz="1300">
              <a:ea typeface="WenQuanYi Micro Hei" charset="0"/>
            </a:endParaRPr>
          </a:p>
        </p:txBody>
      </p:sp>
      <p:sp>
        <p:nvSpPr>
          <p:cNvPr id="48131"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1282B27B-28D5-4125-B73D-84F054B78A8D}" type="slidenum">
              <a:rPr lang="fr-FR" sz="1300">
                <a:cs typeface="DejaVu Sans" panose="020B0603030804020204" pitchFamily="34" charset="0"/>
              </a:rPr>
              <a:pPr algn="r" eaLnBrk="1">
                <a:lnSpc>
                  <a:spcPct val="93000"/>
                </a:lnSpc>
                <a:spcBef>
                  <a:spcPct val="0"/>
                </a:spcBef>
                <a:buClrTx/>
                <a:buFontTx/>
                <a:buNone/>
              </a:pPr>
              <a:t>8</a:t>
            </a:fld>
            <a:endParaRPr lang="fr-FR" sz="1300">
              <a:cs typeface="DejaVu Sans" panose="020B0603030804020204" pitchFamily="34" charset="0"/>
            </a:endParaRPr>
          </a:p>
        </p:txBody>
      </p:sp>
      <p:sp>
        <p:nvSpPr>
          <p:cNvPr id="48132"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40274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0CC5A4A6-3CDB-480C-AB4F-E6B8A5D2EB4B}" type="slidenum">
              <a:rPr lang="fr-FR" sz="1300">
                <a:ea typeface="WenQuanYi Micro Hei" charset="0"/>
              </a:rPr>
              <a:pPr>
                <a:spcBef>
                  <a:spcPct val="0"/>
                </a:spcBef>
                <a:buClrTx/>
                <a:buFontTx/>
                <a:buNone/>
              </a:pPr>
              <a:t>9</a:t>
            </a:fld>
            <a:endParaRPr lang="fr-FR" sz="1300">
              <a:ea typeface="WenQuanYi Micro Hei" charset="0"/>
            </a:endParaRPr>
          </a:p>
        </p:txBody>
      </p:sp>
      <p:sp>
        <p:nvSpPr>
          <p:cNvPr id="50179"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E2A426E0-33C3-4901-A34F-52ADB6BBADED}" type="slidenum">
              <a:rPr lang="fr-FR" sz="1300">
                <a:cs typeface="DejaVu Sans" panose="020B0603030804020204" pitchFamily="34" charset="0"/>
              </a:rPr>
              <a:pPr algn="r" eaLnBrk="1">
                <a:lnSpc>
                  <a:spcPct val="93000"/>
                </a:lnSpc>
                <a:spcBef>
                  <a:spcPct val="0"/>
                </a:spcBef>
                <a:buClrTx/>
                <a:buFontTx/>
                <a:buNone/>
              </a:pPr>
              <a:t>9</a:t>
            </a:fld>
            <a:endParaRPr lang="fr-FR" sz="1300">
              <a:cs typeface="DejaVu Sans" panose="020B0603030804020204" pitchFamily="34" charset="0"/>
            </a:endParaRPr>
          </a:p>
        </p:txBody>
      </p:sp>
      <p:sp>
        <p:nvSpPr>
          <p:cNvPr id="50180" name="Rectangle 2"/>
          <p:cNvSpPr>
            <a:spLocks noGrp="1" noRot="1" noChangeAspect="1" noChangeArrowheads="1" noTextEdit="1"/>
          </p:cNvSpPr>
          <p:nvPr>
            <p:ph type="sldImg"/>
          </p:nvPr>
        </p:nvSpPr>
        <p:spPr>
          <a:xfrm>
            <a:off x="658813" y="812800"/>
            <a:ext cx="5343525"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Rectangle 3"/>
          <p:cNvSpPr>
            <a:spLocks noGrp="1" noChangeArrowheads="1"/>
          </p:cNvSpPr>
          <p:nvPr>
            <p:ph type="body" idx="1"/>
          </p:nvPr>
        </p:nvSpPr>
        <p:spPr>
          <a:xfrm>
            <a:off x="665606" y="5080508"/>
            <a:ext cx="5331140" cy="481338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269890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5pPr>
            <a:lvl6pPr marL="2514401"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6pPr>
            <a:lvl7pPr marL="2971565"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7pPr>
            <a:lvl8pPr marL="3428728"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8pPr>
            <a:lvl9pPr marL="3885892" indent="-228582" defTabSz="449227" eaLnBrk="0" fontAlgn="base" hangingPunct="0">
              <a:spcBef>
                <a:spcPct val="30000"/>
              </a:spcBef>
              <a:spcAft>
                <a:spcPct val="0"/>
              </a:spcAft>
              <a:buClr>
                <a:srgbClr val="000000"/>
              </a:buClr>
              <a:buSzPct val="100000"/>
              <a:buFont typeface="Times New Roman" panose="02020603050405020304" pitchFamily="18" charset="0"/>
              <a:tabLst>
                <a:tab pos="0" algn="l"/>
                <a:tab pos="406368" algn="l"/>
                <a:tab pos="814323" algn="l"/>
                <a:tab pos="1222278" algn="l"/>
                <a:tab pos="1630234" algn="l"/>
                <a:tab pos="2038188" algn="l"/>
                <a:tab pos="2444556" algn="l"/>
                <a:tab pos="2852512" algn="l"/>
                <a:tab pos="3260466" algn="l"/>
                <a:tab pos="3668423" algn="l"/>
                <a:tab pos="4076377" algn="l"/>
                <a:tab pos="4484333" algn="l"/>
                <a:tab pos="4892288" algn="l"/>
                <a:tab pos="5300243" algn="l"/>
                <a:tab pos="5708198" algn="l"/>
                <a:tab pos="6116153" algn="l"/>
                <a:tab pos="6524108" algn="l"/>
                <a:tab pos="6932064" algn="l"/>
                <a:tab pos="7340018" algn="l"/>
                <a:tab pos="7747974" algn="l"/>
                <a:tab pos="8155929" algn="l"/>
              </a:tabLst>
              <a:defRPr sz="1200">
                <a:solidFill>
                  <a:srgbClr val="000000"/>
                </a:solidFill>
                <a:latin typeface="Times New Roman" panose="02020603050405020304" pitchFamily="18" charset="0"/>
              </a:defRPr>
            </a:lvl9pPr>
          </a:lstStyle>
          <a:p>
            <a:pPr>
              <a:spcBef>
                <a:spcPct val="0"/>
              </a:spcBef>
              <a:buClrTx/>
              <a:buFontTx/>
              <a:buNone/>
            </a:pPr>
            <a:fld id="{DDDC7AC8-E712-4B07-A099-B06EFCCEFBA5}" type="slidenum">
              <a:rPr lang="fr-FR" sz="1300">
                <a:ea typeface="WenQuanYi Micro Hei" charset="0"/>
              </a:rPr>
              <a:pPr>
                <a:spcBef>
                  <a:spcPct val="0"/>
                </a:spcBef>
                <a:buClrTx/>
                <a:buFontTx/>
                <a:buNone/>
              </a:pPr>
              <a:t>10</a:t>
            </a:fld>
            <a:endParaRPr lang="fr-FR" sz="1300">
              <a:ea typeface="WenQuanYi Micro Hei" charset="0"/>
            </a:endParaRPr>
          </a:p>
        </p:txBody>
      </p:sp>
      <p:sp>
        <p:nvSpPr>
          <p:cNvPr id="52227" name="Text Box 1"/>
          <p:cNvSpPr txBox="1">
            <a:spLocks noChangeArrowheads="1"/>
          </p:cNvSpPr>
          <p:nvPr/>
        </p:nvSpPr>
        <p:spPr bwMode="auto">
          <a:xfrm>
            <a:off x="3773339" y="10161017"/>
            <a:ext cx="2885865" cy="530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3000"/>
              </a:lnSpc>
              <a:spcBef>
                <a:spcPct val="0"/>
              </a:spcBef>
              <a:buClrTx/>
              <a:buFontTx/>
              <a:buNone/>
            </a:pPr>
            <a:fld id="{F4F8D8B6-5D9E-4FD0-A933-378F8E2AC9A0}" type="slidenum">
              <a:rPr lang="fr-FR" sz="1300">
                <a:cs typeface="DejaVu Sans" panose="020B0603030804020204" pitchFamily="34" charset="0"/>
              </a:rPr>
              <a:pPr algn="r" eaLnBrk="1">
                <a:lnSpc>
                  <a:spcPct val="93000"/>
                </a:lnSpc>
                <a:spcBef>
                  <a:spcPct val="0"/>
                </a:spcBef>
                <a:buClrTx/>
                <a:buFontTx/>
                <a:buNone/>
              </a:pPr>
              <a:t>10</a:t>
            </a:fld>
            <a:endParaRPr lang="fr-FR" sz="1300">
              <a:cs typeface="DejaVu Sans" panose="020B0603030804020204" pitchFamily="34" charset="0"/>
            </a:endParaRPr>
          </a:p>
        </p:txBody>
      </p:sp>
      <p:sp>
        <p:nvSpPr>
          <p:cNvPr id="52228" name="Rectangle 2"/>
          <p:cNvSpPr>
            <a:spLocks noGrp="1" noRot="1" noChangeAspect="1" noChangeArrowheads="1" noTextEdit="1"/>
          </p:cNvSpPr>
          <p:nvPr>
            <p:ph type="sldImg"/>
          </p:nvPr>
        </p:nvSpPr>
        <p:spPr>
          <a:xfrm>
            <a:off x="657225" y="812800"/>
            <a:ext cx="5348288" cy="40116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9" name="Rectangle 3"/>
          <p:cNvSpPr>
            <a:spLocks noGrp="1" noChangeArrowheads="1"/>
          </p:cNvSpPr>
          <p:nvPr>
            <p:ph type="body" idx="1"/>
          </p:nvPr>
        </p:nvSpPr>
        <p:spPr>
          <a:xfrm>
            <a:off x="665606" y="5080510"/>
            <a:ext cx="5332713" cy="481510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mtClean="0"/>
          </a:p>
        </p:txBody>
      </p:sp>
    </p:spTree>
    <p:extLst>
      <p:ext uri="{BB962C8B-B14F-4D97-AF65-F5344CB8AC3E}">
        <p14:creationId xmlns:p14="http://schemas.microsoft.com/office/powerpoint/2010/main" val="17691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2082380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825211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endParaRPr lang="fr-FR" dirty="0"/>
          </a:p>
        </p:txBody>
      </p:sp>
    </p:spTree>
    <p:extLst>
      <p:ext uri="{BB962C8B-B14F-4D97-AF65-F5344CB8AC3E}">
        <p14:creationId xmlns:p14="http://schemas.microsoft.com/office/powerpoint/2010/main" val="472884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723239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364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14818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20138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18" Type="http://schemas.openxmlformats.org/officeDocument/2006/relationships/image" Target="../media/image10.png"/><Relationship Id="rId3" Type="http://schemas.openxmlformats.org/officeDocument/2006/relationships/slideLayout" Target="../slideLayouts/slideLayout3.xml"/><Relationship Id="rId21" Type="http://schemas.openxmlformats.org/officeDocument/2006/relationships/hyperlink" Target="http://www.developpement-durable.gouv.fr/" TargetMode="Externa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jpeg"/><Relationship Id="rId20"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24" Type="http://schemas.openxmlformats.org/officeDocument/2006/relationships/image" Target="../media/image15.jpeg"/><Relationship Id="rId5" Type="http://schemas.openxmlformats.org/officeDocument/2006/relationships/slideLayout" Target="../slideLayouts/slideLayout5.xml"/><Relationship Id="rId15" Type="http://schemas.openxmlformats.org/officeDocument/2006/relationships/image" Target="../media/image7.jpeg"/><Relationship Id="rId23" Type="http://schemas.openxmlformats.org/officeDocument/2006/relationships/image" Target="../media/image14.jpeg"/><Relationship Id="rId10" Type="http://schemas.openxmlformats.org/officeDocument/2006/relationships/image" Target="../media/image2.png"/><Relationship Id="rId19" Type="http://schemas.openxmlformats.org/officeDocument/2006/relationships/image" Target="../media/image11.jpeg"/><Relationship Id="rId4" Type="http://schemas.openxmlformats.org/officeDocument/2006/relationships/slideLayout" Target="../slideLayouts/slideLayout4.xml"/><Relationship Id="rId9" Type="http://schemas.openxmlformats.org/officeDocument/2006/relationships/image" Target="../media/image1.gif"/><Relationship Id="rId14" Type="http://schemas.openxmlformats.org/officeDocument/2006/relationships/image" Target="../media/image6.jpeg"/><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DDEBCF"/>
            </a:gs>
            <a:gs pos="0">
              <a:srgbClr val="9CB86E"/>
            </a:gs>
            <a:gs pos="100000">
              <a:srgbClr val="1569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2" name="Rectangle 41"/>
          <p:cNvSpPr/>
          <p:nvPr/>
        </p:nvSpPr>
        <p:spPr>
          <a:xfrm>
            <a:off x="13362" y="6154225"/>
            <a:ext cx="9130637"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Picture 2" descr="D:\Mes Documents\Mes Images\snowman.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926"/>
          <a:stretch/>
        </p:blipFill>
        <p:spPr bwMode="auto">
          <a:xfrm>
            <a:off x="7452320" y="6165304"/>
            <a:ext cx="1593293" cy="65970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D:\Mes Documents\Mes Images\Logos INRA\Logo_QualiAgro_2ton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4888" y="6553140"/>
            <a:ext cx="610843" cy="27841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D:\Mes Documents\Mes Images\logo_VEOLIA_10C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251" y="6165304"/>
            <a:ext cx="751341" cy="3067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P:\PPR\PPR_5\07CR-BIO-VALOAGRO\8BIO0403\Donnees\_QualiAgro\Site Web\Photos images site web\Logos\logo-nouveau-INRA-transpare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9032" y="6206317"/>
            <a:ext cx="730680" cy="3016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P:\PPR\PPR_5\07CR-BIO-VALOAGRO\8BIO0403\Donnees\_QualiAgro\Site Web\Photos images site web\Logos\ensa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1840" y="6186620"/>
            <a:ext cx="457509" cy="3498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D:\Mes Documents\Mes Images\alterra.jpg"/>
          <p:cNvPicPr>
            <a:picLocks noChangeAspect="1" noChangeArrowheads="1"/>
          </p:cNvPicPr>
          <p:nvPr/>
        </p:nvPicPr>
        <p:blipFill rotWithShape="1">
          <a:blip r:embed="rId14">
            <a:extLst>
              <a:ext uri="{28A0092B-C50C-407E-A947-70E740481C1C}">
                <a14:useLocalDpi xmlns:a14="http://schemas.microsoft.com/office/drawing/2010/main" val="0"/>
              </a:ext>
            </a:extLst>
          </a:blip>
          <a:srcRect l="22114" t="28943" r="21563" b="13276"/>
          <a:stretch/>
        </p:blipFill>
        <p:spPr bwMode="auto">
          <a:xfrm>
            <a:off x="224049" y="6453336"/>
            <a:ext cx="1035583" cy="38309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D:\Mes Documents\Mes Images\logo umea univ.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14536" y="6185852"/>
            <a:ext cx="313248" cy="313248"/>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 49" descr="http://www6.dijon.inra.fr/var/internet_dijon_umragroecologie/storage/images/media/images/logo-ademe/53673-1-fre-FR/logo-ADEME_medium.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49608" y="6237312"/>
            <a:ext cx="558696" cy="599297"/>
          </a:xfrm>
          <a:prstGeom prst="rect">
            <a:avLst/>
          </a:prstGeom>
          <a:noFill/>
          <a:ln>
            <a:noFill/>
          </a:ln>
        </p:spPr>
      </p:pic>
      <p:pic>
        <p:nvPicPr>
          <p:cNvPr id="52" name="Picture 2" descr="logo_Rennes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8032" y="6590352"/>
            <a:ext cx="569912" cy="25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92899" y="6525344"/>
            <a:ext cx="582957" cy="2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Afbeelding 1" descr="C:\Users\hanny136\AppData\Local\Microsoft\Windows\Temporary Internet Files\Content.Outlook\SP9YMCMO\SKB LOGO groot.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83405" y="6453336"/>
            <a:ext cx="448635" cy="40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8" descr="http://blogperso.univ-rennes1.fr/catherine.dupont/public/.logo_osur_type1-22x16-fond-blanc_m.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35400" y="6200461"/>
            <a:ext cx="500696" cy="3632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http://www.snowmannetwork.com/upload/images/logos/MEDDE.png">
            <a:hlinkClick r:id="rId21"/>
          </p:cNvPr>
          <p:cNvPicPr/>
          <p:nvPr/>
        </p:nvPicPr>
        <p:blipFill>
          <a:blip r:embed="rId22">
            <a:extLst>
              <a:ext uri="{28A0092B-C50C-407E-A947-70E740481C1C}">
                <a14:useLocalDpi xmlns:a14="http://schemas.microsoft.com/office/drawing/2010/main" val="0"/>
              </a:ext>
            </a:extLst>
          </a:blip>
          <a:srcRect/>
          <a:stretch>
            <a:fillRect/>
          </a:stretch>
        </p:blipFill>
        <p:spPr bwMode="auto">
          <a:xfrm>
            <a:off x="6130670" y="6187020"/>
            <a:ext cx="457554" cy="5210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08087" y="6419364"/>
            <a:ext cx="260057" cy="41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descr="D:\Mes Documents\Mes Images\Agroparistech.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b="16242"/>
          <a:stretch/>
        </p:blipFill>
        <p:spPr bwMode="auto">
          <a:xfrm>
            <a:off x="1717639" y="6597352"/>
            <a:ext cx="766129" cy="18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4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4"/>
          <p:cNvSpPr>
            <a:spLocks noGrp="1"/>
          </p:cNvSpPr>
          <p:nvPr>
            <p:ph idx="1"/>
          </p:nvPr>
        </p:nvSpPr>
        <p:spPr>
          <a:xfrm>
            <a:off x="443541" y="404664"/>
            <a:ext cx="8253603" cy="5778642"/>
          </a:xfrm>
        </p:spPr>
        <p:txBody>
          <a:bodyPr>
            <a:noAutofit/>
          </a:bodyPr>
          <a:lstStyle/>
          <a:p>
            <a:pPr marL="0" lvl="0" indent="0" algn="ctr">
              <a:buNone/>
            </a:pPr>
            <a:r>
              <a:rPr lang="fr-FR" sz="1600" b="1" dirty="0">
                <a:solidFill>
                  <a:srgbClr val="F79646"/>
                </a:solidFill>
              </a:rPr>
              <a:t>G</a:t>
            </a:r>
            <a:r>
              <a:rPr lang="fr-FR" sz="1600" b="1" dirty="0">
                <a:solidFill>
                  <a:prstClr val="white"/>
                </a:solidFill>
              </a:rPr>
              <a:t>ESTION DES </a:t>
            </a:r>
            <a:r>
              <a:rPr lang="fr-FR" sz="1600" b="1" dirty="0">
                <a:solidFill>
                  <a:srgbClr val="F79646"/>
                </a:solidFill>
              </a:rPr>
              <a:t>M</a:t>
            </a:r>
            <a:r>
              <a:rPr lang="fr-FR" sz="1600" b="1" dirty="0">
                <a:solidFill>
                  <a:prstClr val="white"/>
                </a:solidFill>
              </a:rPr>
              <a:t>ATIÈRES </a:t>
            </a:r>
            <a:r>
              <a:rPr lang="fr-FR" sz="1600" b="1" dirty="0">
                <a:solidFill>
                  <a:srgbClr val="F79646"/>
                </a:solidFill>
              </a:rPr>
              <a:t>O</a:t>
            </a:r>
            <a:r>
              <a:rPr lang="fr-FR" sz="1600" b="1" dirty="0">
                <a:solidFill>
                  <a:prstClr val="white"/>
                </a:solidFill>
              </a:rPr>
              <a:t>RGANIQUES ET DU </a:t>
            </a:r>
            <a:r>
              <a:rPr lang="fr-FR" sz="1600" b="1" dirty="0">
                <a:solidFill>
                  <a:srgbClr val="F79646"/>
                </a:solidFill>
              </a:rPr>
              <a:t>T</a:t>
            </a:r>
            <a:r>
              <a:rPr lang="fr-FR" sz="1600" b="1" dirty="0">
                <a:solidFill>
                  <a:prstClr val="white"/>
                </a:solidFill>
              </a:rPr>
              <a:t>RAVAIL DU </a:t>
            </a:r>
            <a:r>
              <a:rPr lang="fr-FR" sz="1600" b="1" dirty="0">
                <a:solidFill>
                  <a:srgbClr val="F79646"/>
                </a:solidFill>
              </a:rPr>
              <a:t>S</a:t>
            </a:r>
            <a:r>
              <a:rPr lang="fr-FR" sz="1600" b="1" dirty="0">
                <a:solidFill>
                  <a:prstClr val="white"/>
                </a:solidFill>
              </a:rPr>
              <a:t>OL : </a:t>
            </a:r>
          </a:p>
          <a:p>
            <a:pPr marL="0" lvl="0" indent="0" algn="ctr">
              <a:buNone/>
            </a:pPr>
            <a:r>
              <a:rPr lang="fr-FR" sz="1600" b="1" dirty="0">
                <a:solidFill>
                  <a:prstClr val="white"/>
                </a:solidFill>
              </a:rPr>
              <a:t>DES </a:t>
            </a:r>
            <a:r>
              <a:rPr lang="fr-FR" sz="1600" b="1" dirty="0">
                <a:solidFill>
                  <a:srgbClr val="F79646"/>
                </a:solidFill>
              </a:rPr>
              <a:t>P</a:t>
            </a:r>
            <a:r>
              <a:rPr lang="fr-FR" sz="1600" b="1" dirty="0">
                <a:solidFill>
                  <a:prstClr val="white"/>
                </a:solidFill>
              </a:rPr>
              <a:t>RATIQUES QUI </a:t>
            </a:r>
            <a:r>
              <a:rPr lang="fr-FR" sz="1600" b="1" dirty="0">
                <a:solidFill>
                  <a:srgbClr val="F79646"/>
                </a:solidFill>
              </a:rPr>
              <a:t>A</a:t>
            </a:r>
            <a:r>
              <a:rPr lang="fr-FR" sz="1600" b="1" dirty="0">
                <a:solidFill>
                  <a:prstClr val="white"/>
                </a:solidFill>
              </a:rPr>
              <a:t>MÉLIORENT LES </a:t>
            </a:r>
            <a:r>
              <a:rPr lang="fr-FR" sz="1600" b="1" dirty="0">
                <a:solidFill>
                  <a:srgbClr val="F79646"/>
                </a:solidFill>
              </a:rPr>
              <a:t>S</a:t>
            </a:r>
            <a:r>
              <a:rPr lang="fr-FR" sz="1600" b="1" dirty="0">
                <a:solidFill>
                  <a:prstClr val="white"/>
                </a:solidFill>
              </a:rPr>
              <a:t>ERVICES </a:t>
            </a:r>
            <a:r>
              <a:rPr lang="fr-FR" sz="1600" b="1" dirty="0">
                <a:solidFill>
                  <a:srgbClr val="F79646"/>
                </a:solidFill>
              </a:rPr>
              <a:t>É</a:t>
            </a:r>
            <a:r>
              <a:rPr lang="fr-FR" sz="1600" b="1" dirty="0">
                <a:solidFill>
                  <a:prstClr val="white"/>
                </a:solidFill>
              </a:rPr>
              <a:t>COSYSTÉMIQUES RENDUS PAR LES </a:t>
            </a:r>
            <a:r>
              <a:rPr lang="fr-FR" sz="1600" b="1" dirty="0">
                <a:solidFill>
                  <a:srgbClr val="F79646"/>
                </a:solidFill>
              </a:rPr>
              <a:t>S</a:t>
            </a:r>
            <a:r>
              <a:rPr lang="fr-FR" sz="1600" b="1" dirty="0">
                <a:solidFill>
                  <a:prstClr val="white"/>
                </a:solidFill>
              </a:rPr>
              <a:t>OLS ?</a:t>
            </a:r>
          </a:p>
          <a:p>
            <a:pPr algn="ctr">
              <a:spcAft>
                <a:spcPct val="0"/>
              </a:spcAft>
              <a:buNone/>
            </a:pPr>
            <a:endParaRPr lang="fr-FR" sz="3200" b="1" dirty="0">
              <a:latin typeface="Calibri" panose="020F0502020204030204" pitchFamily="34" charset="0"/>
            </a:endParaRPr>
          </a:p>
          <a:p>
            <a:pPr algn="ctr">
              <a:spcAft>
                <a:spcPct val="0"/>
              </a:spcAft>
              <a:buNone/>
            </a:pPr>
            <a:r>
              <a:rPr lang="fr-FR" sz="3200" b="1" dirty="0" smtClean="0">
                <a:latin typeface="Calibri" panose="020F0502020204030204" pitchFamily="34" charset="0"/>
              </a:rPr>
              <a:t>Processus </a:t>
            </a:r>
            <a:r>
              <a:rPr lang="fr-FR" sz="3200" b="1" dirty="0">
                <a:latin typeface="Calibri" panose="020F0502020204030204" pitchFamily="34" charset="0"/>
              </a:rPr>
              <a:t>d'innovation en TCSL : </a:t>
            </a:r>
            <a:endParaRPr lang="fr-FR" sz="3200" b="1" dirty="0" smtClean="0">
              <a:latin typeface="Calibri" panose="020F0502020204030204" pitchFamily="34" charset="0"/>
            </a:endParaRPr>
          </a:p>
          <a:p>
            <a:pPr algn="ctr">
              <a:spcAft>
                <a:spcPct val="0"/>
              </a:spcAft>
              <a:buNone/>
            </a:pPr>
            <a:r>
              <a:rPr lang="fr-FR" sz="3200" b="1" dirty="0" smtClean="0">
                <a:latin typeface="Calibri" panose="020F0502020204030204" pitchFamily="34" charset="0"/>
              </a:rPr>
              <a:t>une </a:t>
            </a:r>
            <a:r>
              <a:rPr lang="fr-FR" sz="3200" b="1" dirty="0">
                <a:latin typeface="Calibri" panose="020F0502020204030204" pitchFamily="34" charset="0"/>
              </a:rPr>
              <a:t>étude qualitative en Bretagne</a:t>
            </a:r>
          </a:p>
          <a:p>
            <a:pPr marL="0" indent="0" algn="ctr">
              <a:buNone/>
            </a:pPr>
            <a:endParaRPr lang="en-US" sz="1600" b="1" dirty="0" smtClean="0">
              <a:solidFill>
                <a:schemeClr val="bg1"/>
              </a:solidFill>
            </a:endParaRPr>
          </a:p>
          <a:p>
            <a:pPr marL="0" indent="0" algn="ctr">
              <a:buNone/>
            </a:pPr>
            <a:endParaRPr lang="en-US" sz="1600" b="1" dirty="0">
              <a:solidFill>
                <a:schemeClr val="bg1"/>
              </a:solidFill>
            </a:endParaRPr>
          </a:p>
          <a:p>
            <a:pPr marL="0" indent="0" algn="ctr">
              <a:buNone/>
            </a:pPr>
            <a:endParaRPr lang="en-US" sz="1600" b="1" dirty="0" smtClean="0">
              <a:solidFill>
                <a:schemeClr val="bg1"/>
              </a:solidFill>
            </a:endParaRPr>
          </a:p>
          <a:p>
            <a:pPr marL="0" indent="0" algn="ctr">
              <a:buNone/>
            </a:pPr>
            <a:endParaRPr lang="en-US" sz="2800" b="1" dirty="0">
              <a:solidFill>
                <a:schemeClr val="bg1"/>
              </a:solidFill>
            </a:endParaRPr>
          </a:p>
          <a:p>
            <a:pPr marL="2514600" indent="0">
              <a:buNone/>
            </a:pPr>
            <a:endParaRPr lang="en-US" sz="2800" b="1" dirty="0" smtClean="0">
              <a:solidFill>
                <a:schemeClr val="bg1"/>
              </a:solidFill>
            </a:endParaRPr>
          </a:p>
          <a:p>
            <a:pPr marL="2514600" indent="0">
              <a:buNone/>
            </a:pPr>
            <a:r>
              <a:rPr lang="en-US" sz="2800" b="1" dirty="0" smtClean="0">
                <a:solidFill>
                  <a:schemeClr val="bg1"/>
                </a:solidFill>
              </a:rPr>
              <a:t>Olivier MANCEAU</a:t>
            </a:r>
          </a:p>
          <a:p>
            <a:pPr marL="2514600" indent="0">
              <a:buNone/>
            </a:pPr>
            <a:r>
              <a:rPr lang="en-US" sz="2000" b="1" dirty="0" err="1" smtClean="0"/>
              <a:t>Chambre</a:t>
            </a:r>
            <a:r>
              <a:rPr lang="en-US" sz="2000" b="1" dirty="0" smtClean="0"/>
              <a:t> </a:t>
            </a:r>
            <a:r>
              <a:rPr lang="en-US" sz="2000" b="1" dirty="0" err="1" smtClean="0"/>
              <a:t>Régionale</a:t>
            </a:r>
            <a:r>
              <a:rPr lang="en-US" sz="2000" b="1" dirty="0" smtClean="0"/>
              <a:t> </a:t>
            </a:r>
            <a:r>
              <a:rPr lang="en-US" sz="2000" b="1" dirty="0" err="1" smtClean="0"/>
              <a:t>d’Agriculture</a:t>
            </a:r>
            <a:r>
              <a:rPr lang="en-US" sz="2000" b="1" dirty="0" smtClean="0"/>
              <a:t> de Bretagne</a:t>
            </a:r>
            <a:endParaRPr lang="en-US" sz="2000" b="1" dirty="0" smtClean="0">
              <a:solidFill>
                <a:schemeClr val="bg1"/>
              </a:solidFill>
            </a:endParaRPr>
          </a:p>
          <a:p>
            <a:pPr marL="0" indent="0" algn="ctr">
              <a:buNone/>
            </a:pPr>
            <a:endParaRPr lang="fr-FR" sz="1400" b="1" dirty="0">
              <a:solidFill>
                <a:schemeClr val="bg1"/>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6183306"/>
            <a:ext cx="367820" cy="419315"/>
          </a:xfrm>
          <a:prstGeom prst="rect">
            <a:avLst/>
          </a:prstGeom>
        </p:spPr>
      </p:pic>
      <p:pic>
        <p:nvPicPr>
          <p:cNvPr id="3" name="Image 2"/>
          <p:cNvPicPr>
            <a:picLocks noChangeAspect="1"/>
          </p:cNvPicPr>
          <p:nvPr/>
        </p:nvPicPr>
        <p:blipFill>
          <a:blip r:embed="rId3"/>
          <a:stretch>
            <a:fillRect/>
          </a:stretch>
        </p:blipFill>
        <p:spPr>
          <a:xfrm>
            <a:off x="1447120" y="2852936"/>
            <a:ext cx="2451309" cy="1674898"/>
          </a:xfrm>
          <a:prstGeom prst="rect">
            <a:avLst/>
          </a:prstGeom>
        </p:spPr>
      </p:pic>
      <p:pic>
        <p:nvPicPr>
          <p:cNvPr id="6" name="Image 5"/>
          <p:cNvPicPr>
            <a:picLocks noChangeAspect="1"/>
          </p:cNvPicPr>
          <p:nvPr/>
        </p:nvPicPr>
        <p:blipFill>
          <a:blip r:embed="rId4"/>
          <a:stretch>
            <a:fillRect/>
          </a:stretch>
        </p:blipFill>
        <p:spPr>
          <a:xfrm>
            <a:off x="5634562" y="2868446"/>
            <a:ext cx="2221024" cy="1659387"/>
          </a:xfrm>
          <a:prstGeom prst="rect">
            <a:avLst/>
          </a:prstGeom>
        </p:spPr>
      </p:pic>
      <p:pic>
        <p:nvPicPr>
          <p:cNvPr id="7" name="Image 6"/>
          <p:cNvPicPr>
            <a:picLocks noChangeAspect="1"/>
          </p:cNvPicPr>
          <p:nvPr/>
        </p:nvPicPr>
        <p:blipFill>
          <a:blip r:embed="rId5"/>
          <a:stretch>
            <a:fillRect/>
          </a:stretch>
        </p:blipFill>
        <p:spPr>
          <a:xfrm>
            <a:off x="3898429" y="2852936"/>
            <a:ext cx="1736133" cy="1674898"/>
          </a:xfrm>
          <a:prstGeom prst="rect">
            <a:avLst/>
          </a:prstGeom>
        </p:spPr>
      </p:pic>
    </p:spTree>
    <p:extLst>
      <p:ext uri="{BB962C8B-B14F-4D97-AF65-F5344CB8AC3E}">
        <p14:creationId xmlns:p14="http://schemas.microsoft.com/office/powerpoint/2010/main" val="303889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358775" y="1781175"/>
            <a:ext cx="8424863" cy="1602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marL="738188" indent="-280988">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marL="642938" indent="-207963">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marL="457200" indent="-457200" eaLnBrk="1">
              <a:lnSpc>
                <a:spcPct val="100000"/>
              </a:lnSpc>
              <a:spcAft>
                <a:spcPct val="0"/>
              </a:spcAft>
              <a:buClr>
                <a:schemeClr val="bg1"/>
              </a:buClr>
              <a:buFont typeface="Arial" panose="020B0604020202020204" pitchFamily="34" charset="0"/>
              <a:buChar char="•"/>
            </a:pPr>
            <a:r>
              <a:rPr lang="fr-FR" dirty="0">
                <a:solidFill>
                  <a:schemeClr val="bg1"/>
                </a:solidFill>
                <a:latin typeface="Calibri" panose="020F0502020204030204" pitchFamily="34" charset="0"/>
              </a:rPr>
              <a:t>Motivations des agriculteurs</a:t>
            </a: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Réponse à une situation non satisfaisante</a:t>
            </a: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Motivations socio-économiques principales  </a:t>
            </a:r>
            <a:r>
              <a:rPr lang="fr-FR" sz="1600" b="1" dirty="0">
                <a:solidFill>
                  <a:schemeClr val="accent4">
                    <a:lumMod val="40000"/>
                    <a:lumOff val="60000"/>
                  </a:schemeClr>
                </a:solidFill>
                <a:latin typeface="Calibri" panose="020F0502020204030204" pitchFamily="34" charset="0"/>
              </a:rPr>
              <a:t>(25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Évolution des motivations </a:t>
            </a:r>
            <a:r>
              <a:rPr lang="fr-FR" sz="1600" b="1" dirty="0">
                <a:solidFill>
                  <a:schemeClr val="accent4">
                    <a:lumMod val="40000"/>
                    <a:lumOff val="60000"/>
                  </a:schemeClr>
                </a:solidFill>
                <a:latin typeface="Calibri" panose="020F0502020204030204" pitchFamily="34" charset="0"/>
              </a:rPr>
              <a:t>(11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p:txBody>
      </p:sp>
      <p:sp>
        <p:nvSpPr>
          <p:cNvPr id="51203" name="Text Box 2"/>
          <p:cNvSpPr txBox="1">
            <a:spLocks noChangeArrowheads="1"/>
          </p:cNvSpPr>
          <p:nvPr/>
        </p:nvSpPr>
        <p:spPr bwMode="auto">
          <a:xfrm>
            <a:off x="360363" y="1079500"/>
            <a:ext cx="75596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a) Comment se produit l'innovation ? </a:t>
            </a:r>
          </a:p>
        </p:txBody>
      </p:sp>
      <p:sp>
        <p:nvSpPr>
          <p:cNvPr id="51204" name="Text Box 11"/>
          <p:cNvSpPr txBox="1">
            <a:spLocks noChangeArrowheads="1"/>
          </p:cNvSpPr>
          <p:nvPr/>
        </p:nvSpPr>
        <p:spPr bwMode="auto">
          <a:xfrm>
            <a:off x="827584" y="116632"/>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questions sociologiques</a:t>
            </a:r>
          </a:p>
        </p:txBody>
      </p:sp>
      <p:sp>
        <p:nvSpPr>
          <p:cNvPr id="5" name="Text Box 1"/>
          <p:cNvSpPr txBox="1">
            <a:spLocks noChangeArrowheads="1"/>
          </p:cNvSpPr>
          <p:nvPr/>
        </p:nvSpPr>
        <p:spPr bwMode="auto">
          <a:xfrm>
            <a:off x="367867" y="3383757"/>
            <a:ext cx="8424863" cy="291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marL="738188" indent="-280988">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marL="642938" indent="-207963">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marL="777875" lvl="2" indent="-342900" eaLnBrk="1">
              <a:lnSpc>
                <a:spcPct val="100000"/>
              </a:lnSpc>
              <a:spcAft>
                <a:spcPct val="0"/>
              </a:spcAft>
              <a:buClr>
                <a:schemeClr val="bg1"/>
              </a:buClr>
              <a:buFont typeface="Arial" panose="020B0604020202020204" pitchFamily="34" charset="0"/>
              <a:buChar char="•"/>
            </a:pPr>
            <a:endParaRPr lang="fr-FR" sz="2000" dirty="0">
              <a:solidFill>
                <a:schemeClr val="bg1"/>
              </a:solidFill>
              <a:latin typeface="Calibri" panose="020F0502020204030204" pitchFamily="34" charset="0"/>
            </a:endParaRPr>
          </a:p>
          <a:p>
            <a:pPr marL="457200" indent="-457200" eaLnBrk="1">
              <a:lnSpc>
                <a:spcPct val="100000"/>
              </a:lnSpc>
              <a:spcAft>
                <a:spcPct val="0"/>
              </a:spcAft>
              <a:buClr>
                <a:schemeClr val="bg1"/>
              </a:buClr>
              <a:buFont typeface="Arial" panose="020B0604020202020204" pitchFamily="34" charset="0"/>
              <a:buChar char="•"/>
            </a:pPr>
            <a:r>
              <a:rPr lang="fr-FR" dirty="0">
                <a:solidFill>
                  <a:schemeClr val="bg1"/>
                </a:solidFill>
                <a:latin typeface="Calibri" panose="020F0502020204030204" pitchFamily="34" charset="0"/>
              </a:rPr>
              <a:t>Attitudes</a:t>
            </a: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Distinctions avec « ceux qui labourent » </a:t>
            </a:r>
            <a:r>
              <a:rPr lang="fr-FR" sz="1600" b="1" dirty="0">
                <a:solidFill>
                  <a:schemeClr val="accent4">
                    <a:lumMod val="40000"/>
                    <a:lumOff val="60000"/>
                  </a:schemeClr>
                </a:solidFill>
                <a:latin typeface="Calibri" panose="020F0502020204030204" pitchFamily="34" charset="0"/>
              </a:rPr>
              <a:t>(une forte identité collective)</a:t>
            </a: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Mais aussi au sein du groupe de praticiens en TCSL   </a:t>
            </a:r>
            <a:r>
              <a:rPr lang="fr-FR" sz="1600" b="1" dirty="0">
                <a:solidFill>
                  <a:schemeClr val="accent4">
                    <a:lumMod val="40000"/>
                    <a:lumOff val="60000"/>
                  </a:schemeClr>
                </a:solidFill>
                <a:latin typeface="Calibri" panose="020F0502020204030204" pitchFamily="34" charset="0"/>
              </a:rPr>
              <a:t>(12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a:p>
            <a:pPr marL="800100" lvl="1" indent="-342900" eaLnBrk="1">
              <a:lnSpc>
                <a:spcPct val="100000"/>
              </a:lnSpc>
              <a:spcAft>
                <a:spcPct val="0"/>
              </a:spcAft>
              <a:buClr>
                <a:schemeClr val="bg1"/>
              </a:buClr>
              <a:buFont typeface="Wingdings" panose="05000000000000000000" pitchFamily="2" charset="2"/>
              <a:buChar char="ü"/>
            </a:pPr>
            <a:r>
              <a:rPr lang="fr-FR" sz="2000" dirty="0">
                <a:solidFill>
                  <a:schemeClr val="bg1"/>
                </a:solidFill>
                <a:latin typeface="Calibri" panose="020F0502020204030204" pitchFamily="34" charset="0"/>
              </a:rPr>
              <a:t>Processus d'adaptation de l'innovation → pragmatisme vis-à-vis des discours généralisateurs </a:t>
            </a:r>
            <a:r>
              <a:rPr lang="fr-FR" sz="1600" b="1" dirty="0">
                <a:solidFill>
                  <a:schemeClr val="accent4">
                    <a:lumMod val="40000"/>
                    <a:lumOff val="60000"/>
                  </a:schemeClr>
                </a:solidFill>
                <a:latin typeface="Calibri" panose="020F0502020204030204" pitchFamily="34" charset="0"/>
              </a:rPr>
              <a:t>(22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p:txBody>
      </p:sp>
    </p:spTree>
    <p:extLst>
      <p:ext uri="{BB962C8B-B14F-4D97-AF65-F5344CB8AC3E}">
        <p14:creationId xmlns:p14="http://schemas.microsoft.com/office/powerpoint/2010/main" val="3888859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582613" y="980728"/>
            <a:ext cx="8496300" cy="493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marL="738188" indent="-280988">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pPr>
            <a:r>
              <a:rPr lang="fr-FR" dirty="0">
                <a:latin typeface="Calibri" panose="020F0502020204030204" pitchFamily="34" charset="0"/>
              </a:rPr>
              <a:t> </a:t>
            </a:r>
            <a:r>
              <a:rPr lang="fr-FR" sz="2800" b="1" dirty="0">
                <a:solidFill>
                  <a:schemeClr val="bg1"/>
                </a:solidFill>
                <a:latin typeface="Calibri" panose="020F0502020204030204" pitchFamily="34" charset="0"/>
              </a:rPr>
              <a:t>Sources </a:t>
            </a:r>
            <a:r>
              <a:rPr lang="fr-FR" sz="2800" b="1" dirty="0" smtClean="0">
                <a:solidFill>
                  <a:schemeClr val="bg1"/>
                </a:solidFill>
                <a:latin typeface="Calibri" panose="020F0502020204030204" pitchFamily="34" charset="0"/>
              </a:rPr>
              <a:t>d'informations</a:t>
            </a:r>
            <a:r>
              <a:rPr lang="fr-FR" sz="2800" b="1" dirty="0">
                <a:solidFill>
                  <a:schemeClr val="bg1"/>
                </a:solidFill>
                <a:latin typeface="Calibri" panose="020F0502020204030204" pitchFamily="34" charset="0"/>
              </a:rPr>
              <a:t> :</a:t>
            </a:r>
          </a:p>
          <a:p>
            <a:pPr marL="800100" lvl="1" indent="-342900" eaLnBrk="1">
              <a:lnSpc>
                <a:spcPct val="100000"/>
              </a:lnSpc>
              <a:spcAft>
                <a:spcPct val="0"/>
              </a:spcAft>
              <a:buClr>
                <a:schemeClr val="bg1"/>
              </a:buClr>
              <a:buFont typeface="Wingdings" panose="05000000000000000000" pitchFamily="2" charset="2"/>
              <a:buChar char="ü"/>
            </a:pPr>
            <a:r>
              <a:rPr lang="fr-FR" sz="1800" u="sng" dirty="0">
                <a:solidFill>
                  <a:schemeClr val="bg1"/>
                </a:solidFill>
                <a:latin typeface="Calibri" panose="020F0502020204030204" pitchFamily="34" charset="0"/>
              </a:rPr>
              <a:t>Avec les Chambres :</a:t>
            </a:r>
            <a:r>
              <a:rPr lang="fr-FR" sz="1800" dirty="0">
                <a:solidFill>
                  <a:schemeClr val="bg1"/>
                </a:solidFill>
                <a:latin typeface="Calibri" panose="020F0502020204030204" pitchFamily="34" charset="0"/>
              </a:rPr>
              <a:t> la dynamique repose sur l'apprentissage conjoint d'un groupe et de son animateur </a:t>
            </a:r>
            <a:r>
              <a:rPr lang="fr-FR" sz="1600" b="1" dirty="0">
                <a:solidFill>
                  <a:schemeClr val="accent4">
                    <a:lumMod val="40000"/>
                    <a:lumOff val="60000"/>
                  </a:schemeClr>
                </a:solidFill>
                <a:latin typeface="Calibri" panose="020F0502020204030204" pitchFamily="34" charset="0"/>
              </a:rPr>
              <a:t>(7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a:p>
            <a:pPr marL="800100" lvl="1" indent="-342900">
              <a:lnSpc>
                <a:spcPct val="100000"/>
              </a:lnSpc>
              <a:spcAft>
                <a:spcPct val="0"/>
              </a:spcAft>
              <a:buClr>
                <a:schemeClr val="bg1"/>
              </a:buClr>
              <a:buFont typeface="Wingdings" panose="05000000000000000000" pitchFamily="2" charset="2"/>
              <a:buChar char="ü"/>
            </a:pPr>
            <a:r>
              <a:rPr lang="fr-FR" sz="1800" u="sng" dirty="0">
                <a:solidFill>
                  <a:schemeClr val="bg1"/>
                </a:solidFill>
                <a:latin typeface="Calibri" panose="020F0502020204030204" pitchFamily="34" charset="0"/>
              </a:rPr>
              <a:t>Pour les autres agriculteurs :</a:t>
            </a:r>
            <a:r>
              <a:rPr lang="fr-FR" sz="1800" dirty="0">
                <a:solidFill>
                  <a:schemeClr val="bg1"/>
                </a:solidFill>
                <a:latin typeface="Calibri" panose="020F0502020204030204" pitchFamily="34" charset="0"/>
              </a:rPr>
              <a:t> les Chambres ont pris du retard dans le domaine des TCSL... </a:t>
            </a:r>
            <a:r>
              <a:rPr lang="fr-FR" sz="1600" b="1" dirty="0">
                <a:solidFill>
                  <a:schemeClr val="accent4">
                    <a:lumMod val="40000"/>
                    <a:lumOff val="60000"/>
                  </a:schemeClr>
                </a:solidFill>
                <a:latin typeface="Calibri" panose="020F0502020204030204" pitchFamily="34" charset="0"/>
              </a:rPr>
              <a:t>(16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a:p>
            <a:pPr marL="800100" lvl="1" indent="-342900">
              <a:lnSpc>
                <a:spcPct val="100000"/>
              </a:lnSpc>
              <a:spcAft>
                <a:spcPct val="0"/>
              </a:spcAft>
              <a:buClr>
                <a:schemeClr val="bg1"/>
              </a:buClr>
              <a:buFont typeface="Wingdings" panose="05000000000000000000" pitchFamily="2" charset="2"/>
              <a:buChar char="ü"/>
            </a:pPr>
            <a:r>
              <a:rPr lang="fr-FR" sz="1800" dirty="0">
                <a:solidFill>
                  <a:schemeClr val="bg1"/>
                </a:solidFill>
                <a:latin typeface="Calibri" panose="020F0502020204030204" pitchFamily="34" charset="0"/>
              </a:rPr>
              <a:t>Mais elles ont un rôle à jouer en termes de vulgarisation et de production de références </a:t>
            </a:r>
            <a:r>
              <a:rPr lang="fr-FR" sz="1600" b="1" dirty="0">
                <a:solidFill>
                  <a:schemeClr val="accent4">
                    <a:lumMod val="40000"/>
                    <a:lumOff val="60000"/>
                  </a:schemeClr>
                </a:solidFill>
                <a:latin typeface="Calibri" panose="020F0502020204030204" pitchFamily="34" charset="0"/>
              </a:rPr>
              <a:t>(12 </a:t>
            </a:r>
            <a:r>
              <a:rPr lang="fr-FR" sz="1600" b="1" dirty="0" smtClean="0">
                <a:solidFill>
                  <a:schemeClr val="accent4">
                    <a:lumMod val="40000"/>
                    <a:lumOff val="60000"/>
                  </a:schemeClr>
                </a:solidFill>
                <a:latin typeface="Calibri" panose="020F0502020204030204" pitchFamily="34" charset="0"/>
              </a:rPr>
              <a:t>agriculteurs)</a:t>
            </a:r>
            <a:endParaRPr lang="fr-FR" sz="1600" b="1" dirty="0">
              <a:solidFill>
                <a:schemeClr val="accent4">
                  <a:lumMod val="40000"/>
                  <a:lumOff val="60000"/>
                </a:schemeClr>
              </a:solidFill>
              <a:latin typeface="Calibri" panose="020F0502020204030204" pitchFamily="34" charset="0"/>
            </a:endParaRPr>
          </a:p>
          <a:p>
            <a:pPr lvl="1" eaLnBrk="1">
              <a:lnSpc>
                <a:spcPct val="100000"/>
              </a:lnSpc>
              <a:spcAft>
                <a:spcPct val="0"/>
              </a:spcAft>
              <a:buClrTx/>
              <a:buFontTx/>
              <a:buNone/>
            </a:pPr>
            <a:endParaRPr lang="fr-FR" sz="2200" dirty="0">
              <a:solidFill>
                <a:schemeClr val="bg1"/>
              </a:solidFill>
              <a:latin typeface="Calibri" panose="020F0502020204030204" pitchFamily="34" charset="0"/>
            </a:endParaRPr>
          </a:p>
        </p:txBody>
      </p:sp>
      <p:sp>
        <p:nvSpPr>
          <p:cNvPr id="53251" name="Text Box 2"/>
          <p:cNvSpPr txBox="1">
            <a:spLocks noChangeArrowheads="1"/>
          </p:cNvSpPr>
          <p:nvPr/>
        </p:nvSpPr>
        <p:spPr bwMode="auto">
          <a:xfrm>
            <a:off x="287338" y="692696"/>
            <a:ext cx="75596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a) Comment se produit l'innovation ? </a:t>
            </a:r>
          </a:p>
        </p:txBody>
      </p:sp>
      <p:graphicFrame>
        <p:nvGraphicFramePr>
          <p:cNvPr id="11" name="Group 11"/>
          <p:cNvGraphicFramePr>
            <a:graphicFrameLocks noGrp="1"/>
          </p:cNvGraphicFramePr>
          <p:nvPr>
            <p:extLst>
              <p:ext uri="{D42A27DB-BD31-4B8C-83A1-F6EECF244321}">
                <p14:modId xmlns:p14="http://schemas.microsoft.com/office/powerpoint/2010/main" val="1233818276"/>
              </p:ext>
            </p:extLst>
          </p:nvPr>
        </p:nvGraphicFramePr>
        <p:xfrm>
          <a:off x="100177" y="3285331"/>
          <a:ext cx="4964113" cy="2768600"/>
        </p:xfrm>
        <a:graphic>
          <a:graphicData uri="http://schemas.openxmlformats.org/drawingml/2006/table">
            <a:tbl>
              <a:tblPr/>
              <a:tblGrid>
                <a:gridCol w="2612809"/>
                <a:gridCol w="2351304"/>
              </a:tblGrid>
              <a:tr h="568298">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smtClean="0">
                          <a:ln>
                            <a:noFill/>
                          </a:ln>
                          <a:solidFill>
                            <a:srgbClr val="000000"/>
                          </a:solidFill>
                          <a:effectLst/>
                          <a:latin typeface="Arial" charset="0"/>
                          <a:ea typeface="WenQuanYi Micro Hei" charset="0"/>
                          <a:cs typeface="WenQuanYi Micro Hei" charset="0"/>
                        </a:rPr>
                        <a:t>Information source</a:t>
                      </a:r>
                    </a:p>
                  </a:txBody>
                  <a:tcPr marL="81641" marR="81641" marT="122682" marB="42451" horzOverflow="overflow">
                    <a:lnL>
                      <a:noFill/>
                    </a:lnL>
                    <a:lnR>
                      <a:noFill/>
                    </a:lnR>
                    <a:lnT>
                      <a:noFill/>
                    </a:lnT>
                    <a:lnB>
                      <a:noFill/>
                    </a:lnB>
                    <a:lnTlToBr>
                      <a:noFill/>
                    </a:lnTlToBr>
                    <a:lnBlToTr>
                      <a:noFill/>
                    </a:lnBlToTr>
                    <a:solidFill>
                      <a:srgbClr val="B3B3B3"/>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err="1" smtClean="0">
                          <a:ln>
                            <a:noFill/>
                          </a:ln>
                          <a:solidFill>
                            <a:srgbClr val="000000"/>
                          </a:solidFill>
                          <a:effectLst/>
                          <a:latin typeface="Arial" charset="0"/>
                          <a:ea typeface="WenQuanYi Micro Hei" charset="0"/>
                          <a:cs typeface="WenQuanYi Micro Hei" charset="0"/>
                        </a:rPr>
                        <a:t>Number</a:t>
                      </a:r>
                      <a:r>
                        <a:rPr kumimoji="0" lang="fr-FR" sz="1600" b="1" i="0" u="none" strike="noStrike" cap="none" normalizeH="0" baseline="0" dirty="0" smtClean="0">
                          <a:ln>
                            <a:noFill/>
                          </a:ln>
                          <a:solidFill>
                            <a:srgbClr val="000000"/>
                          </a:solidFill>
                          <a:effectLst/>
                          <a:latin typeface="Arial" charset="0"/>
                          <a:ea typeface="WenQuanYi Micro Hei" charset="0"/>
                          <a:cs typeface="WenQuanYi Micro Hei" charset="0"/>
                        </a:rPr>
                        <a:t> of </a:t>
                      </a:r>
                      <a:r>
                        <a:rPr kumimoji="0" lang="fr-FR" sz="1600" b="1" i="0" u="none" strike="noStrike" cap="none" normalizeH="0" baseline="0" dirty="0" err="1" smtClean="0">
                          <a:ln>
                            <a:noFill/>
                          </a:ln>
                          <a:solidFill>
                            <a:srgbClr val="000000"/>
                          </a:solidFill>
                          <a:effectLst/>
                          <a:latin typeface="Arial" charset="0"/>
                          <a:ea typeface="WenQuanYi Micro Hei" charset="0"/>
                          <a:cs typeface="WenQuanYi Micro Hei" charset="0"/>
                        </a:rPr>
                        <a:t>farmers</a:t>
                      </a:r>
                      <a:r>
                        <a:rPr kumimoji="0" lang="fr-FR" sz="1600" b="1" i="0" u="none" strike="noStrike" cap="none" normalizeH="0" baseline="0" dirty="0" smtClean="0">
                          <a:ln>
                            <a:noFill/>
                          </a:ln>
                          <a:solidFill>
                            <a:srgbClr val="000000"/>
                          </a:solidFill>
                          <a:effectLst/>
                          <a:latin typeface="Arial" charset="0"/>
                          <a:ea typeface="WenQuanYi Micro Hei" charset="0"/>
                          <a:cs typeface="WenQuanYi Micro Hei" charset="0"/>
                        </a:rPr>
                        <a:t> (n= 29)</a:t>
                      </a:r>
                    </a:p>
                  </a:txBody>
                  <a:tcPr marL="81641" marR="81641" marT="122682" marB="42451" horzOverflow="overflow">
                    <a:lnL>
                      <a:noFill/>
                    </a:lnL>
                    <a:lnR>
                      <a:noFill/>
                    </a:lnR>
                    <a:lnT>
                      <a:noFill/>
                    </a:lnT>
                    <a:lnB>
                      <a:noFill/>
                    </a:lnB>
                    <a:lnTlToBr>
                      <a:noFill/>
                    </a:lnTlToBr>
                    <a:lnBlToTr>
                      <a:noFill/>
                    </a:lnBlToTr>
                    <a:solidFill>
                      <a:srgbClr val="B3B3B3"/>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BASE association</a:t>
                      </a:r>
                    </a:p>
                  </a:txBody>
                  <a:tcPr marL="81641" marR="81641" marT="122682" marB="42451" horzOverflow="overflow">
                    <a:lnL>
                      <a:noFill/>
                    </a:lnL>
                    <a:lnR>
                      <a:noFill/>
                    </a:lnR>
                    <a:lnT>
                      <a:noFill/>
                    </a:lnT>
                    <a:lnB>
                      <a:noFill/>
                    </a:lnB>
                    <a:lnTlToBr>
                      <a:noFill/>
                    </a:lnTlToBr>
                    <a:lnBlToTr>
                      <a:noFill/>
                    </a:lnBlToTr>
                    <a:solidFill>
                      <a:srgbClr val="CCCCCC"/>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13 </a:t>
                      </a:r>
                    </a:p>
                  </a:txBody>
                  <a:tcPr marL="81641" marR="81641" marT="122682" marB="42451" horzOverflow="overflow">
                    <a:lnL>
                      <a:noFill/>
                    </a:lnL>
                    <a:lnR>
                      <a:noFill/>
                    </a:lnR>
                    <a:lnT>
                      <a:noFill/>
                    </a:lnT>
                    <a:lnB>
                      <a:noFill/>
                    </a:lnB>
                    <a:lnTlToBr>
                      <a:noFill/>
                    </a:lnTlToBr>
                    <a:lnBlToTr>
                      <a:noFill/>
                    </a:lnBlToTr>
                    <a:solidFill>
                      <a:srgbClr val="CCCCCC"/>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 TCS magazine »</a:t>
                      </a:r>
                    </a:p>
                  </a:txBody>
                  <a:tcPr marL="81641" marR="81641" marT="122682" marB="42451" horzOverflow="overflow">
                    <a:lnL>
                      <a:noFill/>
                    </a:lnL>
                    <a:lnR>
                      <a:noFill/>
                    </a:lnR>
                    <a:lnT>
                      <a:noFill/>
                    </a:lnT>
                    <a:lnB>
                      <a:noFill/>
                    </a:lnB>
                    <a:lnTlToBr>
                      <a:noFill/>
                    </a:lnTlToBr>
                    <a:lnBlToTr>
                      <a:noFill/>
                    </a:lnBlToTr>
                    <a:solidFill>
                      <a:srgbClr val="E6E6E6"/>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21</a:t>
                      </a:r>
                    </a:p>
                  </a:txBody>
                  <a:tcPr marL="81641" marR="81641" marT="122682" marB="42451" horzOverflow="overflow">
                    <a:lnL>
                      <a:noFill/>
                    </a:lnL>
                    <a:lnR>
                      <a:noFill/>
                    </a:lnR>
                    <a:lnT>
                      <a:noFill/>
                    </a:lnT>
                    <a:lnB>
                      <a:noFill/>
                    </a:lnB>
                    <a:lnTlToBr>
                      <a:noFill/>
                    </a:lnTlToBr>
                    <a:lnBlToTr>
                      <a:noFill/>
                    </a:lnBlToTr>
                    <a:solidFill>
                      <a:srgbClr val="E6E6E6"/>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Neighbours</a:t>
                      </a:r>
                    </a:p>
                  </a:txBody>
                  <a:tcPr marL="81641" marR="81641" marT="122682" marB="42451" horzOverflow="overflow">
                    <a:lnL>
                      <a:noFill/>
                    </a:lnL>
                    <a:lnR>
                      <a:noFill/>
                    </a:lnR>
                    <a:lnT>
                      <a:noFill/>
                    </a:lnT>
                    <a:lnB>
                      <a:noFill/>
                    </a:lnB>
                    <a:lnTlToBr>
                      <a:noFill/>
                    </a:lnTlToBr>
                    <a:lnBlToTr>
                      <a:noFill/>
                    </a:lnBlToTr>
                    <a:solidFill>
                      <a:srgbClr val="CCCCCC"/>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8</a:t>
                      </a:r>
                    </a:p>
                  </a:txBody>
                  <a:tcPr marL="81641" marR="81641" marT="122682" marB="42451" horzOverflow="overflow">
                    <a:lnL>
                      <a:noFill/>
                    </a:lnL>
                    <a:lnR>
                      <a:noFill/>
                    </a:lnR>
                    <a:lnT>
                      <a:noFill/>
                    </a:lnT>
                    <a:lnB>
                      <a:noFill/>
                    </a:lnB>
                    <a:lnTlToBr>
                      <a:noFill/>
                    </a:lnTlToBr>
                    <a:lnBlToTr>
                      <a:noFill/>
                    </a:lnBlToTr>
                    <a:solidFill>
                      <a:srgbClr val="CCCCCC"/>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Cooperatives</a:t>
                      </a:r>
                    </a:p>
                  </a:txBody>
                  <a:tcPr marL="81641" marR="81641" marT="122682" marB="42451" horzOverflow="overflow">
                    <a:lnL>
                      <a:noFill/>
                    </a:lnL>
                    <a:lnR>
                      <a:noFill/>
                    </a:lnR>
                    <a:lnT>
                      <a:noFill/>
                    </a:lnT>
                    <a:lnB>
                      <a:noFill/>
                    </a:lnB>
                    <a:lnTlToBr>
                      <a:noFill/>
                    </a:lnTlToBr>
                    <a:lnBlToTr>
                      <a:noFill/>
                    </a:lnBlToTr>
                    <a:solidFill>
                      <a:srgbClr val="E6E6E6"/>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3</a:t>
                      </a:r>
                    </a:p>
                  </a:txBody>
                  <a:tcPr marL="81641" marR="81641" marT="122682" marB="42451" horzOverflow="overflow">
                    <a:lnL>
                      <a:noFill/>
                    </a:lnL>
                    <a:lnR>
                      <a:noFill/>
                    </a:lnR>
                    <a:lnT>
                      <a:noFill/>
                    </a:lnT>
                    <a:lnB>
                      <a:noFill/>
                    </a:lnB>
                    <a:lnTlToBr>
                      <a:noFill/>
                    </a:lnTlToBr>
                    <a:lnBlToTr>
                      <a:noFill/>
                    </a:lnBlToTr>
                    <a:solidFill>
                      <a:srgbClr val="E6E6E6"/>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Agricultural magazines</a:t>
                      </a:r>
                    </a:p>
                  </a:txBody>
                  <a:tcPr marL="81641" marR="81641" marT="122682" marB="42451" horzOverflow="overflow">
                    <a:lnL>
                      <a:noFill/>
                    </a:lnL>
                    <a:lnR>
                      <a:noFill/>
                    </a:lnR>
                    <a:lnT>
                      <a:noFill/>
                    </a:lnT>
                    <a:lnB>
                      <a:noFill/>
                    </a:lnB>
                    <a:lnTlToBr>
                      <a:noFill/>
                    </a:lnTlToBr>
                    <a:lnBlToTr>
                      <a:noFill/>
                    </a:lnBlToTr>
                    <a:solidFill>
                      <a:srgbClr val="CCCCCC"/>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smtClean="0">
                          <a:ln>
                            <a:noFill/>
                          </a:ln>
                          <a:solidFill>
                            <a:srgbClr val="000000"/>
                          </a:solidFill>
                          <a:effectLst/>
                          <a:latin typeface="Arial" charset="0"/>
                          <a:ea typeface="WenQuanYi Micro Hei" charset="0"/>
                          <a:cs typeface="WenQuanYi Micro Hei" charset="0"/>
                        </a:rPr>
                        <a:t>9</a:t>
                      </a:r>
                    </a:p>
                  </a:txBody>
                  <a:tcPr marL="81641" marR="81641" marT="122682" marB="42451" horzOverflow="overflow">
                    <a:lnL>
                      <a:noFill/>
                    </a:lnL>
                    <a:lnR>
                      <a:noFill/>
                    </a:lnR>
                    <a:lnT>
                      <a:noFill/>
                    </a:lnT>
                    <a:lnB>
                      <a:noFill/>
                    </a:lnB>
                    <a:lnTlToBr>
                      <a:noFill/>
                    </a:lnTlToBr>
                    <a:lnBlToTr>
                      <a:noFill/>
                    </a:lnBlToTr>
                    <a:solidFill>
                      <a:srgbClr val="CCCCCC"/>
                    </a:solidFill>
                  </a:tcPr>
                </a:tc>
              </a:tr>
              <a:tr h="366717">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Internet (</a:t>
                      </a:r>
                      <a:r>
                        <a:rPr kumimoji="0" lang="fr-FR" sz="1600" b="0" i="0" u="none" strike="noStrike" cap="none" normalizeH="0" baseline="0" dirty="0" err="1" smtClean="0">
                          <a:ln>
                            <a:noFill/>
                          </a:ln>
                          <a:solidFill>
                            <a:srgbClr val="000000"/>
                          </a:solidFill>
                          <a:effectLst/>
                          <a:latin typeface="Arial" charset="0"/>
                          <a:ea typeface="WenQuanYi Micro Hei" charset="0"/>
                          <a:cs typeface="WenQuanYi Micro Hei" charset="0"/>
                        </a:rPr>
                        <a:t>website</a:t>
                      </a: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 forums)</a:t>
                      </a:r>
                    </a:p>
                  </a:txBody>
                  <a:tcPr marL="81641" marR="81641" marT="122682" marB="42451" horzOverflow="overflow">
                    <a:lnL>
                      <a:noFill/>
                    </a:lnL>
                    <a:lnR>
                      <a:noFill/>
                    </a:lnR>
                    <a:lnT>
                      <a:noFill/>
                    </a:lnT>
                    <a:lnB>
                      <a:noFill/>
                    </a:lnB>
                    <a:lnTlToBr>
                      <a:noFill/>
                    </a:lnTlToBr>
                    <a:lnBlToTr>
                      <a:noFill/>
                    </a:lnBlToTr>
                    <a:solidFill>
                      <a:srgbClr val="E6E6E6"/>
                    </a:solidFill>
                  </a:tcPr>
                </a:tc>
                <a:tc>
                  <a:txBody>
                    <a:bodyPr/>
                    <a:lstStyle>
                      <a:lvl1pPr marL="0" algn="l" defTabSz="914400" rtl="0" eaLnBrk="1" latinLnBrk="0" hangingPunct="1">
                        <a:defRPr sz="1800" kern="1200">
                          <a:solidFill>
                            <a:schemeClr val="tx1"/>
                          </a:solidFill>
                          <a:latin typeface="Arial"/>
                          <a:ea typeface="WenQuanYi Micro Hei"/>
                          <a:cs typeface="WenQuanYi Micro Hei"/>
                        </a:defRPr>
                      </a:lvl1pPr>
                      <a:lvl2pPr marL="457200" algn="l" defTabSz="914400" rtl="0" eaLnBrk="1" latinLnBrk="0" hangingPunct="1">
                        <a:defRPr sz="1800" kern="1200">
                          <a:solidFill>
                            <a:schemeClr val="tx1"/>
                          </a:solidFill>
                          <a:latin typeface="Arial"/>
                          <a:ea typeface="WenQuanYi Micro Hei"/>
                          <a:cs typeface="WenQuanYi Micro Hei"/>
                        </a:defRPr>
                      </a:lvl2pPr>
                      <a:lvl3pPr marL="914400" algn="l" defTabSz="914400" rtl="0" eaLnBrk="1" latinLnBrk="0" hangingPunct="1">
                        <a:defRPr sz="1800" kern="1200">
                          <a:solidFill>
                            <a:schemeClr val="tx1"/>
                          </a:solidFill>
                          <a:latin typeface="Arial"/>
                          <a:ea typeface="WenQuanYi Micro Hei"/>
                          <a:cs typeface="WenQuanYi Micro Hei"/>
                        </a:defRPr>
                      </a:lvl3pPr>
                      <a:lvl4pPr marL="1371600" algn="l" defTabSz="914400" rtl="0" eaLnBrk="1" latinLnBrk="0" hangingPunct="1">
                        <a:defRPr sz="1800" kern="1200">
                          <a:solidFill>
                            <a:schemeClr val="tx1"/>
                          </a:solidFill>
                          <a:latin typeface="Arial"/>
                          <a:ea typeface="WenQuanYi Micro Hei"/>
                          <a:cs typeface="WenQuanYi Micro Hei"/>
                        </a:defRPr>
                      </a:lvl4pPr>
                      <a:lvl5pPr marL="1828800" algn="l" defTabSz="914400" rtl="0" eaLnBrk="1" latinLnBrk="0" hangingPunct="1">
                        <a:defRPr sz="1800" kern="1200">
                          <a:solidFill>
                            <a:schemeClr val="tx1"/>
                          </a:solidFill>
                          <a:latin typeface="Arial"/>
                          <a:ea typeface="WenQuanYi Micro Hei"/>
                          <a:cs typeface="WenQuanYi Micro Hei"/>
                        </a:defRPr>
                      </a:lvl5pPr>
                      <a:lvl6pPr marL="2286000" algn="l" defTabSz="914400" rtl="0" eaLnBrk="1" latinLnBrk="0" hangingPunct="1">
                        <a:defRPr sz="1800" kern="1200">
                          <a:solidFill>
                            <a:schemeClr val="tx1"/>
                          </a:solidFill>
                          <a:latin typeface="Arial"/>
                          <a:ea typeface="WenQuanYi Micro Hei"/>
                          <a:cs typeface="WenQuanYi Micro Hei"/>
                        </a:defRPr>
                      </a:lvl6pPr>
                      <a:lvl7pPr marL="2743200" algn="l" defTabSz="914400" rtl="0" eaLnBrk="1" latinLnBrk="0" hangingPunct="1">
                        <a:defRPr sz="1800" kern="1200">
                          <a:solidFill>
                            <a:schemeClr val="tx1"/>
                          </a:solidFill>
                          <a:latin typeface="Arial"/>
                          <a:ea typeface="WenQuanYi Micro Hei"/>
                          <a:cs typeface="WenQuanYi Micro Hei"/>
                        </a:defRPr>
                      </a:lvl7pPr>
                      <a:lvl8pPr marL="3200400" algn="l" defTabSz="914400" rtl="0" eaLnBrk="1" latinLnBrk="0" hangingPunct="1">
                        <a:defRPr sz="1800" kern="1200">
                          <a:solidFill>
                            <a:schemeClr val="tx1"/>
                          </a:solidFill>
                          <a:latin typeface="Arial"/>
                          <a:ea typeface="WenQuanYi Micro Hei"/>
                          <a:cs typeface="WenQuanYi Micro Hei"/>
                        </a:defRPr>
                      </a:lvl8pPr>
                      <a:lvl9pPr marL="3657600" algn="l" defTabSz="914400" rtl="0" eaLnBrk="1" latinLnBrk="0" hangingPunct="1">
                        <a:defRPr sz="1800" kern="1200">
                          <a:solidFill>
                            <a:schemeClr val="tx1"/>
                          </a:solidFill>
                          <a:latin typeface="Arial"/>
                          <a:ea typeface="WenQuanYi Micro Hei"/>
                          <a:cs typeface="WenQuanYi Micro Hei"/>
                        </a:defRPr>
                      </a:lvl9pPr>
                    </a:lstStyle>
                    <a:p>
                      <a:pPr marL="0" marR="0" lvl="0" indent="0" algn="ctr"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Arial" charset="0"/>
                          <a:ea typeface="WenQuanYi Micro Hei" charset="0"/>
                          <a:cs typeface="WenQuanYi Micro Hei" charset="0"/>
                        </a:rPr>
                        <a:t>5</a:t>
                      </a:r>
                    </a:p>
                  </a:txBody>
                  <a:tcPr marL="81641" marR="81641" marT="122682" marB="42451" horzOverflow="overflow">
                    <a:lnL>
                      <a:noFill/>
                    </a:lnL>
                    <a:lnR>
                      <a:noFill/>
                    </a:lnR>
                    <a:lnT>
                      <a:noFill/>
                    </a:lnT>
                    <a:lnB>
                      <a:noFill/>
                    </a:lnB>
                    <a:lnTlToBr>
                      <a:noFill/>
                    </a:lnTlToBr>
                    <a:lnBlToTr>
                      <a:noFill/>
                    </a:lnBlToTr>
                    <a:solidFill>
                      <a:srgbClr val="E6E6E6"/>
                    </a:solidFill>
                  </a:tcPr>
                </a:tc>
              </a:tr>
            </a:tbl>
          </a:graphicData>
        </a:graphic>
      </p:graphicFrame>
      <p:sp>
        <p:nvSpPr>
          <p:cNvPr id="12" name="Oval 28"/>
          <p:cNvSpPr>
            <a:spLocks noChangeArrowheads="1"/>
          </p:cNvSpPr>
          <p:nvPr/>
        </p:nvSpPr>
        <p:spPr bwMode="auto">
          <a:xfrm>
            <a:off x="26404" y="3865657"/>
            <a:ext cx="1973263" cy="377825"/>
          </a:xfrm>
          <a:prstGeom prst="ellipse">
            <a:avLst/>
          </a:prstGeom>
          <a:noFill/>
          <a:ln w="360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fr-FR" kern="0">
              <a:solidFill>
                <a:srgbClr val="FFFFFF"/>
              </a:solidFill>
              <a:ea typeface="+mn-ea"/>
              <a:cs typeface="+mn-cs"/>
            </a:endParaRPr>
          </a:p>
        </p:txBody>
      </p:sp>
      <p:sp>
        <p:nvSpPr>
          <p:cNvPr id="13" name="Oval 29"/>
          <p:cNvSpPr>
            <a:spLocks noChangeArrowheads="1"/>
          </p:cNvSpPr>
          <p:nvPr/>
        </p:nvSpPr>
        <p:spPr bwMode="auto">
          <a:xfrm>
            <a:off x="100177" y="4640828"/>
            <a:ext cx="1447800" cy="311150"/>
          </a:xfrm>
          <a:prstGeom prst="ellipse">
            <a:avLst/>
          </a:prstGeom>
          <a:noFill/>
          <a:ln w="360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fr-FR" kern="0">
              <a:solidFill>
                <a:srgbClr val="FFFFFF"/>
              </a:solidFill>
              <a:ea typeface="+mn-ea"/>
              <a:cs typeface="+mn-cs"/>
            </a:endParaRPr>
          </a:p>
        </p:txBody>
      </p:sp>
      <p:sp>
        <p:nvSpPr>
          <p:cNvPr id="14" name="Oval 30"/>
          <p:cNvSpPr>
            <a:spLocks noChangeArrowheads="1"/>
          </p:cNvSpPr>
          <p:nvPr/>
        </p:nvSpPr>
        <p:spPr bwMode="auto">
          <a:xfrm>
            <a:off x="74542" y="4278010"/>
            <a:ext cx="1973263" cy="311150"/>
          </a:xfrm>
          <a:prstGeom prst="ellipse">
            <a:avLst/>
          </a:prstGeom>
          <a:noFill/>
          <a:ln w="360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fr-FR" kern="0">
              <a:solidFill>
                <a:srgbClr val="FFFFFF"/>
              </a:solidFill>
              <a:ea typeface="+mn-ea"/>
              <a:cs typeface="+mn-cs"/>
            </a:endParaRPr>
          </a:p>
        </p:txBody>
      </p:sp>
      <p:sp>
        <p:nvSpPr>
          <p:cNvPr id="15" name="Oval 31"/>
          <p:cNvSpPr>
            <a:spLocks noChangeArrowheads="1"/>
          </p:cNvSpPr>
          <p:nvPr/>
        </p:nvSpPr>
        <p:spPr bwMode="auto">
          <a:xfrm>
            <a:off x="0" y="5681737"/>
            <a:ext cx="2678113" cy="423862"/>
          </a:xfrm>
          <a:prstGeom prst="ellipse">
            <a:avLst/>
          </a:prstGeom>
          <a:noFill/>
          <a:ln w="360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1" fontAlgn="auto" hangingPunct="1">
              <a:spcBef>
                <a:spcPts val="0"/>
              </a:spcBef>
              <a:spcAft>
                <a:spcPts val="0"/>
              </a:spcAft>
              <a:defRPr/>
            </a:pPr>
            <a:endParaRPr lang="fr-FR" kern="0">
              <a:solidFill>
                <a:srgbClr val="FFFFFF"/>
              </a:solidFill>
              <a:ea typeface="+mn-ea"/>
              <a:cs typeface="+mn-cs"/>
            </a:endParaRPr>
          </a:p>
        </p:txBody>
      </p:sp>
      <p:sp>
        <p:nvSpPr>
          <p:cNvPr id="16" name="Text Box 32"/>
          <p:cNvSpPr txBox="1">
            <a:spLocks noChangeArrowheads="1"/>
          </p:cNvSpPr>
          <p:nvPr/>
        </p:nvSpPr>
        <p:spPr bwMode="auto">
          <a:xfrm>
            <a:off x="5189538" y="3734743"/>
            <a:ext cx="395446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48330" rIns="81638" bIns="40819"/>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97000"/>
              </a:lnSpc>
              <a:spcAft>
                <a:spcPct val="0"/>
              </a:spcAft>
              <a:buClrTx/>
              <a:buFontTx/>
              <a:buNone/>
            </a:pPr>
            <a:r>
              <a:rPr lang="fr-FR" sz="1900" dirty="0">
                <a:solidFill>
                  <a:schemeClr val="bg1"/>
                </a:solidFill>
                <a:latin typeface="Calibri" panose="020F0502020204030204" pitchFamily="34" charset="0"/>
              </a:rPr>
              <a:t>→ Autonomie vis-à-vis du caractère commercial du conseil donné par les coopératives</a:t>
            </a:r>
          </a:p>
          <a:p>
            <a:pPr eaLnBrk="1">
              <a:lnSpc>
                <a:spcPct val="97000"/>
              </a:lnSpc>
              <a:spcAft>
                <a:spcPct val="0"/>
              </a:spcAft>
              <a:buClrTx/>
              <a:buFontTx/>
              <a:buNone/>
            </a:pPr>
            <a:endParaRPr lang="fr-FR" sz="1900" dirty="0">
              <a:solidFill>
                <a:schemeClr val="bg1"/>
              </a:solidFill>
              <a:latin typeface="Calibri" panose="020F0502020204030204" pitchFamily="34" charset="0"/>
            </a:endParaRPr>
          </a:p>
          <a:p>
            <a:pPr eaLnBrk="1">
              <a:lnSpc>
                <a:spcPct val="97000"/>
              </a:lnSpc>
              <a:spcAft>
                <a:spcPct val="0"/>
              </a:spcAft>
              <a:buClrTx/>
              <a:buFontTx/>
              <a:buNone/>
            </a:pPr>
            <a:r>
              <a:rPr lang="fr-FR" sz="1900" dirty="0">
                <a:solidFill>
                  <a:schemeClr val="bg1"/>
                </a:solidFill>
                <a:latin typeface="Calibri" panose="020F0502020204030204" pitchFamily="34" charset="0"/>
              </a:rPr>
              <a:t>→ Echanges entre praticiens (associations, forums, voisinage,…)</a:t>
            </a:r>
          </a:p>
          <a:p>
            <a:pPr eaLnBrk="1">
              <a:lnSpc>
                <a:spcPct val="97000"/>
              </a:lnSpc>
              <a:spcAft>
                <a:spcPct val="0"/>
              </a:spcAft>
              <a:buClrTx/>
              <a:buFontTx/>
              <a:buNone/>
            </a:pPr>
            <a:endParaRPr lang="fr-FR" sz="1900" dirty="0">
              <a:solidFill>
                <a:schemeClr val="bg1"/>
              </a:solidFill>
              <a:latin typeface="Calibri" panose="020F0502020204030204" pitchFamily="34" charset="0"/>
            </a:endParaRPr>
          </a:p>
          <a:p>
            <a:pPr eaLnBrk="1">
              <a:lnSpc>
                <a:spcPct val="97000"/>
              </a:lnSpc>
              <a:spcAft>
                <a:spcPct val="0"/>
              </a:spcAft>
              <a:buClrTx/>
              <a:buFontTx/>
              <a:buNone/>
            </a:pPr>
            <a:endParaRPr lang="fr-FR" sz="1900" dirty="0">
              <a:solidFill>
                <a:schemeClr val="bg1"/>
              </a:solidFill>
              <a:latin typeface="Calibri" panose="020F0502020204030204" pitchFamily="34" charset="0"/>
            </a:endParaRPr>
          </a:p>
        </p:txBody>
      </p:sp>
      <p:sp>
        <p:nvSpPr>
          <p:cNvPr id="53272" name="Text Box 11"/>
          <p:cNvSpPr txBox="1">
            <a:spLocks noChangeArrowheads="1"/>
          </p:cNvSpPr>
          <p:nvPr/>
        </p:nvSpPr>
        <p:spPr bwMode="auto">
          <a:xfrm>
            <a:off x="743744" y="19050"/>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questions sociologiques</a:t>
            </a:r>
          </a:p>
        </p:txBody>
      </p:sp>
    </p:spTree>
    <p:extLst>
      <p:ext uri="{BB962C8B-B14F-4D97-AF65-F5344CB8AC3E}">
        <p14:creationId xmlns:p14="http://schemas.microsoft.com/office/powerpoint/2010/main" val="36078434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12"/>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13"/>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14"/>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5"/>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250824" y="1522413"/>
            <a:ext cx="8497639" cy="477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marL="738188" indent="-280988">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marL="1592263" indent="-220663">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pPr>
            <a:endParaRPr lang="fr-FR" dirty="0">
              <a:latin typeface="Calibri" panose="020F0502020204030204" pitchFamily="34" charset="0"/>
            </a:endParaRPr>
          </a:p>
          <a:p>
            <a:pPr marL="800100" lvl="1" indent="-342900" eaLnBrk="1">
              <a:lnSpc>
                <a:spcPct val="100000"/>
              </a:lnSpc>
              <a:spcAft>
                <a:spcPct val="0"/>
              </a:spcAft>
              <a:buClr>
                <a:schemeClr val="bg1"/>
              </a:buClr>
              <a:buFont typeface="Arial" panose="020B0604020202020204" pitchFamily="34" charset="0"/>
              <a:buChar char="•"/>
            </a:pPr>
            <a:r>
              <a:rPr lang="fr-FR" sz="2400" dirty="0" smtClean="0">
                <a:solidFill>
                  <a:schemeClr val="bg1"/>
                </a:solidFill>
                <a:latin typeface="Calibri" panose="020F0502020204030204" pitchFamily="34" charset="0"/>
              </a:rPr>
              <a:t>Les connaissances sur les impacts environnementaux de leurs pratiques sont pour eux insuffisantes</a:t>
            </a:r>
            <a:endParaRPr lang="fr-FR" sz="2400" dirty="0">
              <a:solidFill>
                <a:schemeClr val="bg1"/>
              </a:solidFill>
              <a:latin typeface="Calibri" panose="020F0502020204030204" pitchFamily="34" charset="0"/>
            </a:endParaRPr>
          </a:p>
          <a:p>
            <a:pPr marL="800100" lvl="1" indent="-342900" eaLnBrk="1">
              <a:lnSpc>
                <a:spcPct val="100000"/>
              </a:lnSpc>
              <a:spcAft>
                <a:spcPct val="0"/>
              </a:spcAft>
              <a:buClrTx/>
              <a:buFont typeface="Arial" panose="020B0604020202020204" pitchFamily="34" charset="0"/>
              <a:buChar char="•"/>
            </a:pPr>
            <a:endParaRPr lang="fr-FR" sz="1800" dirty="0">
              <a:solidFill>
                <a:schemeClr val="bg1"/>
              </a:solidFill>
              <a:latin typeface="Calibri" panose="020F0502020204030204" pitchFamily="34" charset="0"/>
            </a:endParaRPr>
          </a:p>
          <a:p>
            <a:pPr marL="800100" lvl="1" indent="-342900" eaLnBrk="1">
              <a:lnSpc>
                <a:spcPct val="100000"/>
              </a:lnSpc>
              <a:spcAft>
                <a:spcPct val="0"/>
              </a:spcAft>
              <a:buClr>
                <a:schemeClr val="bg1"/>
              </a:buClr>
              <a:buFont typeface="Arial" panose="020B0604020202020204" pitchFamily="34" charset="0"/>
              <a:buChar char="•"/>
            </a:pPr>
            <a:r>
              <a:rPr lang="fr-FR" sz="2400" dirty="0">
                <a:solidFill>
                  <a:schemeClr val="bg1"/>
                </a:solidFill>
                <a:latin typeface="Calibri" panose="020F0502020204030204" pitchFamily="34" charset="0"/>
              </a:rPr>
              <a:t>Davantage d'évaluations </a:t>
            </a:r>
            <a:r>
              <a:rPr lang="fr-FR" sz="2400" dirty="0" smtClean="0">
                <a:solidFill>
                  <a:schemeClr val="bg1"/>
                </a:solidFill>
                <a:latin typeface="Calibri" panose="020F0502020204030204" pitchFamily="34" charset="0"/>
              </a:rPr>
              <a:t>nécessaires dans leurs parcelles et leurs exploitations </a:t>
            </a:r>
            <a:r>
              <a:rPr lang="fr-FR" sz="1800" dirty="0">
                <a:solidFill>
                  <a:srgbClr val="D8F2DA"/>
                </a:solidFill>
                <a:latin typeface="Calibri" panose="020F0502020204030204" pitchFamily="34" charset="0"/>
              </a:rPr>
              <a:t>( 9 </a:t>
            </a:r>
            <a:r>
              <a:rPr lang="fr-FR" sz="1800" dirty="0" smtClean="0">
                <a:solidFill>
                  <a:srgbClr val="D8F2DA"/>
                </a:solidFill>
                <a:latin typeface="Calibri" panose="020F0502020204030204" pitchFamily="34" charset="0"/>
              </a:rPr>
              <a:t>agriculteurs)</a:t>
            </a:r>
            <a:endParaRPr lang="fr-FR" sz="1800" dirty="0">
              <a:solidFill>
                <a:srgbClr val="D8F2DA"/>
              </a:solidFill>
              <a:latin typeface="Calibri" panose="020F0502020204030204" pitchFamily="34" charset="0"/>
            </a:endParaRPr>
          </a:p>
          <a:p>
            <a:pPr marL="1714500" lvl="3" indent="-342900" eaLnBrk="1">
              <a:lnSpc>
                <a:spcPct val="100000"/>
              </a:lnSpc>
              <a:spcAft>
                <a:spcPct val="0"/>
              </a:spcAft>
              <a:buClr>
                <a:schemeClr val="bg1"/>
              </a:buClr>
              <a:buFont typeface="Wingdings" panose="05000000000000000000" pitchFamily="2" charset="2"/>
              <a:buChar char="ü"/>
            </a:pPr>
            <a:r>
              <a:rPr lang="fr-FR" dirty="0">
                <a:solidFill>
                  <a:schemeClr val="bg1"/>
                </a:solidFill>
                <a:latin typeface="Calibri" panose="020F0502020204030204" pitchFamily="34" charset="0"/>
              </a:rPr>
              <a:t>Suivi de parcelles chez des exploitants en TCSL</a:t>
            </a:r>
          </a:p>
          <a:p>
            <a:pPr marL="1714500" lvl="3" indent="-342900" eaLnBrk="1">
              <a:lnSpc>
                <a:spcPct val="100000"/>
              </a:lnSpc>
              <a:spcAft>
                <a:spcPct val="0"/>
              </a:spcAft>
              <a:buClr>
                <a:schemeClr val="bg1"/>
              </a:buClr>
              <a:buFont typeface="Wingdings" panose="05000000000000000000" pitchFamily="2" charset="2"/>
              <a:buChar char="ü"/>
            </a:pPr>
            <a:r>
              <a:rPr lang="fr-FR" dirty="0">
                <a:solidFill>
                  <a:schemeClr val="bg1"/>
                </a:solidFill>
                <a:latin typeface="Calibri" panose="020F0502020204030204" pitchFamily="34" charset="0"/>
              </a:rPr>
              <a:t>Révision de la conception des dispositifs </a:t>
            </a:r>
            <a:r>
              <a:rPr lang="fr-FR" dirty="0" smtClean="0">
                <a:solidFill>
                  <a:schemeClr val="bg1"/>
                </a:solidFill>
                <a:latin typeface="Calibri" panose="020F0502020204030204" pitchFamily="34" charset="0"/>
              </a:rPr>
              <a:t>expérimentaux afin d’intégrer une approche plus système</a:t>
            </a:r>
            <a:endParaRPr lang="fr-FR" dirty="0">
              <a:solidFill>
                <a:schemeClr val="bg1"/>
              </a:solidFill>
              <a:latin typeface="Calibri" panose="020F0502020204030204" pitchFamily="34" charset="0"/>
            </a:endParaRPr>
          </a:p>
          <a:p>
            <a:pPr marL="342900" indent="-342900" eaLnBrk="1">
              <a:lnSpc>
                <a:spcPct val="100000"/>
              </a:lnSpc>
              <a:spcAft>
                <a:spcPct val="0"/>
              </a:spcAft>
              <a:buClrTx/>
              <a:buFont typeface="Arial" panose="020B0604020202020204" pitchFamily="34" charset="0"/>
              <a:buChar char="•"/>
            </a:pPr>
            <a:endParaRPr lang="fr-FR" sz="1800" dirty="0">
              <a:solidFill>
                <a:schemeClr val="bg1"/>
              </a:solidFill>
              <a:latin typeface="Calibri" panose="020F0502020204030204" pitchFamily="34" charset="0"/>
            </a:endParaRPr>
          </a:p>
          <a:p>
            <a:pPr marL="800100" lvl="1" indent="-342900" eaLnBrk="1">
              <a:lnSpc>
                <a:spcPct val="100000"/>
              </a:lnSpc>
              <a:spcAft>
                <a:spcPct val="0"/>
              </a:spcAft>
              <a:buClr>
                <a:schemeClr val="bg1"/>
              </a:buClr>
              <a:buFont typeface="Arial" panose="020B0604020202020204" pitchFamily="34" charset="0"/>
              <a:buChar char="•"/>
            </a:pPr>
            <a:r>
              <a:rPr lang="fr-FR" sz="2400" dirty="0" smtClean="0">
                <a:solidFill>
                  <a:schemeClr val="bg1"/>
                </a:solidFill>
                <a:latin typeface="Calibri" panose="020F0502020204030204" pitchFamily="34" charset="0"/>
              </a:rPr>
              <a:t>Besoin de reconnaissance  par les Politiques des bénéfices apportés par les TCSL et communication aux agris sceptiques et grand public.</a:t>
            </a:r>
            <a:endParaRPr lang="fr-FR" sz="2400" dirty="0">
              <a:solidFill>
                <a:schemeClr val="bg1"/>
              </a:solidFill>
              <a:latin typeface="Calibri" panose="020F0502020204030204" pitchFamily="34" charset="0"/>
            </a:endParaRPr>
          </a:p>
        </p:txBody>
      </p:sp>
      <p:sp>
        <p:nvSpPr>
          <p:cNvPr id="54275" name="Text Box 2"/>
          <p:cNvSpPr txBox="1">
            <a:spLocks noChangeArrowheads="1"/>
          </p:cNvSpPr>
          <p:nvPr/>
        </p:nvSpPr>
        <p:spPr bwMode="auto">
          <a:xfrm>
            <a:off x="395536" y="1293019"/>
            <a:ext cx="75596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defRPr/>
            </a:pPr>
            <a:r>
              <a:rPr lang="fr-FR" sz="2800" b="1" dirty="0" smtClean="0">
                <a:solidFill>
                  <a:schemeClr val="bg1"/>
                </a:solidFill>
                <a:latin typeface="Calibri" panose="020F0502020204030204" pitchFamily="34" charset="0"/>
                <a:ea typeface="+mn-ea"/>
                <a:cs typeface="+mn-cs"/>
              </a:rPr>
              <a:t>Attentes </a:t>
            </a:r>
            <a:r>
              <a:rPr lang="fr-FR" sz="2800" b="1" dirty="0">
                <a:solidFill>
                  <a:schemeClr val="bg1"/>
                </a:solidFill>
                <a:latin typeface="Calibri" panose="020F0502020204030204" pitchFamily="34" charset="0"/>
                <a:ea typeface="+mn-ea"/>
                <a:cs typeface="+mn-cs"/>
              </a:rPr>
              <a:t>vis-à-vis de la recherche</a:t>
            </a:r>
          </a:p>
        </p:txBody>
      </p:sp>
      <p:sp>
        <p:nvSpPr>
          <p:cNvPr id="55300" name="Text Box 11"/>
          <p:cNvSpPr txBox="1">
            <a:spLocks noChangeArrowheads="1"/>
          </p:cNvSpPr>
          <p:nvPr/>
        </p:nvSpPr>
        <p:spPr bwMode="auto">
          <a:xfrm>
            <a:off x="683568" y="22226"/>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questions sociologiques</a:t>
            </a:r>
          </a:p>
        </p:txBody>
      </p:sp>
      <p:sp>
        <p:nvSpPr>
          <p:cNvPr id="55301" name="Text Box 2"/>
          <p:cNvSpPr txBox="1">
            <a:spLocks noChangeArrowheads="1"/>
          </p:cNvSpPr>
          <p:nvPr/>
        </p:nvSpPr>
        <p:spPr bwMode="auto">
          <a:xfrm>
            <a:off x="250825" y="815765"/>
            <a:ext cx="75596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fr-FR"/>
            </a:defPPr>
            <a:lvl1pPr>
              <a:lnSpc>
                <a:spcPct val="100000"/>
              </a:lnSpc>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a:solidFill>
                  <a:schemeClr val="accent6">
                    <a:lumMod val="40000"/>
                    <a:lumOff val="60000"/>
                  </a:schemeClr>
                </a:solidFill>
                <a:latin typeface="Calibri" panose="020F050202020403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r>
              <a:rPr lang="fr-FR" dirty="0"/>
              <a:t>a) Comment se produit l'innovation ? </a:t>
            </a:r>
          </a:p>
        </p:txBody>
      </p:sp>
    </p:spTree>
    <p:extLst>
      <p:ext uri="{BB962C8B-B14F-4D97-AF65-F5344CB8AC3E}">
        <p14:creationId xmlns:p14="http://schemas.microsoft.com/office/powerpoint/2010/main" val="3646894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907" y="1340768"/>
            <a:ext cx="8229600" cy="4525963"/>
          </a:xfrm>
        </p:spPr>
        <p:txBody>
          <a:bodyPr/>
          <a:lstStyle/>
          <a:p>
            <a:pPr marL="0" indent="0" eaLnBrk="1">
              <a:lnSpc>
                <a:spcPct val="100000"/>
              </a:lnSpc>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latin typeface="Calibri" panose="020F0502020204030204" pitchFamily="34" charset="0"/>
              </a:rPr>
              <a:t>Attentes </a:t>
            </a:r>
            <a:r>
              <a:rPr lang="fr-FR" b="1" dirty="0">
                <a:latin typeface="Calibri" panose="020F0502020204030204" pitchFamily="34" charset="0"/>
              </a:rPr>
              <a:t>vis-à-vis du </a:t>
            </a:r>
            <a:r>
              <a:rPr lang="fr-FR" b="1" dirty="0" smtClean="0">
                <a:latin typeface="Calibri" panose="020F0502020204030204" pitchFamily="34" charset="0"/>
              </a:rPr>
              <a:t>conseil</a:t>
            </a:r>
          </a:p>
          <a:p>
            <a:pPr marL="0" indent="0" eaLnBrk="1">
              <a:lnSpc>
                <a:spcPct val="100000"/>
              </a:lnSpc>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050" b="1" dirty="0">
              <a:latin typeface="Calibri" panose="020F0502020204030204" pitchFamily="34" charset="0"/>
            </a:endParaRPr>
          </a:p>
          <a:p>
            <a:pPr marL="0" indent="0" eaLnBrk="1">
              <a:lnSpc>
                <a:spcPct val="100000"/>
              </a:lnSpc>
              <a:spcAft>
                <a:spcPct val="0"/>
              </a:spcAft>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smtClean="0">
                <a:latin typeface="Calibri" panose="020F0502020204030204" pitchFamily="34" charset="0"/>
              </a:rPr>
              <a:t>2</a:t>
            </a:r>
            <a:r>
              <a:rPr lang="fr-FR" dirty="0" smtClean="0">
                <a:latin typeface="Calibri" panose="020F0502020204030204" pitchFamily="34" charset="0"/>
              </a:rPr>
              <a:t> </a:t>
            </a:r>
            <a:r>
              <a:rPr lang="fr-FR" sz="2400" dirty="0">
                <a:latin typeface="Calibri" panose="020F0502020204030204" pitchFamily="34" charset="0"/>
              </a:rPr>
              <a:t>types </a:t>
            </a:r>
            <a:r>
              <a:rPr lang="fr-FR" sz="2400" dirty="0" smtClean="0">
                <a:latin typeface="Calibri" panose="020F0502020204030204" pitchFamily="34" charset="0"/>
              </a:rPr>
              <a:t>d’attentes</a:t>
            </a:r>
          </a:p>
          <a:p>
            <a:pPr marL="0" indent="0" eaLnBrk="1">
              <a:lnSpc>
                <a:spcPct val="100000"/>
              </a:lnSpc>
              <a:spcAft>
                <a:spcPct val="0"/>
              </a:spcAft>
              <a:buClr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1050" dirty="0">
              <a:latin typeface="Calibri" panose="020F0502020204030204" pitchFamily="34" charset="0"/>
            </a:endParaRPr>
          </a:p>
          <a:p>
            <a:pPr>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a:latin typeface="Calibri" panose="020F0502020204030204" pitchFamily="34" charset="0"/>
              </a:rPr>
              <a:t>Les agriculteurs enquêtés privilégient les dynamiques de groupes « animés » par un </a:t>
            </a:r>
            <a:r>
              <a:rPr lang="fr-FR" sz="2400" dirty="0" smtClean="0">
                <a:latin typeface="Calibri" panose="020F0502020204030204" pitchFamily="34" charset="0"/>
              </a:rPr>
              <a:t>conseiller </a:t>
            </a:r>
            <a:r>
              <a:rPr lang="fr-FR" sz="2400" dirty="0" smtClean="0">
                <a:latin typeface="Calibri" panose="020F0502020204030204" pitchFamily="34" charset="0"/>
                <a:sym typeface="Wingdings" panose="05000000000000000000" pitchFamily="2" charset="2"/>
              </a:rPr>
              <a:t> principe de constitution et de vie d’un réseau</a:t>
            </a:r>
          </a:p>
          <a:p>
            <a:pPr>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900" dirty="0">
              <a:latin typeface="Calibri" panose="020F0502020204030204" pitchFamily="34" charset="0"/>
            </a:endParaRPr>
          </a:p>
          <a:p>
            <a:pPr>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a:latin typeface="Calibri" panose="020F0502020204030204" pitchFamily="34" charset="0"/>
              </a:rPr>
              <a:t>Néanmoins certains d’entre eux évoquent la nécessité d’avoir un suivi </a:t>
            </a:r>
            <a:r>
              <a:rPr lang="fr-FR" sz="2400" dirty="0" smtClean="0">
                <a:latin typeface="Calibri" panose="020F0502020204030204" pitchFamily="34" charset="0"/>
              </a:rPr>
              <a:t>personnalisé et neutre</a:t>
            </a:r>
            <a:endParaRPr lang="fr-FR" sz="2400" dirty="0">
              <a:latin typeface="Calibri" panose="020F0502020204030204" pitchFamily="34" charset="0"/>
            </a:endParaRPr>
          </a:p>
        </p:txBody>
      </p:sp>
      <p:sp>
        <p:nvSpPr>
          <p:cNvPr id="57347" name="Text Box 2"/>
          <p:cNvSpPr txBox="1">
            <a:spLocks noChangeArrowheads="1"/>
          </p:cNvSpPr>
          <p:nvPr/>
        </p:nvSpPr>
        <p:spPr bwMode="auto">
          <a:xfrm>
            <a:off x="448907" y="803112"/>
            <a:ext cx="75596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a) Comment se produit l'innovation ? </a:t>
            </a:r>
          </a:p>
        </p:txBody>
      </p:sp>
      <p:sp>
        <p:nvSpPr>
          <p:cNvPr id="57348" name="Text Box 11"/>
          <p:cNvSpPr txBox="1">
            <a:spLocks noChangeArrowheads="1"/>
          </p:cNvSpPr>
          <p:nvPr/>
        </p:nvSpPr>
        <p:spPr bwMode="auto">
          <a:xfrm>
            <a:off x="755576" y="6025"/>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questions sociologiques</a:t>
            </a:r>
          </a:p>
        </p:txBody>
      </p:sp>
    </p:spTree>
    <p:extLst>
      <p:ext uri="{BB962C8B-B14F-4D97-AF65-F5344CB8AC3E}">
        <p14:creationId xmlns:p14="http://schemas.microsoft.com/office/powerpoint/2010/main" val="84841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67544" y="1436688"/>
            <a:ext cx="8481194"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40819" rIns="81638" bIns="40819"/>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marL="1595438" indent="-223838"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a:buClr>
                <a:srgbClr val="000000"/>
              </a:buClr>
              <a:buSzPct val="100000"/>
              <a:defRPr/>
            </a:pPr>
            <a:endParaRPr lang="fr-FR" sz="2400" dirty="0" smtClean="0">
              <a:solidFill>
                <a:srgbClr val="000000"/>
              </a:solidFill>
              <a:latin typeface="Calibri" panose="020F0502020204030204" pitchFamily="34" charset="0"/>
            </a:endParaRPr>
          </a:p>
          <a:p>
            <a:pPr eaLnBrk="1">
              <a:buClr>
                <a:schemeClr val="bg1"/>
              </a:buClr>
              <a:buSzPct val="100000"/>
              <a:buFont typeface="Times New Roman" panose="02020603050405020304" pitchFamily="18" charset="0"/>
              <a:buChar char="•"/>
              <a:defRPr/>
            </a:pPr>
            <a:r>
              <a:rPr lang="fr-FR" sz="2400" dirty="0" smtClean="0">
                <a:solidFill>
                  <a:srgbClr val="000000"/>
                </a:solidFill>
                <a:latin typeface="Calibri" panose="020F0502020204030204" pitchFamily="34" charset="0"/>
              </a:rPr>
              <a:t> </a:t>
            </a:r>
            <a:r>
              <a:rPr lang="fr-FR" sz="2400" dirty="0" smtClean="0">
                <a:latin typeface="Calibri" panose="020F0502020204030204" pitchFamily="34" charset="0"/>
              </a:rPr>
              <a:t>Encourager la constitution de groupes pour la mise en œuvre des dynamiques d’apprentissage</a:t>
            </a:r>
          </a:p>
          <a:p>
            <a:pPr eaLnBrk="1">
              <a:buClr>
                <a:schemeClr val="bg1"/>
              </a:buClr>
              <a:buSzPct val="100000"/>
              <a:buFont typeface="Times New Roman" panose="02020603050405020304" pitchFamily="18" charset="0"/>
              <a:buChar char="•"/>
              <a:defRPr/>
            </a:pPr>
            <a:endParaRPr lang="fr-FR" sz="2400" dirty="0">
              <a:latin typeface="Calibri" panose="020F0502020204030204" pitchFamily="34" charset="0"/>
            </a:endParaRPr>
          </a:p>
          <a:p>
            <a:pPr eaLnBrk="1">
              <a:buClr>
                <a:schemeClr val="bg1"/>
              </a:buClr>
              <a:buSzPct val="100000"/>
              <a:buFont typeface="Times New Roman" panose="02020603050405020304" pitchFamily="18" charset="0"/>
              <a:buChar char="•"/>
              <a:tabLst/>
              <a:defRPr/>
            </a:pPr>
            <a:r>
              <a:rPr lang="fr-FR" sz="2400" dirty="0" smtClean="0">
                <a:latin typeface="Calibri" panose="020F0502020204030204" pitchFamily="34" charset="0"/>
              </a:rPr>
              <a:t> Développer les compétences </a:t>
            </a:r>
            <a:r>
              <a:rPr lang="fr-FR" sz="2400" dirty="0">
                <a:latin typeface="Calibri" panose="020F0502020204030204" pitchFamily="34" charset="0"/>
              </a:rPr>
              <a:t>des conseillers </a:t>
            </a:r>
            <a:r>
              <a:rPr lang="fr-FR" sz="2400" dirty="0" smtClean="0">
                <a:latin typeface="Calibri" panose="020F0502020204030204" pitchFamily="34" charset="0"/>
              </a:rPr>
              <a:t> pour : </a:t>
            </a:r>
          </a:p>
          <a:p>
            <a:pPr eaLnBrk="1">
              <a:buClr>
                <a:schemeClr val="bg1"/>
              </a:buClr>
              <a:buSzPct val="100000"/>
              <a:buFont typeface="Times New Roman" panose="02020603050405020304" pitchFamily="18" charset="0"/>
              <a:buChar char="•"/>
              <a:tabLst/>
              <a:defRPr/>
            </a:pPr>
            <a:endParaRPr lang="fr-FR" sz="1200" dirty="0" smtClean="0">
              <a:latin typeface="Calibri" panose="020F0502020204030204" pitchFamily="34" charset="0"/>
            </a:endParaRPr>
          </a:p>
          <a:p>
            <a:pPr marL="1257300" lvl="2" indent="-342900" eaLnBrk="1">
              <a:buClr>
                <a:schemeClr val="bg1"/>
              </a:buClr>
              <a:buSzPct val="100000"/>
              <a:buFont typeface="Wingdings" panose="05000000000000000000" pitchFamily="2" charset="2"/>
              <a:buChar char="ü"/>
              <a:tabLst/>
              <a:defRPr/>
            </a:pPr>
            <a:r>
              <a:rPr lang="fr-FR" sz="2400" dirty="0" smtClean="0">
                <a:latin typeface="Calibri" panose="020F0502020204030204" pitchFamily="34" charset="0"/>
              </a:rPr>
              <a:t>Assurer l’animation, les échanges et la vie du réseau</a:t>
            </a:r>
          </a:p>
          <a:p>
            <a:pPr marL="1257300" lvl="2" indent="-342900" eaLnBrk="1">
              <a:buClr>
                <a:schemeClr val="bg1"/>
              </a:buClr>
              <a:buSzPct val="100000"/>
              <a:buFont typeface="Wingdings" panose="05000000000000000000" pitchFamily="2" charset="2"/>
              <a:buChar char="ü"/>
              <a:tabLst/>
              <a:defRPr/>
            </a:pPr>
            <a:r>
              <a:rPr lang="fr-FR" sz="2400" dirty="0" smtClean="0">
                <a:latin typeface="Calibri" panose="020F0502020204030204" pitchFamily="34" charset="0"/>
              </a:rPr>
              <a:t>Apporter une expertise</a:t>
            </a:r>
          </a:p>
          <a:p>
            <a:pPr marL="1257300" lvl="2" indent="-342900" eaLnBrk="1">
              <a:buClr>
                <a:schemeClr val="bg1"/>
              </a:buClr>
              <a:buSzPct val="100000"/>
              <a:buFont typeface="Wingdings" panose="05000000000000000000" pitchFamily="2" charset="2"/>
              <a:buChar char="ü"/>
              <a:tabLst/>
              <a:defRPr/>
            </a:pPr>
            <a:r>
              <a:rPr lang="fr-FR" sz="2400" dirty="0" smtClean="0">
                <a:latin typeface="Calibri" panose="020F0502020204030204" pitchFamily="34" charset="0"/>
              </a:rPr>
              <a:t>Mobiliser des compétences auprès d’un réseau d’experts</a:t>
            </a:r>
          </a:p>
          <a:p>
            <a:pPr marL="1257300" lvl="2" indent="-342900" eaLnBrk="1">
              <a:buClr>
                <a:schemeClr val="bg1"/>
              </a:buClr>
              <a:buSzPct val="100000"/>
              <a:buFont typeface="Wingdings" panose="05000000000000000000" pitchFamily="2" charset="2"/>
              <a:buChar char="ü"/>
              <a:tabLst/>
              <a:defRPr/>
            </a:pPr>
            <a:endParaRPr lang="fr-FR" sz="2400" dirty="0">
              <a:latin typeface="Calibri" panose="020F0502020204030204" pitchFamily="34" charset="0"/>
            </a:endParaRPr>
          </a:p>
          <a:p>
            <a:pPr eaLnBrk="1">
              <a:buClr>
                <a:srgbClr val="000000"/>
              </a:buClr>
              <a:buSzPct val="100000"/>
              <a:buFont typeface="Times New Roman" panose="02020603050405020304" pitchFamily="18" charset="0"/>
              <a:buChar char="•"/>
              <a:defRPr/>
            </a:pPr>
            <a:endParaRPr lang="fr-FR" sz="2400" dirty="0" smtClean="0">
              <a:solidFill>
                <a:srgbClr val="000000"/>
              </a:solidFill>
              <a:latin typeface="Calibri" panose="020F0502020204030204" pitchFamily="34" charset="0"/>
            </a:endParaRPr>
          </a:p>
          <a:p>
            <a:pPr eaLnBrk="1">
              <a:buClr>
                <a:srgbClr val="000000"/>
              </a:buClr>
              <a:buSzPct val="100000"/>
              <a:buFont typeface="Times New Roman" panose="02020603050405020304" pitchFamily="18" charset="0"/>
              <a:buNone/>
              <a:defRPr/>
            </a:pPr>
            <a:endParaRPr lang="fr-FR" sz="2400" dirty="0" smtClean="0">
              <a:solidFill>
                <a:srgbClr val="000000"/>
              </a:solidFill>
              <a:latin typeface="Calibri" panose="020F0502020204030204" pitchFamily="34" charset="0"/>
            </a:endParaRPr>
          </a:p>
          <a:p>
            <a:pPr eaLnBrk="1">
              <a:buSzPct val="100000"/>
              <a:defRPr/>
            </a:pPr>
            <a:endParaRPr lang="fr-FR" sz="2400" dirty="0" smtClean="0">
              <a:solidFill>
                <a:srgbClr val="000000"/>
              </a:solidFill>
              <a:latin typeface="Calibri" panose="020F0502020204030204" pitchFamily="34" charset="0"/>
            </a:endParaRPr>
          </a:p>
          <a:p>
            <a:pPr eaLnBrk="1">
              <a:buSzPct val="100000"/>
              <a:defRPr/>
            </a:pPr>
            <a:endParaRPr lang="fr-FR" sz="2400" dirty="0" smtClean="0">
              <a:solidFill>
                <a:srgbClr val="000000"/>
              </a:solidFill>
              <a:latin typeface="Calibri" panose="020F0502020204030204" pitchFamily="34" charset="0"/>
            </a:endParaRPr>
          </a:p>
        </p:txBody>
      </p:sp>
      <p:sp>
        <p:nvSpPr>
          <p:cNvPr id="21507" name="Text Box 2"/>
          <p:cNvSpPr txBox="1">
            <a:spLocks noChangeArrowheads="1"/>
          </p:cNvSpPr>
          <p:nvPr/>
        </p:nvSpPr>
        <p:spPr bwMode="auto">
          <a:xfrm>
            <a:off x="360363" y="977900"/>
            <a:ext cx="7559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40819" rIns="81638" bIns="40819"/>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eaLnBrk="1">
              <a:buSzPct val="100000"/>
              <a:defRPr/>
            </a:pPr>
            <a:endParaRPr lang="fr-FR" sz="2177" b="1" dirty="0" smtClean="0">
              <a:solidFill>
                <a:srgbClr val="33CC66"/>
              </a:solidFill>
              <a:latin typeface="Calibri" panose="020F0502020204030204" pitchFamily="34" charset="0"/>
              <a:ea typeface="+mn-ea"/>
              <a:cs typeface="+mn-cs"/>
            </a:endParaRPr>
          </a:p>
        </p:txBody>
      </p:sp>
      <p:sp>
        <p:nvSpPr>
          <p:cNvPr id="58372" name="AutoShape 11"/>
          <p:cNvSpPr>
            <a:spLocks noChangeArrowheads="1"/>
          </p:cNvSpPr>
          <p:nvPr/>
        </p:nvSpPr>
        <p:spPr bwMode="auto">
          <a:xfrm>
            <a:off x="8621713" y="6270625"/>
            <a:ext cx="390525" cy="522288"/>
          </a:xfrm>
          <a:prstGeom prst="diamond">
            <a:avLst/>
          </a:prstGeom>
          <a:noFill/>
          <a:ln w="936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lIns="81638" tIns="55187" rIns="81638" bIns="40819"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100">
                <a:solidFill>
                  <a:srgbClr val="000000"/>
                </a:solidFill>
                <a:latin typeface="Arial" panose="020B0604020202020204" pitchFamily="34" charset="0"/>
                <a:ea typeface="WenQuanYi Micro Hei" charset="0"/>
                <a:cs typeface="WenQuanYi Micro Hei" charset="0"/>
              </a:defRPr>
            </a:lvl1pPr>
            <a:lvl2pPr marL="673100" indent="-258763">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marL="1036638" indent="-206375">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marL="1450975" indent="-206375">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4pPr>
            <a:lvl5pPr marL="1865313" indent="-206375">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5pPr>
            <a:lvl6pPr marL="23225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6pPr>
            <a:lvl7pPr marL="27797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7pPr>
            <a:lvl8pPr marL="32369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8pPr>
            <a:lvl9pPr marL="36941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9pPr>
          </a:lstStyle>
          <a:p>
            <a:pPr algn="ctr" eaLnBrk="1">
              <a:spcAft>
                <a:spcPct val="0"/>
              </a:spcAft>
              <a:buClrTx/>
              <a:buFontTx/>
              <a:buNone/>
            </a:pPr>
            <a:r>
              <a:rPr lang="fr-FR" sz="1800"/>
              <a:t>15</a:t>
            </a:r>
          </a:p>
        </p:txBody>
      </p:sp>
      <p:sp>
        <p:nvSpPr>
          <p:cNvPr id="58373" name="Text Box 4"/>
          <p:cNvSpPr txBox="1">
            <a:spLocks noChangeArrowheads="1"/>
          </p:cNvSpPr>
          <p:nvPr/>
        </p:nvSpPr>
        <p:spPr bwMode="auto">
          <a:xfrm>
            <a:off x="252413" y="1008063"/>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100">
                <a:solidFill>
                  <a:srgbClr val="000000"/>
                </a:solidFill>
                <a:latin typeface="Arial" panose="020B0604020202020204" pitchFamily="34" charset="0"/>
                <a:ea typeface="WenQuanYi Micro Hei" charset="0"/>
                <a:cs typeface="WenQuanYi Micro Hei" charset="0"/>
              </a:defRPr>
            </a:lvl1pPr>
            <a:lvl2pPr marL="673100" indent="-258763">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marL="1036638" indent="-206375">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marL="1450975" indent="-206375">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4pPr>
            <a:lvl5pPr marL="1865313" indent="-206375">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5pPr>
            <a:lvl6pPr marL="23225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6pPr>
            <a:lvl7pPr marL="27797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7pPr>
            <a:lvl8pPr marL="32369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8pPr>
            <a:lvl9pPr marL="36941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b) Pistes de réflexion</a:t>
            </a:r>
          </a:p>
        </p:txBody>
      </p:sp>
      <p:sp>
        <p:nvSpPr>
          <p:cNvPr id="58374" name="Text Box 11"/>
          <p:cNvSpPr txBox="1">
            <a:spLocks noChangeArrowheads="1"/>
          </p:cNvSpPr>
          <p:nvPr/>
        </p:nvSpPr>
        <p:spPr bwMode="auto">
          <a:xfrm>
            <a:off x="827584" y="111595"/>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100">
                <a:solidFill>
                  <a:srgbClr val="000000"/>
                </a:solidFill>
                <a:latin typeface="Arial" panose="020B0604020202020204" pitchFamily="34" charset="0"/>
                <a:ea typeface="WenQuanYi Micro Hei" charset="0"/>
                <a:cs typeface="WenQuanYi Micro Hei" charset="0"/>
              </a:defRPr>
            </a:lvl1pPr>
            <a:lvl2pPr marL="673100" indent="-258763">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marL="1036638" indent="-206375">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marL="1450975" indent="-206375">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4pPr>
            <a:lvl5pPr marL="1865313" indent="-206375">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5pPr>
            <a:lvl6pPr marL="23225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6pPr>
            <a:lvl7pPr marL="27797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7pPr>
            <a:lvl8pPr marL="32369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8pPr>
            <a:lvl9pPr marL="3694113" indent="-206375"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questions sociologiques</a:t>
            </a:r>
          </a:p>
        </p:txBody>
      </p:sp>
    </p:spTree>
    <p:extLst>
      <p:ext uri="{BB962C8B-B14F-4D97-AF65-F5344CB8AC3E}">
        <p14:creationId xmlns:p14="http://schemas.microsoft.com/office/powerpoint/2010/main" val="79414080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331640" y="980728"/>
            <a:ext cx="6408738" cy="3816350"/>
          </a:xfrm>
          <a:prstGeom prst="rect">
            <a:avLst/>
          </a:prstGeom>
          <a:noFill/>
          <a:ln w="9360">
            <a:noFill/>
            <a:round/>
            <a:headEnd/>
            <a:tailEnd/>
          </a:ln>
          <a:effectLst/>
        </p:spPr>
        <p:txBody>
          <a:bodyPr wrap="none"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a:spcAft>
                <a:spcPct val="0"/>
              </a:spcAft>
              <a:buClrTx/>
              <a:buFontTx/>
              <a:buNone/>
            </a:pPr>
            <a:r>
              <a:rPr lang="fr-FR" sz="4000" b="1" dirty="0" smtClean="0">
                <a:solidFill>
                  <a:srgbClr val="FFFFFF"/>
                </a:solidFill>
                <a:latin typeface="Calibri" panose="020F0502020204030204" pitchFamily="34" charset="0"/>
              </a:rPr>
              <a:t>Conclusions et perspective</a:t>
            </a:r>
            <a:endParaRPr lang="fr-FR" sz="40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8918239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395288" y="1530350"/>
            <a:ext cx="8386762" cy="473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6375" indent="-206375">
              <a:lnSpc>
                <a:spcPct val="93000"/>
              </a:lnSpc>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a:solidFill>
                  <a:schemeClr val="bg1"/>
                </a:solidFill>
                <a:latin typeface="Arial" panose="020B0604020202020204" pitchFamily="34" charset="0"/>
                <a:ea typeface="WenQuanYi Micro Hei" charset="0"/>
                <a:cs typeface="WenQuanYi Micro Hei" charset="0"/>
              </a:defRPr>
            </a:lvl9pPr>
          </a:lstStyle>
          <a:p>
            <a:pPr marL="342900" indent="-342900" eaLnBrk="1">
              <a:lnSpc>
                <a:spcPct val="100000"/>
              </a:lnSpc>
              <a:buClr>
                <a:schemeClr val="bg1"/>
              </a:buClr>
              <a:buFont typeface="Arial" panose="020B0604020202020204" pitchFamily="34" charset="0"/>
              <a:buChar char="•"/>
              <a:defRPr/>
            </a:pPr>
            <a:r>
              <a:rPr lang="fr-FR" sz="2400" dirty="0" smtClean="0">
                <a:latin typeface="Calibri" panose="020F0502020204030204" pitchFamily="34" charset="0"/>
              </a:rPr>
              <a:t>Une grande diversité de savoir-faire </a:t>
            </a:r>
          </a:p>
          <a:p>
            <a:pPr marL="342900" indent="-342900" eaLnBrk="1">
              <a:lnSpc>
                <a:spcPct val="100000"/>
              </a:lnSpc>
              <a:buClr>
                <a:schemeClr val="bg1"/>
              </a:buClr>
              <a:buFont typeface="Arial" panose="020B0604020202020204" pitchFamily="34" charset="0"/>
              <a:buChar char="•"/>
              <a:defRPr/>
            </a:pPr>
            <a:endParaRPr lang="fr-FR" sz="2400" dirty="0" smtClean="0">
              <a:latin typeface="Calibri" panose="020F0502020204030204" pitchFamily="34" charset="0"/>
            </a:endParaRPr>
          </a:p>
          <a:p>
            <a:pPr marL="342900" indent="-342900" eaLnBrk="1">
              <a:lnSpc>
                <a:spcPct val="100000"/>
              </a:lnSpc>
              <a:buClr>
                <a:schemeClr val="bg1"/>
              </a:buClr>
              <a:buFont typeface="Arial" panose="020B0604020202020204" pitchFamily="34" charset="0"/>
              <a:buChar char="•"/>
              <a:defRPr/>
            </a:pPr>
            <a:r>
              <a:rPr lang="fr-FR" sz="2400" dirty="0" smtClean="0">
                <a:latin typeface="Calibri" panose="020F0502020204030204" pitchFamily="34" charset="0"/>
              </a:rPr>
              <a:t>Pas d'influence du contexte </a:t>
            </a:r>
            <a:r>
              <a:rPr lang="fr-FR" sz="2400" dirty="0" err="1" smtClean="0">
                <a:latin typeface="Calibri" panose="020F0502020204030204" pitchFamily="34" charset="0"/>
              </a:rPr>
              <a:t>pédo-climatique</a:t>
            </a:r>
            <a:r>
              <a:rPr lang="fr-FR" sz="2400" dirty="0" smtClean="0">
                <a:latin typeface="Calibri" panose="020F0502020204030204" pitchFamily="34" charset="0"/>
              </a:rPr>
              <a:t>, ni de l'orientation technico-économique dans le choix des TCSL</a:t>
            </a:r>
          </a:p>
          <a:p>
            <a:pPr marL="342900" indent="-342900" eaLnBrk="1">
              <a:lnSpc>
                <a:spcPct val="100000"/>
              </a:lnSpc>
              <a:buClr>
                <a:schemeClr val="bg1"/>
              </a:buClr>
              <a:buFont typeface="Arial" panose="020B0604020202020204" pitchFamily="34" charset="0"/>
              <a:buChar char="•"/>
              <a:defRPr/>
            </a:pPr>
            <a:endParaRPr lang="fr-FR" sz="2400" dirty="0" smtClean="0">
              <a:latin typeface="Calibri" panose="020F0502020204030204" pitchFamily="34" charset="0"/>
            </a:endParaRPr>
          </a:p>
          <a:p>
            <a:pPr marL="342900" indent="-342900" eaLnBrk="1">
              <a:lnSpc>
                <a:spcPct val="100000"/>
              </a:lnSpc>
              <a:buClr>
                <a:schemeClr val="bg1"/>
              </a:buClr>
              <a:buFont typeface="Arial" panose="020B0604020202020204" pitchFamily="34" charset="0"/>
              <a:buChar char="•"/>
              <a:defRPr/>
            </a:pPr>
            <a:r>
              <a:rPr lang="fr-FR" sz="2400" dirty="0" smtClean="0">
                <a:latin typeface="Calibri" panose="020F0502020204030204" pitchFamily="34" charset="0"/>
              </a:rPr>
              <a:t>Les motivations à l'arrêt du labour initialement économiques, mais elles évoluent particulièrement pour ceux qui observent leurs sols ou modifient leurs systèmes de culture (rotations, couverts, ...)</a:t>
            </a:r>
          </a:p>
          <a:p>
            <a:pPr marL="342900" indent="-342900" eaLnBrk="1">
              <a:lnSpc>
                <a:spcPct val="100000"/>
              </a:lnSpc>
              <a:buClr>
                <a:schemeClr val="bg1"/>
              </a:buClr>
              <a:buFont typeface="Arial" panose="020B0604020202020204" pitchFamily="34" charset="0"/>
              <a:buChar char="•"/>
              <a:defRPr/>
            </a:pPr>
            <a:endParaRPr lang="fr-FR" sz="2400" dirty="0" smtClean="0">
              <a:latin typeface="Calibri" panose="020F0502020204030204" pitchFamily="34" charset="0"/>
            </a:endParaRPr>
          </a:p>
        </p:txBody>
      </p:sp>
      <p:sp>
        <p:nvSpPr>
          <p:cNvPr id="62467" name="Text Box 11"/>
          <p:cNvSpPr txBox="1">
            <a:spLocks noChangeArrowheads="1"/>
          </p:cNvSpPr>
          <p:nvPr/>
        </p:nvSpPr>
        <p:spPr bwMode="auto">
          <a:xfrm>
            <a:off x="899592" y="188640"/>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smtClean="0">
                <a:solidFill>
                  <a:srgbClr val="33CC66"/>
                </a:solidFill>
                <a:latin typeface="Calibri" panose="020F0502020204030204" pitchFamily="34" charset="0"/>
              </a:rPr>
              <a:t>Conclusions</a:t>
            </a:r>
            <a:endParaRPr lang="fr-FR" sz="3800" b="1" dirty="0">
              <a:solidFill>
                <a:srgbClr val="33CC66"/>
              </a:solidFill>
              <a:latin typeface="Calibri" panose="020F0502020204030204" pitchFamily="34" charset="0"/>
            </a:endParaRPr>
          </a:p>
        </p:txBody>
      </p:sp>
    </p:spTree>
    <p:extLst>
      <p:ext uri="{BB962C8B-B14F-4D97-AF65-F5344CB8AC3E}">
        <p14:creationId xmlns:p14="http://schemas.microsoft.com/office/powerpoint/2010/main" val="2106571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67544" y="980728"/>
            <a:ext cx="8423275" cy="509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6375" indent="-206375">
              <a:lnSpc>
                <a:spcPct val="93000"/>
              </a:lnSpc>
              <a:spcAft>
                <a:spcPts val="142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800">
                <a:solidFill>
                  <a:srgbClr val="000000"/>
                </a:solidFill>
                <a:latin typeface="Arial" panose="020B0604020202020204" pitchFamily="34" charset="0"/>
                <a:ea typeface="WenQuanYi Micro Hei" charset="0"/>
                <a:cs typeface="WenQuanYi Micro Hei" charset="0"/>
              </a:defRPr>
            </a:lvl2pPr>
            <a:lvl3pPr marL="638175" indent="-207963">
              <a:lnSpc>
                <a:spcPct val="93000"/>
              </a:lnSpc>
              <a:spcAft>
                <a:spcPts val="85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9pPr>
          </a:lstStyle>
          <a:p>
            <a:pPr marL="342900" indent="-342900" eaLnBrk="1">
              <a:lnSpc>
                <a:spcPct val="100000"/>
              </a:lnSpc>
              <a:spcAft>
                <a:spcPct val="0"/>
              </a:spcAft>
              <a:buClr>
                <a:schemeClr val="bg1"/>
              </a:buClr>
              <a:buFont typeface="Arial" panose="020B0604020202020204" pitchFamily="34" charset="0"/>
              <a:buChar char="•"/>
            </a:pPr>
            <a:r>
              <a:rPr lang="fr-FR" sz="2400" dirty="0">
                <a:solidFill>
                  <a:schemeClr val="bg1"/>
                </a:solidFill>
                <a:latin typeface="Calibri" panose="020F0502020204030204" pitchFamily="34" charset="0"/>
              </a:rPr>
              <a:t>2 types d'agriculteurs </a:t>
            </a:r>
            <a:r>
              <a:rPr lang="fr-FR" sz="2400" dirty="0" smtClean="0">
                <a:solidFill>
                  <a:schemeClr val="bg1"/>
                </a:solidFill>
                <a:latin typeface="Calibri" panose="020F0502020204030204" pitchFamily="34" charset="0"/>
              </a:rPr>
              <a:t>: analyser leurs besoins spécifiques</a:t>
            </a:r>
            <a:endParaRPr lang="fr-FR" sz="2400" dirty="0">
              <a:solidFill>
                <a:schemeClr val="bg1"/>
              </a:solidFill>
              <a:latin typeface="Calibri" panose="020F0502020204030204" pitchFamily="34" charset="0"/>
            </a:endParaRPr>
          </a:p>
          <a:p>
            <a:pPr marL="800100" lvl="1" indent="-342900" eaLnBrk="1">
              <a:lnSpc>
                <a:spcPct val="100000"/>
              </a:lnSpc>
              <a:spcAft>
                <a:spcPct val="0"/>
              </a:spcAft>
              <a:buClr>
                <a:schemeClr val="bg1"/>
              </a:buClr>
              <a:buFont typeface="Wingdings" panose="05000000000000000000" pitchFamily="2" charset="2"/>
              <a:buChar char="ü"/>
            </a:pPr>
            <a:r>
              <a:rPr lang="fr-FR" sz="2200" dirty="0">
                <a:solidFill>
                  <a:schemeClr val="bg1"/>
                </a:solidFill>
                <a:latin typeface="Calibri" panose="020F0502020204030204" pitchFamily="34" charset="0"/>
              </a:rPr>
              <a:t>Ceux qui adoptent ces pratiques par « opportunisme » et sans prise de risque.</a:t>
            </a:r>
          </a:p>
          <a:p>
            <a:pPr marL="800100" lvl="1" indent="-342900" eaLnBrk="1">
              <a:lnSpc>
                <a:spcPct val="100000"/>
              </a:lnSpc>
              <a:spcAft>
                <a:spcPct val="0"/>
              </a:spcAft>
              <a:buClr>
                <a:schemeClr val="bg1"/>
              </a:buClr>
              <a:buFont typeface="Wingdings" panose="05000000000000000000" pitchFamily="2" charset="2"/>
              <a:buChar char="ü"/>
            </a:pPr>
            <a:r>
              <a:rPr lang="fr-FR" sz="2200" dirty="0">
                <a:solidFill>
                  <a:schemeClr val="bg1"/>
                </a:solidFill>
                <a:latin typeface="Calibri" panose="020F0502020204030204" pitchFamily="34" charset="0"/>
              </a:rPr>
              <a:t>Ceux qui font le choix d’aller vers ces pratiques de manière durable (classes 2 &amp; 3) en opérant des changements dans </a:t>
            </a:r>
            <a:r>
              <a:rPr lang="fr-FR" sz="2200" dirty="0" smtClean="0">
                <a:solidFill>
                  <a:schemeClr val="bg1"/>
                </a:solidFill>
                <a:latin typeface="Calibri" panose="020F0502020204030204" pitchFamily="34" charset="0"/>
              </a:rPr>
              <a:t>leurs  systèmes</a:t>
            </a:r>
            <a:r>
              <a:rPr lang="fr-FR" sz="2200" dirty="0">
                <a:solidFill>
                  <a:schemeClr val="bg1"/>
                </a:solidFill>
                <a:latin typeface="Calibri" panose="020F0502020204030204" pitchFamily="34" charset="0"/>
              </a:rPr>
              <a:t>.</a:t>
            </a:r>
          </a:p>
          <a:p>
            <a:pPr marL="773112" lvl="2" indent="-342900" eaLnBrk="1">
              <a:lnSpc>
                <a:spcPct val="100000"/>
              </a:lnSpc>
              <a:spcAft>
                <a:spcPct val="0"/>
              </a:spcAft>
              <a:buClr>
                <a:schemeClr val="bg1"/>
              </a:buClr>
              <a:buFont typeface="Arial" panose="020B0604020202020204" pitchFamily="34" charset="0"/>
              <a:buChar char="•"/>
            </a:pPr>
            <a:endParaRPr lang="fr-FR" sz="2200" dirty="0">
              <a:solidFill>
                <a:schemeClr val="bg1"/>
              </a:solidFill>
              <a:latin typeface="Calibri" panose="020F0502020204030204" pitchFamily="34" charset="0"/>
            </a:endParaRPr>
          </a:p>
          <a:p>
            <a:pPr marL="342900" indent="-342900" eaLnBrk="1">
              <a:lnSpc>
                <a:spcPct val="100000"/>
              </a:lnSpc>
              <a:spcAft>
                <a:spcPct val="0"/>
              </a:spcAft>
              <a:buClr>
                <a:schemeClr val="bg1"/>
              </a:buClr>
              <a:buFont typeface="Arial" panose="020B0604020202020204" pitchFamily="34" charset="0"/>
              <a:buChar char="•"/>
            </a:pPr>
            <a:r>
              <a:rPr lang="fr-FR" sz="2400" dirty="0" smtClean="0">
                <a:solidFill>
                  <a:schemeClr val="bg1"/>
                </a:solidFill>
                <a:latin typeface="Calibri" panose="020F0502020204030204" pitchFamily="34" charset="0"/>
              </a:rPr>
              <a:t>Des attentes diverses, voire opposées, des différents groupes</a:t>
            </a:r>
            <a:endParaRPr lang="fr-FR" sz="2400" dirty="0">
              <a:solidFill>
                <a:schemeClr val="bg1"/>
              </a:solidFill>
              <a:latin typeface="Calibri" panose="020F0502020204030204" pitchFamily="34" charset="0"/>
            </a:endParaRPr>
          </a:p>
          <a:p>
            <a:pPr marL="342900" indent="-342900" eaLnBrk="1">
              <a:lnSpc>
                <a:spcPct val="100000"/>
              </a:lnSpc>
              <a:spcAft>
                <a:spcPct val="0"/>
              </a:spcAft>
              <a:buClr>
                <a:schemeClr val="bg1"/>
              </a:buClr>
              <a:buFont typeface="Arial" panose="020B0604020202020204" pitchFamily="34" charset="0"/>
              <a:buChar char="•"/>
            </a:pPr>
            <a:endParaRPr lang="fr-FR" sz="2400" dirty="0">
              <a:solidFill>
                <a:schemeClr val="bg1"/>
              </a:solidFill>
              <a:latin typeface="Calibri" panose="020F0502020204030204" pitchFamily="34" charset="0"/>
            </a:endParaRPr>
          </a:p>
          <a:p>
            <a:pPr marL="342900" indent="-342900" eaLnBrk="1">
              <a:lnSpc>
                <a:spcPct val="100000"/>
              </a:lnSpc>
              <a:spcAft>
                <a:spcPct val="0"/>
              </a:spcAft>
              <a:buClr>
                <a:schemeClr val="bg1"/>
              </a:buClr>
              <a:buFont typeface="Arial" panose="020B0604020202020204" pitchFamily="34" charset="0"/>
              <a:buChar char="•"/>
            </a:pPr>
            <a:r>
              <a:rPr lang="fr-FR" sz="2400" dirty="0">
                <a:solidFill>
                  <a:schemeClr val="bg1"/>
                </a:solidFill>
                <a:latin typeface="Calibri" panose="020F0502020204030204" pitchFamily="34" charset="0"/>
              </a:rPr>
              <a:t>Le conseil devient la capacité à </a:t>
            </a:r>
            <a:r>
              <a:rPr lang="fr-FR" sz="2400" dirty="0" err="1">
                <a:solidFill>
                  <a:schemeClr val="bg1"/>
                </a:solidFill>
                <a:latin typeface="Calibri" panose="020F0502020204030204" pitchFamily="34" charset="0"/>
              </a:rPr>
              <a:t>co</a:t>
            </a:r>
            <a:r>
              <a:rPr lang="fr-FR" sz="2400" dirty="0">
                <a:solidFill>
                  <a:schemeClr val="bg1"/>
                </a:solidFill>
                <a:latin typeface="Calibri" panose="020F0502020204030204" pitchFamily="34" charset="0"/>
              </a:rPr>
              <a:t>-construire l'évolution d'un système grâce à la mise en commun des connaissances du conseiller, et d'un groupe d’agriculteurs. </a:t>
            </a:r>
            <a:endParaRPr lang="fr-FR" sz="2400" dirty="0" smtClean="0">
              <a:solidFill>
                <a:schemeClr val="bg1"/>
              </a:solidFill>
              <a:latin typeface="Calibri" panose="020F0502020204030204" pitchFamily="34" charset="0"/>
            </a:endParaRPr>
          </a:p>
          <a:p>
            <a:pPr marL="342900" indent="-342900" eaLnBrk="1">
              <a:lnSpc>
                <a:spcPct val="100000"/>
              </a:lnSpc>
              <a:spcAft>
                <a:spcPct val="0"/>
              </a:spcAft>
              <a:buClr>
                <a:schemeClr val="bg1"/>
              </a:buClr>
              <a:buFont typeface="Arial" panose="020B0604020202020204" pitchFamily="34" charset="0"/>
              <a:buChar char="•"/>
            </a:pPr>
            <a:endParaRPr lang="fr-FR" sz="2000" dirty="0" smtClean="0">
              <a:solidFill>
                <a:schemeClr val="bg1"/>
              </a:solidFill>
              <a:latin typeface="Calibri" panose="020F0502020204030204" pitchFamily="34" charset="0"/>
            </a:endParaRPr>
          </a:p>
          <a:p>
            <a:pPr marL="0" indent="0" eaLnBrk="1">
              <a:lnSpc>
                <a:spcPct val="100000"/>
              </a:lnSpc>
              <a:spcAft>
                <a:spcPct val="0"/>
              </a:spcAft>
              <a:buClr>
                <a:schemeClr val="bg1"/>
              </a:buClr>
            </a:pPr>
            <a:r>
              <a:rPr lang="fr-FR" sz="2400" dirty="0" smtClean="0">
                <a:solidFill>
                  <a:schemeClr val="bg1"/>
                </a:solidFill>
                <a:latin typeface="Calibri" panose="020F0502020204030204" pitchFamily="34" charset="0"/>
                <a:sym typeface="Wingdings" panose="05000000000000000000" pitchFamily="2" charset="2"/>
              </a:rPr>
              <a:t> Attentes proches d’autres groupes : Réseaux </a:t>
            </a:r>
            <a:r>
              <a:rPr lang="fr-FR" sz="2400" dirty="0" err="1" smtClean="0">
                <a:solidFill>
                  <a:schemeClr val="bg1"/>
                </a:solidFill>
                <a:latin typeface="Calibri" panose="020F0502020204030204" pitchFamily="34" charset="0"/>
                <a:sym typeface="Wingdings" panose="05000000000000000000" pitchFamily="2" charset="2"/>
              </a:rPr>
              <a:t>Dephy</a:t>
            </a:r>
            <a:r>
              <a:rPr lang="fr-FR" sz="2400" dirty="0" smtClean="0">
                <a:solidFill>
                  <a:schemeClr val="bg1"/>
                </a:solidFill>
                <a:latin typeface="Calibri" panose="020F0502020204030204" pitchFamily="34" charset="0"/>
                <a:sym typeface="Wingdings" panose="05000000000000000000" pitchFamily="2" charset="2"/>
              </a:rPr>
              <a:t> </a:t>
            </a:r>
            <a:r>
              <a:rPr lang="fr-FR" sz="2400" dirty="0" err="1" smtClean="0">
                <a:solidFill>
                  <a:schemeClr val="bg1"/>
                </a:solidFill>
                <a:latin typeface="Calibri" panose="020F0502020204030204" pitchFamily="34" charset="0"/>
                <a:sym typeface="Wingdings" panose="05000000000000000000" pitchFamily="2" charset="2"/>
              </a:rPr>
              <a:t>Ecophyto</a:t>
            </a:r>
            <a:r>
              <a:rPr lang="fr-FR" sz="2400" dirty="0" smtClean="0">
                <a:solidFill>
                  <a:schemeClr val="bg1"/>
                </a:solidFill>
                <a:latin typeface="Calibri" panose="020F0502020204030204" pitchFamily="34" charset="0"/>
                <a:sym typeface="Wingdings" panose="05000000000000000000" pitchFamily="2" charset="2"/>
              </a:rPr>
              <a:t>…</a:t>
            </a:r>
            <a:endParaRPr lang="fr-FR" sz="2400" dirty="0">
              <a:solidFill>
                <a:schemeClr val="bg1"/>
              </a:solidFill>
              <a:latin typeface="Calibri" panose="020F0502020204030204" pitchFamily="34" charset="0"/>
            </a:endParaRPr>
          </a:p>
        </p:txBody>
      </p:sp>
      <p:sp>
        <p:nvSpPr>
          <p:cNvPr id="64515" name="Text Box 11"/>
          <p:cNvSpPr txBox="1">
            <a:spLocks noChangeArrowheads="1"/>
          </p:cNvSpPr>
          <p:nvPr/>
        </p:nvSpPr>
        <p:spPr bwMode="auto">
          <a:xfrm>
            <a:off x="827584" y="116632"/>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smtClean="0">
                <a:solidFill>
                  <a:srgbClr val="33CC66"/>
                </a:solidFill>
                <a:latin typeface="Calibri" panose="020F0502020204030204" pitchFamily="34" charset="0"/>
              </a:rPr>
              <a:t>Perspectives</a:t>
            </a:r>
            <a:endParaRPr lang="fr-FR" sz="3800" b="1" dirty="0">
              <a:solidFill>
                <a:srgbClr val="33CC66"/>
              </a:solidFill>
              <a:latin typeface="Calibri" panose="020F0502020204030204" pitchFamily="34" charset="0"/>
            </a:endParaRPr>
          </a:p>
        </p:txBody>
      </p:sp>
    </p:spTree>
    <p:extLst>
      <p:ext uri="{BB962C8B-B14F-4D97-AF65-F5344CB8AC3E}">
        <p14:creationId xmlns:p14="http://schemas.microsoft.com/office/powerpoint/2010/main" val="2899631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79388" y="1484313"/>
            <a:ext cx="2241550" cy="468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endParaRPr lang="fr-FR" sz="1800">
              <a:solidFill>
                <a:schemeClr val="bg1"/>
              </a:solidFill>
            </a:endParaRPr>
          </a:p>
          <a:p>
            <a:pPr eaLnBrk="1">
              <a:lnSpc>
                <a:spcPct val="100000"/>
              </a:lnSpc>
              <a:spcAft>
                <a:spcPct val="0"/>
              </a:spcAft>
              <a:buClrTx/>
              <a:buFontTx/>
              <a:buNone/>
            </a:pPr>
            <a:endParaRPr lang="fr-FR" sz="1800">
              <a:solidFill>
                <a:schemeClr val="bg1"/>
              </a:solidFill>
            </a:endParaRPr>
          </a:p>
        </p:txBody>
      </p:sp>
      <p:sp>
        <p:nvSpPr>
          <p:cNvPr id="24579" name="Text Box 2"/>
          <p:cNvSpPr txBox="1">
            <a:spLocks noChangeArrowheads="1"/>
          </p:cNvSpPr>
          <p:nvPr/>
        </p:nvSpPr>
        <p:spPr bwMode="auto">
          <a:xfrm>
            <a:off x="222250" y="1193800"/>
            <a:ext cx="84232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6375" indent="-206375">
              <a:lnSpc>
                <a:spcPct val="93000"/>
              </a:lnSpc>
              <a:spcAft>
                <a:spcPts val="142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9pPr>
          </a:lstStyle>
          <a:p>
            <a:pPr marL="342900" indent="-342900" eaLnBrk="1">
              <a:lnSpc>
                <a:spcPct val="100000"/>
              </a:lnSpc>
              <a:spcAft>
                <a:spcPct val="0"/>
              </a:spcAft>
              <a:buClr>
                <a:schemeClr val="bg1"/>
              </a:buClr>
              <a:buFont typeface="Arial" panose="020B0604020202020204" pitchFamily="34" charset="0"/>
              <a:buChar char="•"/>
            </a:pPr>
            <a:r>
              <a:rPr lang="fr-FR" sz="2400" dirty="0">
                <a:solidFill>
                  <a:schemeClr val="bg1"/>
                </a:solidFill>
                <a:latin typeface="Calibri" panose="020F0502020204030204" pitchFamily="34" charset="0"/>
              </a:rPr>
              <a:t>Développement des TCSL en Bretagne</a:t>
            </a:r>
          </a:p>
          <a:p>
            <a:pPr eaLnBrk="1">
              <a:lnSpc>
                <a:spcPct val="100000"/>
              </a:lnSpc>
              <a:spcAft>
                <a:spcPct val="0"/>
              </a:spcAft>
              <a:buClrTx/>
              <a:buFontTx/>
              <a:buNone/>
            </a:pPr>
            <a:endParaRPr lang="fr-FR" sz="2400" dirty="0">
              <a:solidFill>
                <a:schemeClr val="bg1"/>
              </a:solidFill>
              <a:latin typeface="Calibri" panose="020F0502020204030204" pitchFamily="34" charset="0"/>
            </a:endParaRPr>
          </a:p>
        </p:txBody>
      </p:sp>
      <p:sp>
        <p:nvSpPr>
          <p:cNvPr id="24580" name="Text Box 11"/>
          <p:cNvSpPr txBox="1">
            <a:spLocks noChangeArrowheads="1"/>
          </p:cNvSpPr>
          <p:nvPr/>
        </p:nvSpPr>
        <p:spPr bwMode="auto">
          <a:xfrm>
            <a:off x="683568" y="188640"/>
            <a:ext cx="8891587" cy="61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4400" b="1" dirty="0">
                <a:solidFill>
                  <a:srgbClr val="33CC66"/>
                </a:solidFill>
                <a:latin typeface="Calibri" panose="020F0502020204030204" pitchFamily="34" charset="0"/>
              </a:rPr>
              <a:t>Le contexte</a:t>
            </a:r>
          </a:p>
        </p:txBody>
      </p:sp>
      <p:sp>
        <p:nvSpPr>
          <p:cNvPr id="24581" name="Text Box 13"/>
          <p:cNvSpPr txBox="1">
            <a:spLocks noChangeArrowheads="1"/>
          </p:cNvSpPr>
          <p:nvPr/>
        </p:nvSpPr>
        <p:spPr bwMode="auto">
          <a:xfrm>
            <a:off x="6515100" y="5184775"/>
            <a:ext cx="26289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spcAft>
                <a:spcPct val="0"/>
              </a:spcAft>
              <a:buClrTx/>
              <a:buFontTx/>
              <a:buNone/>
            </a:pPr>
            <a:r>
              <a:rPr lang="fr-FR" sz="1400" i="1">
                <a:solidFill>
                  <a:schemeClr val="bg1"/>
                </a:solidFill>
              </a:rPr>
              <a:t>Source : Agreste Bretagne</a:t>
            </a:r>
          </a:p>
        </p:txBody>
      </p:sp>
      <p:pic>
        <p:nvPicPr>
          <p:cNvPr id="2458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9926" y="1774825"/>
            <a:ext cx="56943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ZoneTexte 2"/>
          <p:cNvSpPr txBox="1">
            <a:spLocks noChangeArrowheads="1"/>
          </p:cNvSpPr>
          <p:nvPr/>
        </p:nvSpPr>
        <p:spPr bwMode="auto">
          <a:xfrm>
            <a:off x="1042988" y="5589588"/>
            <a:ext cx="662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solidFill>
                  <a:schemeClr val="bg1"/>
                </a:solidFill>
              </a:rPr>
              <a:t>Une progression des surfaces entre 2001 et 2006, puis stagnation.</a:t>
            </a:r>
          </a:p>
        </p:txBody>
      </p:sp>
    </p:spTree>
    <p:extLst>
      <p:ext uri="{BB962C8B-B14F-4D97-AF65-F5344CB8AC3E}">
        <p14:creationId xmlns:p14="http://schemas.microsoft.com/office/powerpoint/2010/main" val="26033917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1090414"/>
            <a:ext cx="1338815" cy="1589953"/>
          </a:xfrm>
          <a:prstGeom prst="rect">
            <a:avLst/>
          </a:prstGeom>
          <a:solidFill>
            <a:srgbClr val="FCE8D4"/>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grpSp>
        <p:nvGrpSpPr>
          <p:cNvPr id="10242" name="Group 2"/>
          <p:cNvGrpSpPr>
            <a:grpSpLocks/>
          </p:cNvGrpSpPr>
          <p:nvPr/>
        </p:nvGrpSpPr>
        <p:grpSpPr bwMode="auto">
          <a:xfrm>
            <a:off x="1499135" y="892175"/>
            <a:ext cx="2507466" cy="1188083"/>
            <a:chOff x="1066" y="562"/>
            <a:chExt cx="1783" cy="881"/>
          </a:xfrm>
        </p:grpSpPr>
        <p:pic>
          <p:nvPicPr>
            <p:cNvPr id="26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562"/>
              <a:ext cx="1783" cy="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67" name="Text Box 4"/>
            <p:cNvSpPr txBox="1">
              <a:spLocks noChangeArrowheads="1"/>
            </p:cNvSpPr>
            <p:nvPr/>
          </p:nvSpPr>
          <p:spPr bwMode="auto">
            <a:xfrm>
              <a:off x="1447" y="715"/>
              <a:ext cx="1029" cy="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grpSp>
      <p:grpSp>
        <p:nvGrpSpPr>
          <p:cNvPr id="26628" name="Group 5"/>
          <p:cNvGrpSpPr>
            <a:grpSpLocks/>
          </p:cNvGrpSpPr>
          <p:nvPr/>
        </p:nvGrpSpPr>
        <p:grpSpPr bwMode="auto">
          <a:xfrm>
            <a:off x="2902640" y="1799757"/>
            <a:ext cx="4581784" cy="4149523"/>
            <a:chOff x="2064" y="1235"/>
            <a:chExt cx="3258" cy="3077"/>
          </a:xfrm>
        </p:grpSpPr>
        <p:pic>
          <p:nvPicPr>
            <p:cNvPr id="266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235"/>
              <a:ext cx="3258" cy="30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65" name="Text Box 7"/>
            <p:cNvSpPr txBox="1">
              <a:spLocks noChangeArrowheads="1"/>
            </p:cNvSpPr>
            <p:nvPr/>
          </p:nvSpPr>
          <p:spPr bwMode="auto">
            <a:xfrm>
              <a:off x="2288" y="1364"/>
              <a:ext cx="2812" cy="2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grpSp>
      <p:grpSp>
        <p:nvGrpSpPr>
          <p:cNvPr id="10248" name="Group 8"/>
          <p:cNvGrpSpPr>
            <a:grpSpLocks/>
          </p:cNvGrpSpPr>
          <p:nvPr/>
        </p:nvGrpSpPr>
        <p:grpSpPr bwMode="auto">
          <a:xfrm>
            <a:off x="5646367" y="2045195"/>
            <a:ext cx="1776179" cy="1798981"/>
            <a:chOff x="4015" y="1417"/>
            <a:chExt cx="1263" cy="1334"/>
          </a:xfrm>
        </p:grpSpPr>
        <p:pic>
          <p:nvPicPr>
            <p:cNvPr id="2666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 y="1417"/>
              <a:ext cx="1263" cy="1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63" name="Text Box 10"/>
            <p:cNvSpPr txBox="1">
              <a:spLocks noChangeArrowheads="1"/>
            </p:cNvSpPr>
            <p:nvPr/>
          </p:nvSpPr>
          <p:spPr bwMode="auto">
            <a:xfrm>
              <a:off x="4240" y="1643"/>
              <a:ext cx="813" cy="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grpSp>
      <p:grpSp>
        <p:nvGrpSpPr>
          <p:cNvPr id="10251" name="Group 11"/>
          <p:cNvGrpSpPr>
            <a:grpSpLocks/>
          </p:cNvGrpSpPr>
          <p:nvPr/>
        </p:nvGrpSpPr>
        <p:grpSpPr bwMode="auto">
          <a:xfrm>
            <a:off x="1275531" y="2153080"/>
            <a:ext cx="1646798" cy="662143"/>
            <a:chOff x="907" y="1497"/>
            <a:chExt cx="1171" cy="491"/>
          </a:xfrm>
        </p:grpSpPr>
        <p:pic>
          <p:nvPicPr>
            <p:cNvPr id="266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 y="1497"/>
              <a:ext cx="1171" cy="4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61" name="Text Box 13"/>
            <p:cNvSpPr txBox="1">
              <a:spLocks noChangeArrowheads="1"/>
            </p:cNvSpPr>
            <p:nvPr/>
          </p:nvSpPr>
          <p:spPr bwMode="auto">
            <a:xfrm>
              <a:off x="1158" y="1583"/>
              <a:ext cx="675"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grpSp>
      <p:sp>
        <p:nvSpPr>
          <p:cNvPr id="10254" name="Text Box 14"/>
          <p:cNvSpPr txBox="1">
            <a:spLocks noChangeArrowheads="1"/>
          </p:cNvSpPr>
          <p:nvPr/>
        </p:nvSpPr>
        <p:spPr bwMode="auto">
          <a:xfrm>
            <a:off x="4145826" y="1983162"/>
            <a:ext cx="1309283" cy="89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hangingPunct="1">
              <a:lnSpc>
                <a:spcPct val="100000"/>
              </a:lnSpc>
              <a:spcAft>
                <a:spcPct val="0"/>
              </a:spcAft>
              <a:buClrTx/>
              <a:buFontTx/>
              <a:buNone/>
            </a:pPr>
            <a:r>
              <a:rPr lang="fr-FR" sz="1800" dirty="0">
                <a:latin typeface="Constantia" panose="02030602050306030303" pitchFamily="18" charset="0"/>
                <a:cs typeface="Arial" panose="020B0604020202020204" pitchFamily="34" charset="0"/>
              </a:rPr>
              <a:t>SYSTÈME DE </a:t>
            </a:r>
            <a:r>
              <a:rPr lang="fr-FR" sz="1600" dirty="0">
                <a:latin typeface="Constantia" panose="02030602050306030303" pitchFamily="18" charset="0"/>
                <a:cs typeface="Arial" panose="020B0604020202020204" pitchFamily="34" charset="0"/>
              </a:rPr>
              <a:t>CULTURES</a:t>
            </a:r>
            <a:endParaRPr lang="fr-FR" sz="1800" dirty="0">
              <a:latin typeface="Constantia" panose="02030602050306030303" pitchFamily="18" charset="0"/>
              <a:cs typeface="Arial" panose="020B0604020202020204" pitchFamily="34" charset="0"/>
            </a:endParaRPr>
          </a:p>
        </p:txBody>
      </p:sp>
      <p:sp>
        <p:nvSpPr>
          <p:cNvPr id="10255" name="Text Box 15"/>
          <p:cNvSpPr txBox="1">
            <a:spLocks noChangeArrowheads="1"/>
          </p:cNvSpPr>
          <p:nvPr/>
        </p:nvSpPr>
        <p:spPr bwMode="auto">
          <a:xfrm>
            <a:off x="3185311" y="3738988"/>
            <a:ext cx="1212246"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400" dirty="0">
                <a:latin typeface="Constantia" panose="02030602050306030303" pitchFamily="18" charset="0"/>
                <a:cs typeface="Arial" panose="020B0604020202020204" pitchFamily="34" charset="0"/>
              </a:rPr>
              <a:t>Objectifs</a:t>
            </a:r>
          </a:p>
          <a:p>
            <a:pPr eaLnBrk="1" hangingPunct="1">
              <a:lnSpc>
                <a:spcPct val="100000"/>
              </a:lnSpc>
              <a:spcAft>
                <a:spcPct val="0"/>
              </a:spcAft>
              <a:buClrTx/>
              <a:buFontTx/>
              <a:buNone/>
            </a:pPr>
            <a:r>
              <a:rPr lang="fr-FR" sz="1400" dirty="0">
                <a:latin typeface="Constantia" panose="02030602050306030303" pitchFamily="18" charset="0"/>
                <a:cs typeface="Arial" panose="020B0604020202020204" pitchFamily="34" charset="0"/>
              </a:rPr>
              <a:t>Contraintes</a:t>
            </a:r>
          </a:p>
        </p:txBody>
      </p:sp>
      <p:sp>
        <p:nvSpPr>
          <p:cNvPr id="10256" name="Text Box 16"/>
          <p:cNvSpPr txBox="1">
            <a:spLocks noChangeArrowheads="1"/>
          </p:cNvSpPr>
          <p:nvPr/>
        </p:nvSpPr>
        <p:spPr bwMode="auto">
          <a:xfrm>
            <a:off x="4013634" y="3720109"/>
            <a:ext cx="201103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2000" b="1" dirty="0">
                <a:solidFill>
                  <a:srgbClr val="FF0000"/>
                </a:solidFill>
                <a:latin typeface="Constantia" panose="02030602050306030303" pitchFamily="18" charset="0"/>
                <a:cs typeface="Arial" panose="020B0604020202020204" pitchFamily="34" charset="0"/>
              </a:rPr>
              <a:t>AGRICULTEUR</a:t>
            </a:r>
          </a:p>
        </p:txBody>
      </p:sp>
      <p:sp>
        <p:nvSpPr>
          <p:cNvPr id="10257" name="Text Box 17"/>
          <p:cNvSpPr txBox="1">
            <a:spLocks noChangeArrowheads="1"/>
          </p:cNvSpPr>
          <p:nvPr/>
        </p:nvSpPr>
        <p:spPr bwMode="auto">
          <a:xfrm>
            <a:off x="5995835" y="3776611"/>
            <a:ext cx="1596171"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400" dirty="0">
                <a:latin typeface="Constantia" panose="02030602050306030303" pitchFamily="18" charset="0"/>
                <a:cs typeface="Arial" panose="020B0604020202020204" pitchFamily="34" charset="0"/>
              </a:rPr>
              <a:t>Motivations</a:t>
            </a:r>
          </a:p>
          <a:p>
            <a:pPr eaLnBrk="1" hangingPunct="1">
              <a:lnSpc>
                <a:spcPct val="100000"/>
              </a:lnSpc>
              <a:spcAft>
                <a:spcPct val="0"/>
              </a:spcAft>
              <a:buClrTx/>
              <a:buFontTx/>
              <a:buNone/>
            </a:pPr>
            <a:r>
              <a:rPr lang="fr-FR" sz="1400" dirty="0">
                <a:latin typeface="Constantia" panose="02030602050306030303" pitchFamily="18" charset="0"/>
                <a:cs typeface="Arial" panose="020B0604020202020204" pitchFamily="34" charset="0"/>
              </a:rPr>
              <a:t>Connaissances</a:t>
            </a:r>
          </a:p>
        </p:txBody>
      </p:sp>
      <p:sp>
        <p:nvSpPr>
          <p:cNvPr id="10258" name="AutoShape 18"/>
          <p:cNvSpPr>
            <a:spLocks noChangeArrowheads="1"/>
          </p:cNvSpPr>
          <p:nvPr/>
        </p:nvSpPr>
        <p:spPr bwMode="auto">
          <a:xfrm rot="16980000">
            <a:off x="4658235" y="2841152"/>
            <a:ext cx="1468584" cy="510493"/>
          </a:xfrm>
          <a:prstGeom prst="curvedUpArrow">
            <a:avLst>
              <a:gd name="adj1" fmla="val 22222"/>
              <a:gd name="adj2" fmla="val 44444"/>
              <a:gd name="adj3" fmla="val 25000"/>
            </a:avLst>
          </a:prstGeom>
          <a:solidFill>
            <a:srgbClr val="BBE0E3"/>
          </a:solidFill>
          <a:ln w="25560">
            <a:solidFill>
              <a:srgbClr val="08509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59" name="Text Box 19"/>
          <p:cNvSpPr txBox="1">
            <a:spLocks noChangeArrowheads="1"/>
          </p:cNvSpPr>
          <p:nvPr/>
        </p:nvSpPr>
        <p:spPr bwMode="auto">
          <a:xfrm>
            <a:off x="5646367" y="2228600"/>
            <a:ext cx="1849308" cy="1356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hangingPunct="1">
              <a:lnSpc>
                <a:spcPct val="100000"/>
              </a:lnSpc>
              <a:spcAft>
                <a:spcPct val="0"/>
              </a:spcAft>
              <a:buClrTx/>
              <a:buFontTx/>
              <a:buNone/>
            </a:pPr>
            <a:r>
              <a:rPr lang="fr-FR" sz="1800" b="1" dirty="0">
                <a:solidFill>
                  <a:srgbClr val="06686D"/>
                </a:solidFill>
                <a:latin typeface="Times New Roman" panose="02020603050405020304" pitchFamily="18" charset="0"/>
                <a:cs typeface="Arial" panose="020B0604020202020204" pitchFamily="34" charset="0"/>
              </a:rPr>
              <a:t>Pratiques</a:t>
            </a:r>
          </a:p>
          <a:p>
            <a:pPr algn="ctr" eaLnBrk="1" hangingPunct="1">
              <a:lnSpc>
                <a:spcPct val="100000"/>
              </a:lnSpc>
              <a:spcAft>
                <a:spcPct val="0"/>
              </a:spcAft>
              <a:buClrTx/>
              <a:buFontTx/>
              <a:buNone/>
            </a:pPr>
            <a:r>
              <a:rPr lang="fr-FR" sz="1600" dirty="0">
                <a:latin typeface="Times New Roman" panose="02020603050405020304" pitchFamily="18" charset="0"/>
                <a:cs typeface="Arial" panose="020B0604020202020204" pitchFamily="34" charset="0"/>
              </a:rPr>
              <a:t>Travail du sol</a:t>
            </a:r>
          </a:p>
          <a:p>
            <a:pPr algn="ctr" eaLnBrk="1" hangingPunct="1">
              <a:lnSpc>
                <a:spcPct val="100000"/>
              </a:lnSpc>
              <a:spcAft>
                <a:spcPct val="0"/>
              </a:spcAft>
              <a:buClrTx/>
              <a:buFontTx/>
              <a:buNone/>
            </a:pPr>
            <a:r>
              <a:rPr lang="fr-FR" sz="1600" dirty="0">
                <a:latin typeface="Times New Roman" panose="02020603050405020304" pitchFamily="18" charset="0"/>
                <a:cs typeface="Arial" panose="020B0604020202020204" pitchFamily="34" charset="0"/>
              </a:rPr>
              <a:t>Fertilisation</a:t>
            </a:r>
          </a:p>
          <a:p>
            <a:pPr algn="ctr" eaLnBrk="1" hangingPunct="1">
              <a:lnSpc>
                <a:spcPct val="100000"/>
              </a:lnSpc>
              <a:spcAft>
                <a:spcPct val="0"/>
              </a:spcAft>
              <a:buClrTx/>
              <a:buFontTx/>
              <a:buNone/>
            </a:pPr>
            <a:r>
              <a:rPr lang="fr-FR" sz="1600" dirty="0">
                <a:latin typeface="Times New Roman" panose="02020603050405020304" pitchFamily="18" charset="0"/>
                <a:cs typeface="Arial" panose="020B0604020202020204" pitchFamily="34" charset="0"/>
              </a:rPr>
              <a:t>Gestion des ravageurs</a:t>
            </a:r>
          </a:p>
        </p:txBody>
      </p:sp>
      <p:cxnSp>
        <p:nvCxnSpPr>
          <p:cNvPr id="10260" name="AutoShape 20"/>
          <p:cNvCxnSpPr>
            <a:cxnSpLocks noChangeShapeType="1"/>
            <a:endCxn id="10261" idx="3"/>
          </p:cNvCxnSpPr>
          <p:nvPr/>
        </p:nvCxnSpPr>
        <p:spPr bwMode="auto">
          <a:xfrm flipH="1" flipV="1">
            <a:off x="2807010" y="2421893"/>
            <a:ext cx="1416637" cy="301085"/>
          </a:xfrm>
          <a:prstGeom prst="straightConnector1">
            <a:avLst/>
          </a:prstGeom>
          <a:noFill/>
          <a:ln w="9360">
            <a:solidFill>
              <a:srgbClr val="06509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61" name="Text Box 21"/>
          <p:cNvSpPr txBox="1">
            <a:spLocks noChangeArrowheads="1"/>
          </p:cNvSpPr>
          <p:nvPr/>
        </p:nvSpPr>
        <p:spPr bwMode="auto">
          <a:xfrm>
            <a:off x="1434444" y="2251525"/>
            <a:ext cx="1372566"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hangingPunct="1">
              <a:lnSpc>
                <a:spcPct val="100000"/>
              </a:lnSpc>
              <a:spcAft>
                <a:spcPct val="0"/>
              </a:spcAft>
              <a:buClrTx/>
              <a:buFontTx/>
              <a:buNone/>
            </a:pPr>
            <a:r>
              <a:rPr lang="fr-FR" sz="1600" dirty="0">
                <a:latin typeface="Constantia" panose="02030602050306030303" pitchFamily="18" charset="0"/>
                <a:cs typeface="Arial" panose="020B0604020202020204" pitchFamily="34" charset="0"/>
              </a:rPr>
              <a:t>Productions</a:t>
            </a:r>
            <a:endParaRPr lang="fr-FR" sz="1800" dirty="0">
              <a:latin typeface="Constantia" panose="02030602050306030303" pitchFamily="18" charset="0"/>
              <a:cs typeface="Arial" panose="020B0604020202020204" pitchFamily="34" charset="0"/>
            </a:endParaRPr>
          </a:p>
        </p:txBody>
      </p:sp>
      <p:sp>
        <p:nvSpPr>
          <p:cNvPr id="10262" name="Text Box 22"/>
          <p:cNvSpPr txBox="1">
            <a:spLocks noChangeArrowheads="1"/>
          </p:cNvSpPr>
          <p:nvPr/>
        </p:nvSpPr>
        <p:spPr bwMode="auto">
          <a:xfrm>
            <a:off x="63285" y="1457223"/>
            <a:ext cx="1275530" cy="699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600">
                <a:latin typeface="Constantia" panose="02030602050306030303" pitchFamily="18" charset="0"/>
                <a:cs typeface="Arial" panose="020B0604020202020204" pitchFamily="34" charset="0"/>
              </a:rPr>
              <a:t>Scientifique</a:t>
            </a:r>
          </a:p>
          <a:p>
            <a:pPr eaLnBrk="1" hangingPunct="1">
              <a:lnSpc>
                <a:spcPct val="100000"/>
              </a:lnSpc>
              <a:spcAft>
                <a:spcPct val="0"/>
              </a:spcAft>
              <a:buClrTx/>
              <a:buFontTx/>
              <a:buNone/>
            </a:pPr>
            <a:r>
              <a:rPr lang="fr-FR" sz="1600">
                <a:latin typeface="Constantia" panose="02030602050306030303" pitchFamily="18" charset="0"/>
                <a:cs typeface="Arial" panose="020B0604020202020204" pitchFamily="34" charset="0"/>
              </a:rPr>
              <a:t>Politique</a:t>
            </a:r>
          </a:p>
          <a:p>
            <a:pPr eaLnBrk="1" hangingPunct="1">
              <a:lnSpc>
                <a:spcPct val="100000"/>
              </a:lnSpc>
              <a:spcAft>
                <a:spcPct val="0"/>
              </a:spcAft>
              <a:buClrTx/>
              <a:buFontTx/>
              <a:buNone/>
            </a:pPr>
            <a:r>
              <a:rPr lang="fr-FR" sz="1600">
                <a:latin typeface="Constantia" panose="02030602050306030303" pitchFamily="18" charset="0"/>
                <a:cs typeface="Arial" panose="020B0604020202020204" pitchFamily="34" charset="0"/>
              </a:rPr>
              <a:t>Societal</a:t>
            </a:r>
          </a:p>
        </p:txBody>
      </p:sp>
      <p:cxnSp>
        <p:nvCxnSpPr>
          <p:cNvPr id="10263" name="AutoShape 23"/>
          <p:cNvCxnSpPr>
            <a:cxnSpLocks noChangeShapeType="1"/>
            <a:stCxn id="10241" idx="2"/>
          </p:cNvCxnSpPr>
          <p:nvPr/>
        </p:nvCxnSpPr>
        <p:spPr bwMode="auto">
          <a:xfrm>
            <a:off x="669407" y="2680367"/>
            <a:ext cx="2233233" cy="1198871"/>
          </a:xfrm>
          <a:prstGeom prst="curvedConnector3">
            <a:avLst>
              <a:gd name="adj1" fmla="val 50000"/>
            </a:avLst>
          </a:prstGeom>
          <a:noFill/>
          <a:ln w="25560">
            <a:solidFill>
              <a:srgbClr val="333399"/>
            </a:solidFill>
            <a:miter lim="800000"/>
            <a:headEnd/>
            <a:tailEnd type="triangle" w="med" len="med"/>
          </a:ln>
          <a:effectLst>
            <a:outerShdw dist="81487" dir="1675415" algn="ctr" rotWithShape="0">
              <a:srgbClr val="003148">
                <a:alpha val="48029"/>
              </a:srgbClr>
            </a:outerShdw>
          </a:effectLst>
          <a:extLst>
            <a:ext uri="{909E8E84-426E-40DD-AFC4-6F175D3DCCD1}">
              <a14:hiddenFill xmlns:a14="http://schemas.microsoft.com/office/drawing/2010/main">
                <a:noFill/>
              </a14:hiddenFill>
            </a:ext>
          </a:extLst>
        </p:spPr>
      </p:cxnSp>
      <p:sp>
        <p:nvSpPr>
          <p:cNvPr id="10264" name="Text Box 24"/>
          <p:cNvSpPr txBox="1">
            <a:spLocks noChangeArrowheads="1"/>
          </p:cNvSpPr>
          <p:nvPr/>
        </p:nvSpPr>
        <p:spPr bwMode="auto">
          <a:xfrm>
            <a:off x="0" y="1090414"/>
            <a:ext cx="1275531" cy="285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hangingPunct="1">
              <a:lnSpc>
                <a:spcPct val="100000"/>
              </a:lnSpc>
              <a:spcAft>
                <a:spcPct val="0"/>
              </a:spcAft>
              <a:buClrTx/>
              <a:buFontTx/>
              <a:buNone/>
            </a:pPr>
            <a:r>
              <a:rPr lang="fr-FR" sz="1600" b="1">
                <a:latin typeface="Constantia" panose="02030602050306030303" pitchFamily="18" charset="0"/>
                <a:cs typeface="Arial" panose="020B0604020202020204" pitchFamily="34" charset="0"/>
              </a:rPr>
              <a:t>CONTEXTE</a:t>
            </a:r>
          </a:p>
        </p:txBody>
      </p:sp>
      <p:sp>
        <p:nvSpPr>
          <p:cNvPr id="10265" name="Text Box 25"/>
          <p:cNvSpPr txBox="1">
            <a:spLocks noChangeArrowheads="1"/>
          </p:cNvSpPr>
          <p:nvPr/>
        </p:nvSpPr>
        <p:spPr bwMode="auto">
          <a:xfrm>
            <a:off x="1275531" y="3187434"/>
            <a:ext cx="121084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600" b="1" dirty="0">
                <a:solidFill>
                  <a:schemeClr val="bg1"/>
                </a:solidFill>
                <a:latin typeface="Constantia" panose="02030602050306030303" pitchFamily="18" charset="0"/>
                <a:cs typeface="Arial" panose="020B0604020202020204" pitchFamily="34" charset="0"/>
              </a:rPr>
              <a:t>Demandes</a:t>
            </a:r>
          </a:p>
        </p:txBody>
      </p:sp>
      <p:sp>
        <p:nvSpPr>
          <p:cNvPr id="10266" name="Text Box 26"/>
          <p:cNvSpPr txBox="1">
            <a:spLocks noChangeArrowheads="1"/>
          </p:cNvSpPr>
          <p:nvPr/>
        </p:nvSpPr>
        <p:spPr bwMode="auto">
          <a:xfrm>
            <a:off x="4751949" y="4759849"/>
            <a:ext cx="2359802" cy="519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800">
                <a:latin typeface="Constantia" panose="02030602050306030303" pitchFamily="18" charset="0"/>
                <a:cs typeface="Arial" panose="020B0604020202020204" pitchFamily="34" charset="0"/>
              </a:rPr>
              <a:t>AUTRES ACTIVITES</a:t>
            </a:r>
          </a:p>
          <a:p>
            <a:pPr eaLnBrk="1" hangingPunct="1">
              <a:lnSpc>
                <a:spcPct val="100000"/>
              </a:lnSpc>
              <a:spcAft>
                <a:spcPct val="0"/>
              </a:spcAft>
              <a:buClrTx/>
              <a:buFontTx/>
              <a:buNone/>
            </a:pPr>
            <a:r>
              <a:rPr lang="fr-FR" sz="1600">
                <a:latin typeface="Constantia" panose="02030602050306030303" pitchFamily="18" charset="0"/>
                <a:cs typeface="Arial" panose="020B0604020202020204" pitchFamily="34" charset="0"/>
              </a:rPr>
              <a:t>(élevage…)</a:t>
            </a:r>
          </a:p>
        </p:txBody>
      </p:sp>
      <p:sp>
        <p:nvSpPr>
          <p:cNvPr id="10267" name="AutoShape 27"/>
          <p:cNvSpPr>
            <a:spLocks noChangeArrowheads="1"/>
          </p:cNvSpPr>
          <p:nvPr/>
        </p:nvSpPr>
        <p:spPr bwMode="auto">
          <a:xfrm rot="5580000">
            <a:off x="4173198" y="4232192"/>
            <a:ext cx="917022" cy="510494"/>
          </a:xfrm>
          <a:prstGeom prst="curvedUpArrow">
            <a:avLst>
              <a:gd name="adj1" fmla="val 24092"/>
              <a:gd name="adj2" fmla="val 48185"/>
              <a:gd name="adj3" fmla="val 25000"/>
            </a:avLst>
          </a:prstGeom>
          <a:solidFill>
            <a:srgbClr val="BBE0E3"/>
          </a:solidFill>
          <a:ln w="25560">
            <a:solidFill>
              <a:srgbClr val="08509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68" name="Text Box 28"/>
          <p:cNvSpPr txBox="1">
            <a:spLocks noChangeArrowheads="1"/>
          </p:cNvSpPr>
          <p:nvPr/>
        </p:nvSpPr>
        <p:spPr bwMode="auto">
          <a:xfrm>
            <a:off x="4242863" y="5263968"/>
            <a:ext cx="2424492" cy="312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1800" b="1" dirty="0">
                <a:solidFill>
                  <a:srgbClr val="06686D"/>
                </a:solidFill>
                <a:latin typeface="Times New Roman" panose="02020603050405020304" pitchFamily="18" charset="0"/>
                <a:cs typeface="Arial" panose="020B0604020202020204" pitchFamily="34" charset="0"/>
              </a:rPr>
              <a:t>SYSTÈME AGRICOLE</a:t>
            </a:r>
          </a:p>
        </p:txBody>
      </p:sp>
      <p:sp>
        <p:nvSpPr>
          <p:cNvPr id="10269" name="AutoShape 29"/>
          <p:cNvSpPr>
            <a:spLocks noChangeArrowheads="1"/>
          </p:cNvSpPr>
          <p:nvPr/>
        </p:nvSpPr>
        <p:spPr bwMode="auto">
          <a:xfrm rot="5400000">
            <a:off x="7258832" y="3655752"/>
            <a:ext cx="366809" cy="638468"/>
          </a:xfrm>
          <a:prstGeom prst="downArrow">
            <a:avLst>
              <a:gd name="adj1" fmla="val 50000"/>
              <a:gd name="adj2" fmla="val 62592"/>
            </a:avLst>
          </a:prstGeom>
          <a:solidFill>
            <a:srgbClr val="FFC000"/>
          </a:solidFill>
          <a:ln w="9360">
            <a:solidFill>
              <a:srgbClr val="065093"/>
            </a:solidFill>
            <a:miter lim="800000"/>
            <a:headEnd/>
            <a:tailEnd/>
          </a:ln>
          <a:effectLst>
            <a:outerShdw dist="81487" dir="1675415" algn="ctr" rotWithShape="0">
              <a:srgbClr val="002041">
                <a:alpha val="48029"/>
              </a:srgbClr>
            </a:outerShdw>
          </a:effectLst>
        </p:spPr>
        <p:txBody>
          <a:bodyPr rot="10800000"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70" name="Text Box 30"/>
          <p:cNvSpPr txBox="1">
            <a:spLocks noChangeArrowheads="1"/>
          </p:cNvSpPr>
          <p:nvPr/>
        </p:nvSpPr>
        <p:spPr bwMode="auto">
          <a:xfrm>
            <a:off x="3900433" y="1873928"/>
            <a:ext cx="445803" cy="779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5400" b="1" dirty="0">
                <a:latin typeface="Constantia" panose="02030602050306030303" pitchFamily="18" charset="0"/>
                <a:cs typeface="Arial" panose="020B0604020202020204" pitchFamily="34" charset="0"/>
              </a:rPr>
              <a:t>?</a:t>
            </a:r>
          </a:p>
        </p:txBody>
      </p:sp>
      <p:cxnSp>
        <p:nvCxnSpPr>
          <p:cNvPr id="10271" name="AutoShape 31"/>
          <p:cNvCxnSpPr>
            <a:cxnSpLocks noChangeShapeType="1"/>
            <a:endCxn id="10272" idx="3"/>
          </p:cNvCxnSpPr>
          <p:nvPr/>
        </p:nvCxnSpPr>
        <p:spPr bwMode="auto">
          <a:xfrm flipH="1" flipV="1">
            <a:off x="3827998" y="1360172"/>
            <a:ext cx="497836" cy="684697"/>
          </a:xfrm>
          <a:prstGeom prst="straightConnector1">
            <a:avLst/>
          </a:prstGeom>
          <a:noFill/>
          <a:ln w="9360">
            <a:solidFill>
              <a:srgbClr val="06509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72" name="Text Box 32"/>
          <p:cNvSpPr txBox="1">
            <a:spLocks noChangeArrowheads="1"/>
          </p:cNvSpPr>
          <p:nvPr/>
        </p:nvSpPr>
        <p:spPr bwMode="auto">
          <a:xfrm>
            <a:off x="1722740" y="1051305"/>
            <a:ext cx="2105258" cy="617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hangingPunct="1">
              <a:lnSpc>
                <a:spcPct val="100000"/>
              </a:lnSpc>
              <a:spcAft>
                <a:spcPct val="0"/>
              </a:spcAft>
              <a:buClrTx/>
              <a:buFontTx/>
              <a:buNone/>
            </a:pPr>
            <a:r>
              <a:rPr lang="fr-FR" sz="1800" dirty="0">
                <a:latin typeface="Constantia" panose="02030602050306030303" pitchFamily="18" charset="0"/>
                <a:cs typeface="Arial" panose="020B0604020202020204" pitchFamily="34" charset="0"/>
              </a:rPr>
              <a:t>Impacts</a:t>
            </a:r>
          </a:p>
          <a:p>
            <a:pPr algn="ctr" eaLnBrk="1" hangingPunct="1">
              <a:lnSpc>
                <a:spcPct val="100000"/>
              </a:lnSpc>
              <a:spcAft>
                <a:spcPct val="0"/>
              </a:spcAft>
              <a:buClrTx/>
              <a:buFontTx/>
              <a:buNone/>
            </a:pPr>
            <a:r>
              <a:rPr lang="fr-FR" sz="1600" dirty="0">
                <a:latin typeface="Constantia" panose="02030602050306030303" pitchFamily="18" charset="0"/>
                <a:cs typeface="Arial" panose="020B0604020202020204" pitchFamily="34" charset="0"/>
              </a:rPr>
              <a:t>environnementaux</a:t>
            </a:r>
            <a:endParaRPr lang="fr-FR" sz="1800" dirty="0">
              <a:latin typeface="Constantia" panose="02030602050306030303" pitchFamily="18" charset="0"/>
              <a:cs typeface="Arial" panose="020B0604020202020204" pitchFamily="34" charset="0"/>
            </a:endParaRPr>
          </a:p>
        </p:txBody>
      </p:sp>
      <p:sp>
        <p:nvSpPr>
          <p:cNvPr id="10273" name="AutoShape 33"/>
          <p:cNvSpPr>
            <a:spLocks noChangeArrowheads="1"/>
          </p:cNvSpPr>
          <p:nvPr/>
        </p:nvSpPr>
        <p:spPr bwMode="auto">
          <a:xfrm rot="6420000">
            <a:off x="3379739" y="1801076"/>
            <a:ext cx="366809" cy="828321"/>
          </a:xfrm>
          <a:prstGeom prst="downArrow">
            <a:avLst>
              <a:gd name="adj1" fmla="val 50000"/>
              <a:gd name="adj2" fmla="val 81204"/>
            </a:avLst>
          </a:prstGeom>
          <a:solidFill>
            <a:srgbClr val="FFC000"/>
          </a:solidFill>
          <a:ln w="9360">
            <a:solidFill>
              <a:srgbClr val="065093"/>
            </a:solidFill>
            <a:miter lim="800000"/>
            <a:headEnd/>
            <a:tailEnd/>
          </a:ln>
          <a:effectLst>
            <a:outerShdw dist="81487" dir="1675415" algn="ctr" rotWithShape="0">
              <a:srgbClr val="002041">
                <a:alpha val="48029"/>
              </a:srgbClr>
            </a:outerShdw>
          </a:effectLst>
        </p:spPr>
        <p:txBody>
          <a:bodyPr rot="10800000"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74" name="Text Box 34"/>
          <p:cNvSpPr txBox="1">
            <a:spLocks noChangeArrowheads="1"/>
          </p:cNvSpPr>
          <p:nvPr/>
        </p:nvSpPr>
        <p:spPr bwMode="auto">
          <a:xfrm>
            <a:off x="7654590" y="1640627"/>
            <a:ext cx="445802" cy="779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5400" b="1">
                <a:latin typeface="Constantia" panose="02030602050306030303" pitchFamily="18" charset="0"/>
                <a:cs typeface="Arial" panose="020B0604020202020204" pitchFamily="34" charset="0"/>
              </a:rPr>
              <a:t>?</a:t>
            </a:r>
          </a:p>
        </p:txBody>
      </p:sp>
      <p:sp>
        <p:nvSpPr>
          <p:cNvPr id="10275" name="AutoShape 35"/>
          <p:cNvSpPr>
            <a:spLocks noChangeArrowheads="1"/>
          </p:cNvSpPr>
          <p:nvPr/>
        </p:nvSpPr>
        <p:spPr bwMode="auto">
          <a:xfrm rot="3300000">
            <a:off x="7217237" y="1960035"/>
            <a:ext cx="427494" cy="765037"/>
          </a:xfrm>
          <a:prstGeom prst="downArrow">
            <a:avLst>
              <a:gd name="adj1" fmla="val 50000"/>
              <a:gd name="adj2" fmla="val 64353"/>
            </a:avLst>
          </a:prstGeom>
          <a:solidFill>
            <a:srgbClr val="FFC000"/>
          </a:solidFill>
          <a:ln w="9360">
            <a:solidFill>
              <a:srgbClr val="065093"/>
            </a:solidFill>
            <a:miter lim="800000"/>
            <a:headEnd/>
            <a:tailEnd/>
          </a:ln>
          <a:effectLst>
            <a:outerShdw dist="81487" dir="1675415" algn="ctr" rotWithShape="0">
              <a:srgbClr val="002041">
                <a:alpha val="48029"/>
              </a:srgbClr>
            </a:outerShdw>
          </a:effectLst>
        </p:spPr>
        <p:txBody>
          <a:bodyPr rot="10800000"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76" name="Text Box 36"/>
          <p:cNvSpPr txBox="1">
            <a:spLocks noChangeArrowheads="1"/>
          </p:cNvSpPr>
          <p:nvPr/>
        </p:nvSpPr>
        <p:spPr bwMode="auto">
          <a:xfrm>
            <a:off x="2264172" y="3964198"/>
            <a:ext cx="445803" cy="779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5400" b="1">
                <a:latin typeface="Constantia" panose="02030602050306030303" pitchFamily="18" charset="0"/>
                <a:cs typeface="Arial" panose="020B0604020202020204" pitchFamily="34" charset="0"/>
              </a:rPr>
              <a:t>?</a:t>
            </a:r>
          </a:p>
        </p:txBody>
      </p:sp>
      <p:sp>
        <p:nvSpPr>
          <p:cNvPr id="10277" name="AutoShape 37"/>
          <p:cNvSpPr>
            <a:spLocks noChangeArrowheads="1"/>
          </p:cNvSpPr>
          <p:nvPr/>
        </p:nvSpPr>
        <p:spPr bwMode="auto">
          <a:xfrm rot="15300000">
            <a:off x="2797287" y="3876886"/>
            <a:ext cx="366809" cy="541432"/>
          </a:xfrm>
          <a:prstGeom prst="downArrow">
            <a:avLst>
              <a:gd name="adj1" fmla="val 50000"/>
              <a:gd name="adj2" fmla="val 53079"/>
            </a:avLst>
          </a:prstGeom>
          <a:solidFill>
            <a:srgbClr val="FFC000"/>
          </a:solidFill>
          <a:ln w="9360">
            <a:solidFill>
              <a:srgbClr val="065093"/>
            </a:solidFill>
            <a:miter lim="800000"/>
            <a:headEnd/>
            <a:tailEnd/>
          </a:ln>
          <a:effectLst>
            <a:outerShdw dist="81487" dir="1675415" algn="ctr" rotWithShape="0">
              <a:srgbClr val="002041">
                <a:alpha val="48029"/>
              </a:srgbClr>
            </a:outerShdw>
          </a:effec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78" name="Text Box 38"/>
          <p:cNvSpPr txBox="1">
            <a:spLocks noChangeArrowheads="1"/>
          </p:cNvSpPr>
          <p:nvPr/>
        </p:nvSpPr>
        <p:spPr bwMode="auto">
          <a:xfrm>
            <a:off x="7654590" y="3476019"/>
            <a:ext cx="445802" cy="779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Aft>
                <a:spcPct val="0"/>
              </a:spcAft>
              <a:buClrTx/>
              <a:buFontTx/>
              <a:buNone/>
            </a:pPr>
            <a:r>
              <a:rPr lang="fr-FR" sz="5400" b="1">
                <a:latin typeface="Constantia" panose="02030602050306030303" pitchFamily="18" charset="0"/>
                <a:cs typeface="Arial" panose="020B0604020202020204" pitchFamily="34" charset="0"/>
              </a:rPr>
              <a:t>?</a:t>
            </a:r>
          </a:p>
        </p:txBody>
      </p:sp>
      <p:sp>
        <p:nvSpPr>
          <p:cNvPr id="10279" name="Text Box 39"/>
          <p:cNvSpPr txBox="1">
            <a:spLocks noChangeArrowheads="1"/>
          </p:cNvSpPr>
          <p:nvPr/>
        </p:nvSpPr>
        <p:spPr bwMode="auto">
          <a:xfrm>
            <a:off x="0" y="2340530"/>
            <a:ext cx="1179901" cy="312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hangingPunct="1">
              <a:lnSpc>
                <a:spcPct val="100000"/>
              </a:lnSpc>
              <a:spcBef>
                <a:spcPts val="1125"/>
              </a:spcBef>
              <a:spcAft>
                <a:spcPct val="0"/>
              </a:spcAft>
              <a:buClrTx/>
              <a:buFontTx/>
              <a:buNone/>
            </a:pPr>
            <a:r>
              <a:rPr lang="en-GB" sz="1800">
                <a:latin typeface="Constantia" panose="02030602050306030303" pitchFamily="18" charset="0"/>
              </a:rPr>
              <a:t>Economie</a:t>
            </a:r>
          </a:p>
        </p:txBody>
      </p:sp>
      <p:sp>
        <p:nvSpPr>
          <p:cNvPr id="10280" name="AutoShape 40"/>
          <p:cNvSpPr>
            <a:spLocks noChangeArrowheads="1"/>
          </p:cNvSpPr>
          <p:nvPr/>
        </p:nvSpPr>
        <p:spPr bwMode="auto">
          <a:xfrm rot="16200000">
            <a:off x="1332791" y="1427839"/>
            <a:ext cx="244090" cy="445803"/>
          </a:xfrm>
          <a:prstGeom prst="upDownArrow">
            <a:avLst>
              <a:gd name="adj1" fmla="val 50000"/>
              <a:gd name="adj2" fmla="val 34865"/>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0281" name="AutoShape 41"/>
          <p:cNvSpPr>
            <a:spLocks noChangeArrowheads="1"/>
          </p:cNvSpPr>
          <p:nvPr/>
        </p:nvSpPr>
        <p:spPr bwMode="auto">
          <a:xfrm rot="16200000">
            <a:off x="1141532" y="2347461"/>
            <a:ext cx="244089" cy="319234"/>
          </a:xfrm>
          <a:prstGeom prst="upDownArrow">
            <a:avLst>
              <a:gd name="adj1" fmla="val 50000"/>
              <a:gd name="adj2" fmla="val 24967"/>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26659" name="Text Box 11"/>
          <p:cNvSpPr txBox="1">
            <a:spLocks noChangeArrowheads="1"/>
          </p:cNvSpPr>
          <p:nvPr/>
        </p:nvSpPr>
        <p:spPr bwMode="auto">
          <a:xfrm>
            <a:off x="747738" y="81151"/>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fr-FR"/>
            </a:defPPr>
            <a:lvl1pPr>
              <a:lnSpc>
                <a:spcPct val="100000"/>
              </a:lnSpc>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b="1">
                <a:solidFill>
                  <a:srgbClr val="33CC66"/>
                </a:solidFill>
                <a:latin typeface="Calibri" panose="020F050202020403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r>
              <a:rPr lang="fr-FR" dirty="0"/>
              <a:t>Les questions</a:t>
            </a:r>
          </a:p>
        </p:txBody>
      </p:sp>
    </p:spTree>
    <p:extLst>
      <p:ext uri="{BB962C8B-B14F-4D97-AF65-F5344CB8AC3E}">
        <p14:creationId xmlns:p14="http://schemas.microsoft.com/office/powerpoint/2010/main" val="376032028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71055" y="116632"/>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fr-FR"/>
            </a:defPPr>
            <a:lvl1pPr>
              <a:lnSpc>
                <a:spcPct val="100000"/>
              </a:lnSpc>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b="1">
                <a:solidFill>
                  <a:srgbClr val="33CC66"/>
                </a:solidFill>
                <a:latin typeface="Calibri" panose="020F050202020403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r>
              <a:rPr lang="fr-FR" sz="4000" dirty="0"/>
              <a:t>La </a:t>
            </a:r>
            <a:r>
              <a:rPr lang="fr-FR" sz="4000" dirty="0" smtClean="0"/>
              <a:t>méthodologie</a:t>
            </a:r>
            <a:endParaRPr lang="fr-FR" sz="4000"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11303"/>
            <a:ext cx="2270542" cy="2161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oupe 2"/>
          <p:cNvGrpSpPr/>
          <p:nvPr/>
        </p:nvGrpSpPr>
        <p:grpSpPr>
          <a:xfrm>
            <a:off x="539552" y="879916"/>
            <a:ext cx="3321129" cy="5141372"/>
            <a:chOff x="683568" y="835074"/>
            <a:chExt cx="3321129" cy="5141372"/>
          </a:xfrm>
        </p:grpSpPr>
        <p:sp>
          <p:nvSpPr>
            <p:cNvPr id="6" name="AutoShape 2"/>
            <p:cNvSpPr>
              <a:spLocks/>
            </p:cNvSpPr>
            <p:nvPr/>
          </p:nvSpPr>
          <p:spPr bwMode="auto">
            <a:xfrm rot="5400000">
              <a:off x="1621590" y="2887228"/>
              <a:ext cx="525822" cy="2401866"/>
            </a:xfrm>
            <a:prstGeom prst="rightBrace">
              <a:avLst>
                <a:gd name="adj1" fmla="val 88427"/>
                <a:gd name="adj2" fmla="val 50000"/>
              </a:avLst>
            </a:prstGeom>
            <a:noFill/>
            <a:ln w="9525">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z="1600"/>
            </a:p>
          </p:txBody>
        </p:sp>
        <p:sp>
          <p:nvSpPr>
            <p:cNvPr id="7" name="Oval 3"/>
            <p:cNvSpPr>
              <a:spLocks noChangeArrowheads="1"/>
            </p:cNvSpPr>
            <p:nvPr/>
          </p:nvSpPr>
          <p:spPr bwMode="auto">
            <a:xfrm>
              <a:off x="1795521" y="1886718"/>
              <a:ext cx="1165954" cy="993220"/>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Itinéraire </a:t>
              </a:r>
            </a:p>
            <a:p>
              <a:pPr algn="ctr"/>
              <a:r>
                <a:rPr lang="fr-FR" sz="1600"/>
                <a:t>technique</a:t>
              </a:r>
            </a:p>
          </p:txBody>
        </p:sp>
        <p:sp>
          <p:nvSpPr>
            <p:cNvPr id="8" name="Oval 4"/>
            <p:cNvSpPr>
              <a:spLocks noChangeArrowheads="1"/>
            </p:cNvSpPr>
            <p:nvPr/>
          </p:nvSpPr>
          <p:spPr bwMode="auto">
            <a:xfrm>
              <a:off x="690933" y="2529390"/>
              <a:ext cx="981856" cy="701096"/>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Lst>
                <a:defRPr>
                  <a:solidFill>
                    <a:srgbClr val="000000"/>
                  </a:solidFill>
                  <a:latin typeface="Arial" panose="020B0604020202020204" pitchFamily="34" charset="0"/>
                  <a:ea typeface="WenQuanYi Micro Hei" charset="0"/>
                  <a:cs typeface="WenQuanYi Micro Hei" charset="0"/>
                </a:defRPr>
              </a:lvl1pPr>
              <a:lvl2pPr>
                <a:tabLst>
                  <a:tab pos="723900" algn="l"/>
                </a:tabLst>
                <a:defRPr>
                  <a:solidFill>
                    <a:srgbClr val="000000"/>
                  </a:solidFill>
                  <a:latin typeface="Arial" panose="020B0604020202020204" pitchFamily="34" charset="0"/>
                  <a:ea typeface="WenQuanYi Micro Hei" charset="0"/>
                  <a:cs typeface="WenQuanYi Micro Hei" charset="0"/>
                </a:defRPr>
              </a:lvl2pPr>
              <a:lvl3pPr>
                <a:tabLst>
                  <a:tab pos="723900" algn="l"/>
                </a:tabLst>
                <a:defRPr>
                  <a:solidFill>
                    <a:srgbClr val="000000"/>
                  </a:solidFill>
                  <a:latin typeface="Arial" panose="020B0604020202020204" pitchFamily="34" charset="0"/>
                  <a:ea typeface="WenQuanYi Micro Hei" charset="0"/>
                  <a:cs typeface="WenQuanYi Micro Hei" charset="0"/>
                </a:defRPr>
              </a:lvl3pPr>
              <a:lvl4pPr>
                <a:tabLst>
                  <a:tab pos="723900" algn="l"/>
                </a:tabLst>
                <a:defRPr>
                  <a:solidFill>
                    <a:srgbClr val="000000"/>
                  </a:solidFill>
                  <a:latin typeface="Arial" panose="020B0604020202020204" pitchFamily="34" charset="0"/>
                  <a:ea typeface="WenQuanYi Micro Hei" charset="0"/>
                  <a:cs typeface="WenQuanYi Micro Hei" charset="0"/>
                </a:defRPr>
              </a:lvl4pPr>
              <a:lvl5pPr>
                <a:tabLst>
                  <a:tab pos="7239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Couverts</a:t>
              </a:r>
            </a:p>
            <a:p>
              <a:pPr algn="ctr"/>
              <a:r>
                <a:rPr lang="fr-FR" sz="1600"/>
                <a:t> végétaux</a:t>
              </a:r>
            </a:p>
          </p:txBody>
        </p:sp>
        <p:sp>
          <p:nvSpPr>
            <p:cNvPr id="9" name="Oval 5"/>
            <p:cNvSpPr>
              <a:spLocks noChangeArrowheads="1"/>
            </p:cNvSpPr>
            <p:nvPr/>
          </p:nvSpPr>
          <p:spPr bwMode="auto">
            <a:xfrm>
              <a:off x="1550057" y="3055212"/>
              <a:ext cx="981856" cy="817946"/>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Lst>
                <a:defRPr>
                  <a:solidFill>
                    <a:srgbClr val="000000"/>
                  </a:solidFill>
                  <a:latin typeface="Arial" panose="020B0604020202020204" pitchFamily="34" charset="0"/>
                  <a:ea typeface="WenQuanYi Micro Hei" charset="0"/>
                  <a:cs typeface="WenQuanYi Micro Hei" charset="0"/>
                </a:defRPr>
              </a:lvl1pPr>
              <a:lvl2pPr>
                <a:tabLst>
                  <a:tab pos="723900" algn="l"/>
                </a:tabLst>
                <a:defRPr>
                  <a:solidFill>
                    <a:srgbClr val="000000"/>
                  </a:solidFill>
                  <a:latin typeface="Arial" panose="020B0604020202020204" pitchFamily="34" charset="0"/>
                  <a:ea typeface="WenQuanYi Micro Hei" charset="0"/>
                  <a:cs typeface="WenQuanYi Micro Hei" charset="0"/>
                </a:defRPr>
              </a:lvl2pPr>
              <a:lvl3pPr>
                <a:tabLst>
                  <a:tab pos="723900" algn="l"/>
                </a:tabLst>
                <a:defRPr>
                  <a:solidFill>
                    <a:srgbClr val="000000"/>
                  </a:solidFill>
                  <a:latin typeface="Arial" panose="020B0604020202020204" pitchFamily="34" charset="0"/>
                  <a:ea typeface="WenQuanYi Micro Hei" charset="0"/>
                  <a:cs typeface="WenQuanYi Micro Hei" charset="0"/>
                </a:defRPr>
              </a:lvl3pPr>
              <a:lvl4pPr>
                <a:tabLst>
                  <a:tab pos="723900" algn="l"/>
                </a:tabLst>
                <a:defRPr>
                  <a:solidFill>
                    <a:srgbClr val="000000"/>
                  </a:solidFill>
                  <a:latin typeface="Arial" panose="020B0604020202020204" pitchFamily="34" charset="0"/>
                  <a:ea typeface="WenQuanYi Micro Hei" charset="0"/>
                  <a:cs typeface="WenQuanYi Micro Hei" charset="0"/>
                </a:defRPr>
              </a:lvl4pPr>
              <a:lvl5pPr>
                <a:tabLst>
                  <a:tab pos="7239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Rotations</a:t>
              </a:r>
            </a:p>
          </p:txBody>
        </p:sp>
        <p:sp>
          <p:nvSpPr>
            <p:cNvPr id="10" name="Rectangle 6"/>
            <p:cNvSpPr>
              <a:spLocks noChangeArrowheads="1"/>
            </p:cNvSpPr>
            <p:nvPr/>
          </p:nvSpPr>
          <p:spPr bwMode="auto">
            <a:xfrm>
              <a:off x="690933" y="4398980"/>
              <a:ext cx="2884202" cy="233699"/>
            </a:xfrm>
            <a:prstGeom prst="rect">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nchor="ctr"/>
            <a:lstStyle>
              <a:lvl1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400"/>
                <a:t>Classes de cohérence agronomique</a:t>
              </a:r>
            </a:p>
          </p:txBody>
        </p:sp>
        <p:sp>
          <p:nvSpPr>
            <p:cNvPr id="11" name="AutoShape 7"/>
            <p:cNvSpPr>
              <a:spLocks noChangeArrowheads="1"/>
            </p:cNvSpPr>
            <p:nvPr/>
          </p:nvSpPr>
          <p:spPr bwMode="auto">
            <a:xfrm>
              <a:off x="1918253" y="4749528"/>
              <a:ext cx="490928" cy="584247"/>
            </a:xfrm>
            <a:prstGeom prst="diamond">
              <a:avLst/>
            </a:prstGeom>
            <a:solidFill>
              <a:srgbClr val="FF6309">
                <a:alpha val="64999"/>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p>
              <a:pPr algn="ctr"/>
              <a:r>
                <a:rPr lang="fr-FR" sz="1600">
                  <a:solidFill>
                    <a:srgbClr val="000000"/>
                  </a:solidFill>
                  <a:ea typeface="WenQuanYi Micro Hei" charset="0"/>
                  <a:cs typeface="WenQuanYi Micro Hei" charset="0"/>
                </a:rPr>
                <a:t>2</a:t>
              </a:r>
            </a:p>
          </p:txBody>
        </p:sp>
        <p:sp>
          <p:nvSpPr>
            <p:cNvPr id="12" name="AutoShape 8"/>
            <p:cNvSpPr>
              <a:spLocks noChangeArrowheads="1"/>
            </p:cNvSpPr>
            <p:nvPr/>
          </p:nvSpPr>
          <p:spPr bwMode="auto">
            <a:xfrm>
              <a:off x="2716011" y="4749528"/>
              <a:ext cx="490928" cy="584247"/>
            </a:xfrm>
            <a:prstGeom prst="diamond">
              <a:avLst/>
            </a:prstGeom>
            <a:solidFill>
              <a:srgbClr val="FF6309">
                <a:alpha val="64999"/>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p>
              <a:pPr algn="ctr"/>
              <a:r>
                <a:rPr lang="fr-FR" sz="1600">
                  <a:solidFill>
                    <a:srgbClr val="000000"/>
                  </a:solidFill>
                  <a:ea typeface="WenQuanYi Micro Hei" charset="0"/>
                  <a:cs typeface="WenQuanYi Micro Hei" charset="0"/>
                </a:rPr>
                <a:t>3</a:t>
              </a:r>
            </a:p>
          </p:txBody>
        </p:sp>
        <p:sp>
          <p:nvSpPr>
            <p:cNvPr id="13" name="AutoShape 9"/>
            <p:cNvSpPr>
              <a:spLocks noChangeArrowheads="1"/>
            </p:cNvSpPr>
            <p:nvPr/>
          </p:nvSpPr>
          <p:spPr bwMode="auto">
            <a:xfrm>
              <a:off x="1059129" y="4749528"/>
              <a:ext cx="490928" cy="584247"/>
            </a:xfrm>
            <a:prstGeom prst="diamond">
              <a:avLst/>
            </a:prstGeom>
            <a:solidFill>
              <a:srgbClr val="FF6309">
                <a:alpha val="64999"/>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p>
              <a:pPr algn="ctr"/>
              <a:r>
                <a:rPr lang="fr-FR" sz="1600">
                  <a:solidFill>
                    <a:srgbClr val="000000"/>
                  </a:solidFill>
                  <a:ea typeface="WenQuanYi Micro Hei" charset="0"/>
                  <a:cs typeface="WenQuanYi Micro Hei" charset="0"/>
                </a:rPr>
                <a:t>1</a:t>
              </a:r>
            </a:p>
          </p:txBody>
        </p:sp>
        <p:sp>
          <p:nvSpPr>
            <p:cNvPr id="14" name="AutoShape 10"/>
            <p:cNvSpPr>
              <a:spLocks noChangeArrowheads="1"/>
            </p:cNvSpPr>
            <p:nvPr/>
          </p:nvSpPr>
          <p:spPr bwMode="auto">
            <a:xfrm>
              <a:off x="936397" y="5450624"/>
              <a:ext cx="3068300" cy="525822"/>
            </a:xfrm>
            <a:prstGeom prst="rightArrowCallout">
              <a:avLst>
                <a:gd name="adj1" fmla="val 25000"/>
                <a:gd name="adj2" fmla="val 26236"/>
                <a:gd name="adj3" fmla="val 92593"/>
                <a:gd name="adj4" fmla="val 71593"/>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Description des</a:t>
              </a:r>
            </a:p>
            <a:p>
              <a:pPr algn="ctr"/>
              <a:r>
                <a:rPr lang="fr-FR" sz="1600"/>
                <a:t> profils dans les classes</a:t>
              </a:r>
            </a:p>
          </p:txBody>
        </p:sp>
        <p:sp>
          <p:nvSpPr>
            <p:cNvPr id="18" name="AutoShape 14"/>
            <p:cNvSpPr>
              <a:spLocks noChangeArrowheads="1"/>
            </p:cNvSpPr>
            <p:nvPr/>
          </p:nvSpPr>
          <p:spPr bwMode="auto">
            <a:xfrm>
              <a:off x="752299" y="835074"/>
              <a:ext cx="2577372" cy="584247"/>
            </a:xfrm>
            <a:prstGeom prst="wedgeRoundRectCallout">
              <a:avLst>
                <a:gd name="adj1" fmla="val 40472"/>
                <a:gd name="adj2" fmla="val 106389"/>
                <a:gd name="adj3" fmla="val 16667"/>
              </a:avLst>
            </a:prstGeom>
            <a:solidFill>
              <a:srgbClr val="FFFF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a:t>
              </a:r>
              <a:r>
                <a:rPr lang="fr-FR" sz="1400"/>
                <a:t> Comment j'applique les TCSL</a:t>
              </a:r>
            </a:p>
            <a:p>
              <a:pPr algn="ctr"/>
              <a:r>
                <a:rPr lang="fr-FR" sz="1400"/>
                <a:t> dans mon système de culture »</a:t>
              </a:r>
            </a:p>
          </p:txBody>
        </p:sp>
      </p:grpSp>
      <p:grpSp>
        <p:nvGrpSpPr>
          <p:cNvPr id="2" name="Groupe 1"/>
          <p:cNvGrpSpPr/>
          <p:nvPr/>
        </p:nvGrpSpPr>
        <p:grpSpPr>
          <a:xfrm>
            <a:off x="4852965" y="835074"/>
            <a:ext cx="4111523" cy="5258222"/>
            <a:chOff x="4348909" y="835074"/>
            <a:chExt cx="4111523" cy="5258222"/>
          </a:xfrm>
        </p:grpSpPr>
        <p:sp>
          <p:nvSpPr>
            <p:cNvPr id="15" name="AutoShape 11"/>
            <p:cNvSpPr>
              <a:spLocks noChangeArrowheads="1"/>
            </p:cNvSpPr>
            <p:nvPr/>
          </p:nvSpPr>
          <p:spPr bwMode="auto">
            <a:xfrm>
              <a:off x="5251285" y="1886718"/>
              <a:ext cx="1122703" cy="1168494"/>
            </a:xfrm>
            <a:prstGeom prst="flowChartPunchedTape">
              <a:avLst/>
            </a:prstGeom>
            <a:solidFill>
              <a:srgbClr val="3DEB3D"/>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Lst>
                <a:defRPr>
                  <a:solidFill>
                    <a:srgbClr val="000000"/>
                  </a:solidFill>
                  <a:latin typeface="Arial" panose="020B0604020202020204" pitchFamily="34" charset="0"/>
                  <a:ea typeface="WenQuanYi Micro Hei" charset="0"/>
                  <a:cs typeface="WenQuanYi Micro Hei" charset="0"/>
                </a:defRPr>
              </a:lvl1pPr>
              <a:lvl2pPr>
                <a:tabLst>
                  <a:tab pos="723900" algn="l"/>
                </a:tabLst>
                <a:defRPr>
                  <a:solidFill>
                    <a:srgbClr val="000000"/>
                  </a:solidFill>
                  <a:latin typeface="Arial" panose="020B0604020202020204" pitchFamily="34" charset="0"/>
                  <a:ea typeface="WenQuanYi Micro Hei" charset="0"/>
                  <a:cs typeface="WenQuanYi Micro Hei" charset="0"/>
                </a:defRPr>
              </a:lvl2pPr>
              <a:lvl3pPr>
                <a:tabLst>
                  <a:tab pos="723900" algn="l"/>
                </a:tabLst>
                <a:defRPr>
                  <a:solidFill>
                    <a:srgbClr val="000000"/>
                  </a:solidFill>
                  <a:latin typeface="Arial" panose="020B0604020202020204" pitchFamily="34" charset="0"/>
                  <a:ea typeface="WenQuanYi Micro Hei" charset="0"/>
                  <a:cs typeface="WenQuanYi Micro Hei" charset="0"/>
                </a:defRPr>
              </a:lvl3pPr>
              <a:lvl4pPr>
                <a:tabLst>
                  <a:tab pos="723900" algn="l"/>
                </a:tabLst>
                <a:defRPr>
                  <a:solidFill>
                    <a:srgbClr val="000000"/>
                  </a:solidFill>
                  <a:latin typeface="Arial" panose="020B0604020202020204" pitchFamily="34" charset="0"/>
                  <a:ea typeface="WenQuanYi Micro Hei" charset="0"/>
                  <a:cs typeface="WenQuanYi Micro Hei" charset="0"/>
                </a:defRPr>
              </a:lvl4pPr>
              <a:lvl5pPr>
                <a:tabLst>
                  <a:tab pos="7239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500" dirty="0" smtClean="0"/>
                <a:t>Transcription </a:t>
              </a:r>
              <a:endParaRPr lang="fr-FR" sz="1500" dirty="0"/>
            </a:p>
            <a:p>
              <a:pPr algn="ctr"/>
              <a:r>
                <a:rPr lang="fr-FR" sz="1500" dirty="0"/>
                <a:t>des</a:t>
              </a:r>
            </a:p>
            <a:p>
              <a:pPr algn="ctr"/>
              <a:r>
                <a:rPr lang="fr-FR" sz="1500" dirty="0"/>
                <a:t>entretiens</a:t>
              </a:r>
            </a:p>
          </p:txBody>
        </p:sp>
        <p:sp>
          <p:nvSpPr>
            <p:cNvPr id="16" name="Rectangle 12"/>
            <p:cNvSpPr>
              <a:spLocks noChangeArrowheads="1"/>
            </p:cNvSpPr>
            <p:nvPr/>
          </p:nvSpPr>
          <p:spPr bwMode="auto">
            <a:xfrm>
              <a:off x="6435354" y="2646239"/>
              <a:ext cx="2025078" cy="1402193"/>
            </a:xfrm>
            <a:prstGeom prst="rect">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500" b="1" u="sng" dirty="0"/>
                <a:t>Thèmes identifiés :</a:t>
              </a:r>
            </a:p>
            <a:p>
              <a:pPr algn="ctr"/>
              <a:r>
                <a:rPr lang="fr-FR" sz="1500" dirty="0"/>
                <a:t>- sources d'information</a:t>
              </a:r>
            </a:p>
            <a:p>
              <a:pPr algn="ctr"/>
              <a:r>
                <a:rPr lang="fr-FR" sz="1500" dirty="0"/>
                <a:t>- réseaux et groupes</a:t>
              </a:r>
            </a:p>
            <a:p>
              <a:pPr algn="ctr"/>
              <a:r>
                <a:rPr lang="fr-FR" sz="1500" dirty="0"/>
                <a:t>- perception des TCSL</a:t>
              </a:r>
            </a:p>
            <a:p>
              <a:pPr algn="ctr"/>
              <a:r>
                <a:rPr lang="fr-FR" sz="1500" dirty="0"/>
                <a:t>- voisins</a:t>
              </a:r>
            </a:p>
            <a:p>
              <a:pPr algn="ctr"/>
              <a:r>
                <a:rPr lang="fr-FR" sz="1600" dirty="0"/>
                <a:t>...</a:t>
              </a:r>
            </a:p>
          </p:txBody>
        </p:sp>
        <p:sp>
          <p:nvSpPr>
            <p:cNvPr id="17" name="AutoShape 13"/>
            <p:cNvSpPr>
              <a:spLocks noChangeArrowheads="1"/>
            </p:cNvSpPr>
            <p:nvPr/>
          </p:nvSpPr>
          <p:spPr bwMode="auto">
            <a:xfrm>
              <a:off x="4962570" y="835074"/>
              <a:ext cx="2331908" cy="584247"/>
            </a:xfrm>
            <a:prstGeom prst="wedgeRoundRectCallout">
              <a:avLst>
                <a:gd name="adj1" fmla="val -46588"/>
                <a:gd name="adj2" fmla="val 86718"/>
                <a:gd name="adj3" fmla="val 16667"/>
              </a:avLst>
            </a:prstGeom>
            <a:solidFill>
              <a:srgbClr val="FFFF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nchor="ctr"/>
            <a:lstStyle>
              <a:lvl1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400" dirty="0"/>
                <a:t>« Ce que je pense des TCSL </a:t>
              </a:r>
            </a:p>
            <a:p>
              <a:pPr algn="ctr"/>
              <a:r>
                <a:rPr lang="fr-FR" sz="1400" dirty="0"/>
                <a:t>et pourquoi »</a:t>
              </a:r>
            </a:p>
          </p:txBody>
        </p:sp>
        <p:sp>
          <p:nvSpPr>
            <p:cNvPr id="19" name="Line 15"/>
            <p:cNvSpPr>
              <a:spLocks noChangeShapeType="1"/>
            </p:cNvSpPr>
            <p:nvPr/>
          </p:nvSpPr>
          <p:spPr bwMode="auto">
            <a:xfrm>
              <a:off x="5760328" y="2763089"/>
              <a:ext cx="736392" cy="6426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600"/>
            </a:p>
          </p:txBody>
        </p:sp>
        <p:sp>
          <p:nvSpPr>
            <p:cNvPr id="20" name="Line 16"/>
            <p:cNvSpPr>
              <a:spLocks noChangeShapeType="1"/>
            </p:cNvSpPr>
            <p:nvPr/>
          </p:nvSpPr>
          <p:spPr bwMode="auto">
            <a:xfrm>
              <a:off x="5760328" y="2763089"/>
              <a:ext cx="675026" cy="93479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600"/>
            </a:p>
          </p:txBody>
        </p:sp>
        <p:sp>
          <p:nvSpPr>
            <p:cNvPr id="21" name="Line 17"/>
            <p:cNvSpPr>
              <a:spLocks noChangeShapeType="1"/>
            </p:cNvSpPr>
            <p:nvPr/>
          </p:nvSpPr>
          <p:spPr bwMode="auto">
            <a:xfrm>
              <a:off x="5883060" y="2879938"/>
              <a:ext cx="552294" cy="29212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sz="1600"/>
            </a:p>
          </p:txBody>
        </p:sp>
        <p:sp>
          <p:nvSpPr>
            <p:cNvPr id="22" name="Text Box 18"/>
            <p:cNvSpPr txBox="1">
              <a:spLocks noChangeArrowheads="1"/>
            </p:cNvSpPr>
            <p:nvPr/>
          </p:nvSpPr>
          <p:spPr bwMode="auto">
            <a:xfrm>
              <a:off x="5269400" y="3124154"/>
              <a:ext cx="1104588" cy="28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5" rIns="90000" bIns="45000"/>
            <a:lstStyle>
              <a:lvl1pPr>
                <a:tabLst>
                  <a:tab pos="723900" algn="l"/>
                </a:tabLst>
                <a:defRPr>
                  <a:solidFill>
                    <a:srgbClr val="000000"/>
                  </a:solidFill>
                  <a:latin typeface="Arial" panose="020B0604020202020204" pitchFamily="34" charset="0"/>
                  <a:ea typeface="WenQuanYi Micro Hei" charset="0"/>
                  <a:cs typeface="WenQuanYi Micro Hei" charset="0"/>
                </a:defRPr>
              </a:lvl1pPr>
              <a:lvl2pPr>
                <a:tabLst>
                  <a:tab pos="723900" algn="l"/>
                </a:tabLst>
                <a:defRPr>
                  <a:solidFill>
                    <a:srgbClr val="000000"/>
                  </a:solidFill>
                  <a:latin typeface="Arial" panose="020B0604020202020204" pitchFamily="34" charset="0"/>
                  <a:ea typeface="WenQuanYi Micro Hei" charset="0"/>
                  <a:cs typeface="WenQuanYi Micro Hei" charset="0"/>
                </a:defRPr>
              </a:lvl2pPr>
              <a:lvl3pPr>
                <a:tabLst>
                  <a:tab pos="723900" algn="l"/>
                </a:tabLst>
                <a:defRPr>
                  <a:solidFill>
                    <a:srgbClr val="000000"/>
                  </a:solidFill>
                  <a:latin typeface="Arial" panose="020B0604020202020204" pitchFamily="34" charset="0"/>
                  <a:ea typeface="WenQuanYi Micro Hei" charset="0"/>
                  <a:cs typeface="WenQuanYi Micro Hei" charset="0"/>
                </a:defRPr>
              </a:lvl3pPr>
              <a:lvl4pPr>
                <a:tabLst>
                  <a:tab pos="723900" algn="l"/>
                </a:tabLst>
                <a:defRPr>
                  <a:solidFill>
                    <a:srgbClr val="000000"/>
                  </a:solidFill>
                  <a:latin typeface="Arial" panose="020B0604020202020204" pitchFamily="34" charset="0"/>
                  <a:ea typeface="WenQuanYi Micro Hei" charset="0"/>
                  <a:cs typeface="WenQuanYi Micro Hei" charset="0"/>
                </a:defRPr>
              </a:lvl4pPr>
              <a:lvl5pPr>
                <a:tabLst>
                  <a:tab pos="7239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WenQuanYi Micro Hei" charset="0"/>
                  <a:cs typeface="WenQuanYi Micro Hei" charset="0"/>
                </a:defRPr>
              </a:lvl9pPr>
            </a:lstStyle>
            <a:p>
              <a:r>
                <a:rPr lang="fr-FR" sz="1600" b="1" dirty="0">
                  <a:solidFill>
                    <a:schemeClr val="bg1"/>
                  </a:solidFill>
                </a:rPr>
                <a:t>citations</a:t>
              </a:r>
            </a:p>
          </p:txBody>
        </p:sp>
        <p:sp>
          <p:nvSpPr>
            <p:cNvPr id="23" name="Rectangle 19"/>
            <p:cNvSpPr>
              <a:spLocks noChangeArrowheads="1"/>
            </p:cNvSpPr>
            <p:nvPr/>
          </p:nvSpPr>
          <p:spPr bwMode="auto">
            <a:xfrm>
              <a:off x="6558086" y="4574254"/>
              <a:ext cx="1902346" cy="584247"/>
            </a:xfrm>
            <a:prstGeom prst="rect">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Réorganisation des</a:t>
              </a:r>
            </a:p>
            <a:p>
              <a:pPr algn="ctr"/>
              <a:r>
                <a:rPr lang="fr-FR" sz="1600"/>
                <a:t>Idées exprimées</a:t>
              </a:r>
            </a:p>
          </p:txBody>
        </p:sp>
        <p:sp>
          <p:nvSpPr>
            <p:cNvPr id="24" name="AutoShape 20"/>
            <p:cNvSpPr>
              <a:spLocks noChangeArrowheads="1"/>
            </p:cNvSpPr>
            <p:nvPr/>
          </p:nvSpPr>
          <p:spPr bwMode="auto">
            <a:xfrm>
              <a:off x="5821694" y="4691103"/>
              <a:ext cx="675026" cy="233699"/>
            </a:xfrm>
            <a:prstGeom prst="leftRightArrow">
              <a:avLst>
                <a:gd name="adj1" fmla="val 50000"/>
                <a:gd name="adj2" fmla="val 54745"/>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z="1600"/>
            </a:p>
          </p:txBody>
        </p:sp>
        <p:sp>
          <p:nvSpPr>
            <p:cNvPr id="25" name="Rectangle 21"/>
            <p:cNvSpPr>
              <a:spLocks noChangeArrowheads="1"/>
            </p:cNvSpPr>
            <p:nvPr/>
          </p:nvSpPr>
          <p:spPr bwMode="auto">
            <a:xfrm>
              <a:off x="4594373" y="4632679"/>
              <a:ext cx="1165954" cy="467398"/>
            </a:xfrm>
            <a:prstGeom prst="rect">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Bibliographie</a:t>
              </a:r>
            </a:p>
          </p:txBody>
        </p:sp>
        <p:sp>
          <p:nvSpPr>
            <p:cNvPr id="26" name="AutoShape 22"/>
            <p:cNvSpPr>
              <a:spLocks noChangeArrowheads="1"/>
            </p:cNvSpPr>
            <p:nvPr/>
          </p:nvSpPr>
          <p:spPr bwMode="auto">
            <a:xfrm>
              <a:off x="6803550" y="4048432"/>
              <a:ext cx="736392" cy="525822"/>
            </a:xfrm>
            <a:prstGeom prst="downArrow">
              <a:avLst>
                <a:gd name="adj1" fmla="val 46944"/>
                <a:gd name="adj2" fmla="val 33287"/>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z="1600"/>
            </a:p>
          </p:txBody>
        </p:sp>
        <p:sp>
          <p:nvSpPr>
            <p:cNvPr id="27" name="Rectangle 23"/>
            <p:cNvSpPr>
              <a:spLocks noChangeArrowheads="1"/>
            </p:cNvSpPr>
            <p:nvPr/>
          </p:nvSpPr>
          <p:spPr bwMode="auto">
            <a:xfrm>
              <a:off x="4348909" y="5567474"/>
              <a:ext cx="2209176" cy="525822"/>
            </a:xfrm>
            <a:prstGeom prst="rect">
              <a:avLst/>
            </a:prstGeom>
            <a:solidFill>
              <a:srgbClr val="FF6309"/>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5" rIns="90000" bIns="45000" anchor="ctr"/>
            <a:lstStyle>
              <a:lvl1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1pPr>
              <a:lvl2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2pPr>
              <a:lvl3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3pPr>
              <a:lvl4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4pPr>
              <a:lvl5pPr>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WenQuanYi Micro Hei" charset="0"/>
                  <a:cs typeface="WenQuanYi Micro Hei" charset="0"/>
                </a:defRPr>
              </a:lvl9pPr>
            </a:lstStyle>
            <a:p>
              <a:pPr algn="ctr"/>
              <a:r>
                <a:rPr lang="fr-FR" sz="1600"/>
                <a:t>Interprétation et</a:t>
              </a:r>
            </a:p>
            <a:p>
              <a:pPr algn="ctr"/>
              <a:r>
                <a:rPr lang="fr-FR" sz="1600"/>
                <a:t> pistes de réflexion </a:t>
              </a:r>
            </a:p>
          </p:txBody>
        </p:sp>
        <p:sp>
          <p:nvSpPr>
            <p:cNvPr id="28" name="AutoShape 24"/>
            <p:cNvSpPr>
              <a:spLocks noChangeArrowheads="1"/>
            </p:cNvSpPr>
            <p:nvPr/>
          </p:nvSpPr>
          <p:spPr bwMode="auto">
            <a:xfrm rot="1080000">
              <a:off x="5734554" y="4894421"/>
              <a:ext cx="611205" cy="659030"/>
            </a:xfrm>
            <a:prstGeom prst="downArrow">
              <a:avLst>
                <a:gd name="adj1" fmla="val 42287"/>
                <a:gd name="adj2" fmla="val 43010"/>
              </a:avLst>
            </a:prstGeom>
            <a:solidFill>
              <a:srgbClr val="FF6309">
                <a:alpha val="70000"/>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sz="1600"/>
            </a:p>
          </p:txBody>
        </p:sp>
      </p:grpSp>
    </p:spTree>
    <p:extLst>
      <p:ext uri="{BB962C8B-B14F-4D97-AF65-F5344CB8AC3E}">
        <p14:creationId xmlns:p14="http://schemas.microsoft.com/office/powerpoint/2010/main" val="19209918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331640" y="980728"/>
            <a:ext cx="6408738" cy="3816350"/>
          </a:xfrm>
          <a:prstGeom prst="rect">
            <a:avLst/>
          </a:prstGeom>
          <a:noFill/>
          <a:ln w="9360">
            <a:noFill/>
            <a:round/>
            <a:headEnd/>
            <a:tailEnd/>
          </a:ln>
          <a:effectLst/>
        </p:spPr>
        <p:txBody>
          <a:bodyPr wrap="none"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a:spcAft>
                <a:spcPct val="0"/>
              </a:spcAft>
              <a:buClrTx/>
              <a:buFontTx/>
              <a:buNone/>
            </a:pPr>
            <a:r>
              <a:rPr lang="fr-FR" sz="4000" b="1" dirty="0" smtClean="0">
                <a:solidFill>
                  <a:srgbClr val="FFFFFF"/>
                </a:solidFill>
                <a:latin typeface="Calibri" panose="020F0502020204030204" pitchFamily="34" charset="0"/>
              </a:rPr>
              <a:t>Les pratiques </a:t>
            </a:r>
            <a:r>
              <a:rPr lang="fr-FR" sz="4000" b="1" dirty="0">
                <a:solidFill>
                  <a:srgbClr val="FFFFFF"/>
                </a:solidFill>
                <a:latin typeface="Calibri" panose="020F0502020204030204" pitchFamily="34" charset="0"/>
              </a:rPr>
              <a:t>des agriculteurs</a:t>
            </a:r>
          </a:p>
        </p:txBody>
      </p:sp>
    </p:spTree>
    <p:extLst>
      <p:ext uri="{BB962C8B-B14F-4D97-AF65-F5344CB8AC3E}">
        <p14:creationId xmlns:p14="http://schemas.microsoft.com/office/powerpoint/2010/main" val="38800859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252413" y="950125"/>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a) Caractéristiques des exploitations enquêtées (1/2)</a:t>
            </a:r>
          </a:p>
        </p:txBody>
      </p:sp>
      <p:sp>
        <p:nvSpPr>
          <p:cNvPr id="43011" name="Text Box 9"/>
          <p:cNvSpPr txBox="1">
            <a:spLocks noChangeArrowheads="1"/>
          </p:cNvSpPr>
          <p:nvPr/>
        </p:nvSpPr>
        <p:spPr bwMode="auto">
          <a:xfrm>
            <a:off x="204788" y="1655763"/>
            <a:ext cx="5913437"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06375" indent="-206375">
              <a:lnSpc>
                <a:spcPct val="93000"/>
              </a:lnSpc>
              <a:spcAft>
                <a:spcPts val="142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6375" algn="l"/>
                <a:tab pos="654050" algn="l"/>
                <a:tab pos="1103313" algn="l"/>
                <a:tab pos="1552575" algn="l"/>
                <a:tab pos="2001838" algn="l"/>
                <a:tab pos="2451100" algn="l"/>
                <a:tab pos="2900363" algn="l"/>
                <a:tab pos="3349625" algn="l"/>
                <a:tab pos="3798888" algn="l"/>
                <a:tab pos="4248150" algn="l"/>
                <a:tab pos="4697413" algn="l"/>
                <a:tab pos="5146675" algn="l"/>
                <a:tab pos="5595938" algn="l"/>
                <a:tab pos="6045200" algn="l"/>
                <a:tab pos="6494463" algn="l"/>
                <a:tab pos="6943725" algn="l"/>
                <a:tab pos="7392988" algn="l"/>
                <a:tab pos="7842250" algn="l"/>
                <a:tab pos="8291513" algn="l"/>
                <a:tab pos="8740775" algn="l"/>
                <a:tab pos="9190038"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
                <a:schemeClr val="bg1"/>
              </a:buClr>
              <a:buFont typeface="Arial" panose="020B0604020202020204" pitchFamily="34" charset="0"/>
              <a:buChar char="•"/>
            </a:pPr>
            <a:r>
              <a:rPr lang="fr-FR" sz="2200" dirty="0">
                <a:solidFill>
                  <a:schemeClr val="bg1"/>
                </a:solidFill>
              </a:rPr>
              <a:t>Répartition</a:t>
            </a:r>
            <a:r>
              <a:rPr lang="fr-FR" sz="2200" dirty="0"/>
              <a:t> </a:t>
            </a:r>
            <a:r>
              <a:rPr lang="fr-FR" sz="2200" dirty="0">
                <a:solidFill>
                  <a:schemeClr val="bg1"/>
                </a:solidFill>
              </a:rPr>
              <a:t>des différents OTEX:</a:t>
            </a:r>
          </a:p>
          <a:p>
            <a:pPr eaLnBrk="1">
              <a:lnSpc>
                <a:spcPct val="100000"/>
              </a:lnSpc>
              <a:spcAft>
                <a:spcPct val="0"/>
              </a:spcAft>
              <a:buClr>
                <a:schemeClr val="bg1"/>
              </a:buClr>
              <a:buFont typeface="Arial" panose="020B0604020202020204" pitchFamily="34" charset="0"/>
              <a:buChar char="•"/>
            </a:pPr>
            <a:r>
              <a:rPr lang="fr-FR" sz="2200" dirty="0">
                <a:solidFill>
                  <a:schemeClr val="bg1"/>
                </a:solidFill>
              </a:rPr>
              <a:t>SAU moyenne = 92.3ha. </a:t>
            </a:r>
          </a:p>
          <a:p>
            <a:pPr eaLnBrk="1">
              <a:lnSpc>
                <a:spcPct val="100000"/>
              </a:lnSpc>
              <a:spcAft>
                <a:spcPct val="0"/>
              </a:spcAft>
              <a:buClr>
                <a:schemeClr val="bg1"/>
              </a:buClr>
              <a:buFont typeface="Arial" panose="020B0604020202020204" pitchFamily="34" charset="0"/>
              <a:buChar char="•"/>
            </a:pPr>
            <a:r>
              <a:rPr lang="fr-FR" sz="2200" dirty="0">
                <a:solidFill>
                  <a:schemeClr val="bg1"/>
                </a:solidFill>
              </a:rPr>
              <a:t>Formes sociétales plus nombreuses</a:t>
            </a:r>
          </a:p>
        </p:txBody>
      </p:sp>
      <p:sp>
        <p:nvSpPr>
          <p:cNvPr id="43012" name="Text Box 10"/>
          <p:cNvSpPr txBox="1">
            <a:spLocks noChangeArrowheads="1"/>
          </p:cNvSpPr>
          <p:nvPr/>
        </p:nvSpPr>
        <p:spPr bwMode="auto">
          <a:xfrm>
            <a:off x="6264275" y="4032250"/>
            <a:ext cx="2592388"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200" dirty="0">
                <a:solidFill>
                  <a:schemeClr val="bg1"/>
                </a:solidFill>
              </a:rPr>
              <a:t>Difficultés pour rencontrer des agriculteurs ayant récemment démarré les TCSL.</a:t>
            </a:r>
          </a:p>
        </p:txBody>
      </p:sp>
      <p:pic>
        <p:nvPicPr>
          <p:cNvPr id="430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2878931"/>
            <a:ext cx="4103688" cy="3167063"/>
          </a:xfrm>
          <a:prstGeom prst="rect">
            <a:avLst/>
          </a:prstGeom>
          <a:noFill/>
          <a:ln>
            <a:noFill/>
          </a:ln>
          <a:effectLst/>
        </p:spPr>
      </p:pic>
      <p:graphicFrame>
        <p:nvGraphicFramePr>
          <p:cNvPr id="17420" name="Group 12"/>
          <p:cNvGraphicFramePr>
            <a:graphicFrameLocks noGrp="1"/>
          </p:cNvGraphicFramePr>
          <p:nvPr>
            <p:extLst>
              <p:ext uri="{D42A27DB-BD31-4B8C-83A1-F6EECF244321}">
                <p14:modId xmlns:p14="http://schemas.microsoft.com/office/powerpoint/2010/main" val="3919287684"/>
              </p:ext>
            </p:extLst>
          </p:nvPr>
        </p:nvGraphicFramePr>
        <p:xfrm>
          <a:off x="5918200" y="1543050"/>
          <a:ext cx="2667000" cy="2324100"/>
        </p:xfrm>
        <a:graphic>
          <a:graphicData uri="http://schemas.openxmlformats.org/drawingml/2006/table">
            <a:tbl>
              <a:tblPr/>
              <a:tblGrid>
                <a:gridCol w="2438400"/>
                <a:gridCol w="228600"/>
              </a:tblGrid>
              <a:tr h="581025">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l"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Hors-sol (porcs, volailles)</a:t>
                      </a:r>
                    </a:p>
                  </a:txBody>
                  <a:tcPr marL="90000" marR="90000" marT="410423" marB="46811" anchor="b" horzOverflow="overflow">
                    <a:lnL>
                      <a:noFill/>
                    </a:lnL>
                    <a:lnR>
                      <a:noFill/>
                    </a:lnR>
                    <a:lnT>
                      <a:noFill/>
                    </a:lnT>
                    <a:lnB>
                      <a:noFill/>
                    </a:lnB>
                    <a:lnTlToBr>
                      <a:noFill/>
                    </a:lnTlToBr>
                    <a:lnBlToTr>
                      <a:noFill/>
                    </a:lnBlToTr>
                    <a:solidFill>
                      <a:srgbClr val="FF99CC"/>
                    </a:solidFill>
                  </a:tcPr>
                </a:tc>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r"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8</a:t>
                      </a:r>
                    </a:p>
                  </a:txBody>
                  <a:tcPr marL="90000" marR="90000" marT="410423" marB="46811" anchor="b" horzOverflow="overflow">
                    <a:lnL>
                      <a:noFill/>
                    </a:lnL>
                    <a:lnR>
                      <a:noFill/>
                    </a:lnR>
                    <a:lnT>
                      <a:noFill/>
                    </a:lnT>
                    <a:lnB>
                      <a:noFill/>
                    </a:lnB>
                    <a:lnTlToBr>
                      <a:noFill/>
                    </a:lnTlToBr>
                    <a:lnBlToTr>
                      <a:noFill/>
                    </a:lnBlToTr>
                    <a:noFill/>
                  </a:tcPr>
                </a:tc>
              </a:tr>
              <a:tr h="581025">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l"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Bovins (lait, viande)</a:t>
                      </a:r>
                    </a:p>
                  </a:txBody>
                  <a:tcPr marL="90000" marR="90000" marT="410423" marB="46811" anchor="b" horzOverflow="overflow">
                    <a:lnL>
                      <a:noFill/>
                    </a:lnL>
                    <a:lnR>
                      <a:noFill/>
                    </a:lnR>
                    <a:lnT>
                      <a:noFill/>
                    </a:lnT>
                    <a:lnB>
                      <a:noFill/>
                    </a:lnB>
                    <a:lnTlToBr>
                      <a:noFill/>
                    </a:lnTlToBr>
                    <a:lnBlToTr>
                      <a:noFill/>
                    </a:lnBlToTr>
                    <a:solidFill>
                      <a:srgbClr val="00CCFF"/>
                    </a:solidFill>
                  </a:tcPr>
                </a:tc>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r"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9</a:t>
                      </a:r>
                    </a:p>
                  </a:txBody>
                  <a:tcPr marL="90000" marR="90000" marT="410423" marB="46811" anchor="b" horzOverflow="overflow">
                    <a:lnL>
                      <a:noFill/>
                    </a:lnL>
                    <a:lnR>
                      <a:noFill/>
                    </a:lnR>
                    <a:lnT>
                      <a:noFill/>
                    </a:lnT>
                    <a:lnB>
                      <a:noFill/>
                    </a:lnB>
                    <a:lnTlToBr>
                      <a:noFill/>
                    </a:lnTlToBr>
                    <a:lnBlToTr>
                      <a:noFill/>
                    </a:lnBlToTr>
                    <a:noFill/>
                  </a:tcPr>
                </a:tc>
              </a:tr>
              <a:tr h="581025">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l"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Poly-élevages</a:t>
                      </a:r>
                    </a:p>
                  </a:txBody>
                  <a:tcPr marL="90000" marR="90000" marT="410423" marB="46811" anchor="b" horzOverflow="overflow">
                    <a:lnL>
                      <a:noFill/>
                    </a:lnL>
                    <a:lnR>
                      <a:noFill/>
                    </a:lnR>
                    <a:lnT>
                      <a:noFill/>
                    </a:lnT>
                    <a:lnB>
                      <a:noFill/>
                    </a:lnB>
                    <a:lnTlToBr>
                      <a:noFill/>
                    </a:lnTlToBr>
                    <a:lnBlToTr>
                      <a:noFill/>
                    </a:lnBlToTr>
                    <a:solidFill>
                      <a:srgbClr val="FCE8D4"/>
                    </a:solidFill>
                  </a:tcPr>
                </a:tc>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r"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7</a:t>
                      </a:r>
                    </a:p>
                  </a:txBody>
                  <a:tcPr marL="90000" marR="90000" marT="410423" marB="46811" anchor="b" horzOverflow="overflow">
                    <a:lnL>
                      <a:noFill/>
                    </a:lnL>
                    <a:lnR>
                      <a:noFill/>
                    </a:lnR>
                    <a:lnT>
                      <a:noFill/>
                    </a:lnT>
                    <a:lnB>
                      <a:noFill/>
                    </a:lnB>
                    <a:lnTlToBr>
                      <a:noFill/>
                    </a:lnTlToBr>
                    <a:lnBlToTr>
                      <a:noFill/>
                    </a:lnBlToTr>
                    <a:noFill/>
                  </a:tcPr>
                </a:tc>
              </a:tr>
              <a:tr h="581025">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l"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Cultures</a:t>
                      </a:r>
                    </a:p>
                  </a:txBody>
                  <a:tcPr marL="90000" marR="90000" marT="410423" marB="46811" anchor="b" horzOverflow="overflow">
                    <a:lnL>
                      <a:noFill/>
                    </a:lnL>
                    <a:lnR>
                      <a:noFill/>
                    </a:lnR>
                    <a:lnT>
                      <a:noFill/>
                    </a:lnT>
                    <a:lnB>
                      <a:noFill/>
                    </a:lnB>
                    <a:lnTlToBr>
                      <a:noFill/>
                    </a:lnTlToBr>
                    <a:lnBlToTr>
                      <a:noFill/>
                    </a:lnBlToTr>
                    <a:solidFill>
                      <a:srgbClr val="99CC00"/>
                    </a:solidFill>
                  </a:tcPr>
                </a:tc>
                <a:tc>
                  <a:txBody>
                    <a:bodyPr/>
                    <a:lstStyle>
                      <a:lvl1pPr marL="342900" indent="-330200" eaLnBrk="0">
                        <a:spcAft>
                          <a:spcPts val="142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WenQuanYi Micro Hei" charset="0"/>
                          <a:cs typeface="WenQuanYi Micro Hei" charset="0"/>
                        </a:defRPr>
                      </a:lvl1pPr>
                      <a:lvl2pPr eaLnBrk="0">
                        <a:spcAft>
                          <a:spcPts val="113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WenQuanYi Micro Hei" charset="0"/>
                          <a:cs typeface="WenQuanYi Micro Hei" charset="0"/>
                        </a:defRPr>
                      </a:lvl2pPr>
                      <a:lvl3pPr eaLnBrk="0">
                        <a:spcAft>
                          <a:spcPts val="85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WenQuanYi Micro Hei" charset="0"/>
                          <a:cs typeface="WenQuanYi Micro Hei" charset="0"/>
                        </a:defRPr>
                      </a:lvl3pPr>
                      <a:lvl4pPr eaLnBrk="0">
                        <a:spcAft>
                          <a:spcPts val="575"/>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4pPr>
                      <a:lvl5pPr eaLnBrk="0">
                        <a:spcAft>
                          <a:spcPts val="288"/>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WenQuanYi Micro Hei" charset="0"/>
                          <a:cs typeface="WenQuanYi Micro Hei" charset="0"/>
                        </a:defRPr>
                      </a:lvl9pPr>
                    </a:lstStyle>
                    <a:p>
                      <a:pPr marL="342900" marR="0" lvl="0" indent="-330200" algn="r" defTabSz="449263" rtl="0" eaLnBrk="1" fontAlgn="base" latinLnBrk="0" hangingPunct="1">
                        <a:lnSpc>
                          <a:spcPct val="5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fr-FR"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4</a:t>
                      </a:r>
                    </a:p>
                  </a:txBody>
                  <a:tcPr marL="90000" marR="90000" marT="410423" marB="46811" anchor="b" horzOverflow="overflow">
                    <a:lnL>
                      <a:noFill/>
                    </a:lnL>
                    <a:lnR>
                      <a:noFill/>
                    </a:lnR>
                    <a:lnT>
                      <a:noFill/>
                    </a:lnT>
                    <a:lnB>
                      <a:noFill/>
                    </a:lnB>
                    <a:lnTlToBr>
                      <a:noFill/>
                    </a:lnTlToBr>
                    <a:lnBlToTr>
                      <a:noFill/>
                    </a:lnBlToTr>
                    <a:noFill/>
                  </a:tcPr>
                </a:tc>
              </a:tr>
            </a:tbl>
          </a:graphicData>
        </a:graphic>
      </p:graphicFrame>
      <p:sp>
        <p:nvSpPr>
          <p:cNvPr id="43023" name="AutoShape 21"/>
          <p:cNvSpPr>
            <a:spLocks noChangeArrowheads="1"/>
          </p:cNvSpPr>
          <p:nvPr/>
        </p:nvSpPr>
        <p:spPr bwMode="auto">
          <a:xfrm>
            <a:off x="5400675" y="3959225"/>
            <a:ext cx="865188" cy="503238"/>
          </a:xfrm>
          <a:prstGeom prst="rightArrow">
            <a:avLst>
              <a:gd name="adj1" fmla="val 51037"/>
              <a:gd name="adj2" fmla="val 54355"/>
            </a:avLst>
          </a:prstGeom>
          <a:solidFill>
            <a:srgbClr val="99CCFF"/>
          </a:solidFill>
          <a:ln w="936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43024" name="Text Box 11"/>
          <p:cNvSpPr txBox="1">
            <a:spLocks noChangeArrowheads="1"/>
          </p:cNvSpPr>
          <p:nvPr/>
        </p:nvSpPr>
        <p:spPr bwMode="auto">
          <a:xfrm>
            <a:off x="750888" y="136248"/>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pratiques culturales</a:t>
            </a:r>
          </a:p>
        </p:txBody>
      </p:sp>
    </p:spTree>
    <p:extLst>
      <p:ext uri="{BB962C8B-B14F-4D97-AF65-F5344CB8AC3E}">
        <p14:creationId xmlns:p14="http://schemas.microsoft.com/office/powerpoint/2010/main" val="776541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P spid="430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632848" cy="47779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Text Box 11"/>
          <p:cNvSpPr txBox="1">
            <a:spLocks noChangeArrowheads="1"/>
          </p:cNvSpPr>
          <p:nvPr/>
        </p:nvSpPr>
        <p:spPr bwMode="auto">
          <a:xfrm>
            <a:off x="562508" y="-4575"/>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pratiques culturales</a:t>
            </a:r>
          </a:p>
        </p:txBody>
      </p:sp>
      <p:sp>
        <p:nvSpPr>
          <p:cNvPr id="45060" name="Text Box 1"/>
          <p:cNvSpPr txBox="1">
            <a:spLocks noChangeArrowheads="1"/>
          </p:cNvSpPr>
          <p:nvPr/>
        </p:nvSpPr>
        <p:spPr bwMode="auto">
          <a:xfrm>
            <a:off x="272338" y="764704"/>
            <a:ext cx="88915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a:solidFill>
                  <a:schemeClr val="accent6">
                    <a:lumMod val="40000"/>
                    <a:lumOff val="60000"/>
                  </a:schemeClr>
                </a:solidFill>
                <a:latin typeface="Calibri" panose="020F0502020204030204" pitchFamily="34" charset="0"/>
              </a:rPr>
              <a:t>a) Caractéristiques des exploitations enquêtées (2/2)</a:t>
            </a:r>
          </a:p>
        </p:txBody>
      </p:sp>
    </p:spTree>
    <p:extLst>
      <p:ext uri="{BB962C8B-B14F-4D97-AF65-F5344CB8AC3E}">
        <p14:creationId xmlns:p14="http://schemas.microsoft.com/office/powerpoint/2010/main" val="11351847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33363" y="620688"/>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2400" b="1" dirty="0" smtClean="0">
                <a:solidFill>
                  <a:schemeClr val="accent6">
                    <a:lumMod val="40000"/>
                    <a:lumOff val="60000"/>
                  </a:schemeClr>
                </a:solidFill>
                <a:latin typeface="Calibri" panose="020F0502020204030204" pitchFamily="34" charset="0"/>
              </a:rPr>
              <a:t>b) </a:t>
            </a:r>
            <a:r>
              <a:rPr lang="fr-FR" sz="2400" b="1" dirty="0">
                <a:solidFill>
                  <a:schemeClr val="accent6">
                    <a:lumMod val="40000"/>
                    <a:lumOff val="60000"/>
                  </a:schemeClr>
                </a:solidFill>
                <a:latin typeface="Calibri" panose="020F0502020204030204" pitchFamily="34" charset="0"/>
              </a:rPr>
              <a:t>Synthèse des pratiques</a:t>
            </a:r>
          </a:p>
        </p:txBody>
      </p:sp>
      <p:sp>
        <p:nvSpPr>
          <p:cNvPr id="47108" name="Text Box 11"/>
          <p:cNvSpPr txBox="1">
            <a:spLocks noChangeArrowheads="1"/>
          </p:cNvSpPr>
          <p:nvPr/>
        </p:nvSpPr>
        <p:spPr bwMode="auto">
          <a:xfrm>
            <a:off x="1042988" y="23813"/>
            <a:ext cx="88915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eaLnBrk="1">
              <a:lnSpc>
                <a:spcPct val="100000"/>
              </a:lnSpc>
              <a:spcAft>
                <a:spcPct val="0"/>
              </a:spcAft>
              <a:buClrTx/>
              <a:buFontTx/>
              <a:buNone/>
            </a:pPr>
            <a:r>
              <a:rPr lang="fr-FR" sz="3800" b="1" dirty="0">
                <a:solidFill>
                  <a:srgbClr val="33CC66"/>
                </a:solidFill>
                <a:latin typeface="Calibri" panose="020F0502020204030204" pitchFamily="34" charset="0"/>
              </a:rPr>
              <a:t>Les résultats : pratiques culturales</a:t>
            </a:r>
          </a:p>
        </p:txBody>
      </p:sp>
      <p:sp>
        <p:nvSpPr>
          <p:cNvPr id="6" name="AutoShape 1"/>
          <p:cNvSpPr>
            <a:spLocks noChangeArrowheads="1"/>
          </p:cNvSpPr>
          <p:nvPr/>
        </p:nvSpPr>
        <p:spPr bwMode="auto">
          <a:xfrm>
            <a:off x="179512" y="1106561"/>
            <a:ext cx="1598407" cy="522239"/>
          </a:xfrm>
          <a:custGeom>
            <a:avLst/>
            <a:gdLst>
              <a:gd name="T0" fmla="*/ 1905000 w 1905000"/>
              <a:gd name="T1" fmla="*/ 357188 h 714375"/>
              <a:gd name="T2" fmla="*/ 952500 w 1905000"/>
              <a:gd name="T3" fmla="*/ 714375 h 714375"/>
              <a:gd name="T4" fmla="*/ 0 w 1905000"/>
              <a:gd name="T5" fmla="*/ 357188 h 714375"/>
              <a:gd name="T6" fmla="*/ 952500 w 1905000"/>
              <a:gd name="T7" fmla="*/ 0 h 714375"/>
              <a:gd name="T8" fmla="*/ 0 60000 65536"/>
              <a:gd name="T9" fmla="*/ 5898240 60000 65536"/>
              <a:gd name="T10" fmla="*/ 11796480 60000 65536"/>
              <a:gd name="T11" fmla="*/ 17694720 60000 65536"/>
              <a:gd name="T12" fmla="*/ 0 w 1905000"/>
              <a:gd name="T13" fmla="*/ 0 h 714375"/>
              <a:gd name="T14" fmla="*/ 1905000 w 1905000"/>
              <a:gd name="T15" fmla="*/ 714375 h 714375"/>
            </a:gdLst>
            <a:ahLst/>
            <a:cxnLst>
              <a:cxn ang="T8">
                <a:pos x="T0" y="T1"/>
              </a:cxn>
              <a:cxn ang="T9">
                <a:pos x="T2" y="T3"/>
              </a:cxn>
              <a:cxn ang="T10">
                <a:pos x="T4" y="T5"/>
              </a:cxn>
              <a:cxn ang="T11">
                <a:pos x="T6" y="T7"/>
              </a:cxn>
            </a:cxnLst>
            <a:rect l="T12" t="T13" r="T14" b="T15"/>
            <a:pathLst>
              <a:path w="1905000" h="714375">
                <a:moveTo>
                  <a:pt x="0" y="0"/>
                </a:moveTo>
                <a:lnTo>
                  <a:pt x="5292" y="0"/>
                </a:lnTo>
                <a:lnTo>
                  <a:pt x="5292" y="1985"/>
                </a:lnTo>
                <a:lnTo>
                  <a:pt x="0" y="1985"/>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9pPr>
          </a:lstStyle>
          <a:p>
            <a:pPr eaLnBrk="1">
              <a:lnSpc>
                <a:spcPct val="100000"/>
              </a:lnSpc>
            </a:pPr>
            <a:r>
              <a:rPr lang="fr-FR" sz="1600" b="1" dirty="0">
                <a:solidFill>
                  <a:schemeClr val="bg1"/>
                </a:solidFill>
                <a:latin typeface="Calibri" panose="020F0502020204030204" pitchFamily="34" charset="0"/>
              </a:rPr>
              <a:t>Modifications à l'échelle du système de culture (</a:t>
            </a:r>
            <a:r>
              <a:rPr lang="fr-FR" sz="1600" b="1" dirty="0" err="1">
                <a:solidFill>
                  <a:schemeClr val="bg1"/>
                </a:solidFill>
                <a:latin typeface="Calibri" panose="020F0502020204030204" pitchFamily="34" charset="0"/>
              </a:rPr>
              <a:t>SdC</a:t>
            </a:r>
            <a:r>
              <a:rPr lang="fr-FR" sz="1600" b="1" dirty="0">
                <a:solidFill>
                  <a:schemeClr val="bg1"/>
                </a:solidFill>
                <a:latin typeface="Calibri" panose="020F0502020204030204" pitchFamily="34" charset="0"/>
              </a:rPr>
              <a:t>)</a:t>
            </a:r>
          </a:p>
        </p:txBody>
      </p:sp>
      <p:sp>
        <p:nvSpPr>
          <p:cNvPr id="7" name="AutoShape 2"/>
          <p:cNvSpPr>
            <a:spLocks noChangeArrowheads="1"/>
          </p:cNvSpPr>
          <p:nvPr/>
        </p:nvSpPr>
        <p:spPr bwMode="auto">
          <a:xfrm>
            <a:off x="7304889" y="5229200"/>
            <a:ext cx="1731607" cy="514115"/>
          </a:xfrm>
          <a:custGeom>
            <a:avLst/>
            <a:gdLst>
              <a:gd name="T0" fmla="*/ 2063750 w 2063750"/>
              <a:gd name="T1" fmla="*/ 351631 h 703262"/>
              <a:gd name="T2" fmla="*/ 1031875 w 2063750"/>
              <a:gd name="T3" fmla="*/ 703262 h 703262"/>
              <a:gd name="T4" fmla="*/ 0 w 2063750"/>
              <a:gd name="T5" fmla="*/ 351631 h 703262"/>
              <a:gd name="T6" fmla="*/ 1031875 w 2063750"/>
              <a:gd name="T7" fmla="*/ 0 h 703262"/>
              <a:gd name="T8" fmla="*/ 0 60000 65536"/>
              <a:gd name="T9" fmla="*/ 5898240 60000 65536"/>
              <a:gd name="T10" fmla="*/ 11796480 60000 65536"/>
              <a:gd name="T11" fmla="*/ 17694720 60000 65536"/>
              <a:gd name="T12" fmla="*/ 0 w 2063750"/>
              <a:gd name="T13" fmla="*/ 0 h 703262"/>
              <a:gd name="T14" fmla="*/ 2063750 w 2063750"/>
              <a:gd name="T15" fmla="*/ 703262 h 703262"/>
            </a:gdLst>
            <a:ahLst/>
            <a:cxnLst>
              <a:cxn ang="T8">
                <a:pos x="T0" y="T1"/>
              </a:cxn>
              <a:cxn ang="T9">
                <a:pos x="T2" y="T3"/>
              </a:cxn>
              <a:cxn ang="T10">
                <a:pos x="T4" y="T5"/>
              </a:cxn>
              <a:cxn ang="T11">
                <a:pos x="T6" y="T7"/>
              </a:cxn>
            </a:cxnLst>
            <a:rect l="T12" t="T13" r="T14" b="T15"/>
            <a:pathLst>
              <a:path w="2063750" h="703262">
                <a:moveTo>
                  <a:pt x="0" y="0"/>
                </a:moveTo>
                <a:lnTo>
                  <a:pt x="5733" y="0"/>
                </a:lnTo>
                <a:lnTo>
                  <a:pt x="5733" y="1954"/>
                </a:lnTo>
                <a:lnTo>
                  <a:pt x="0" y="1954"/>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9pPr>
          </a:lstStyle>
          <a:p>
            <a:pPr algn="ctr" eaLnBrk="1">
              <a:lnSpc>
                <a:spcPct val="100000"/>
              </a:lnSpc>
            </a:pPr>
            <a:r>
              <a:rPr lang="fr-FR" sz="1600" b="1" dirty="0">
                <a:solidFill>
                  <a:schemeClr val="bg1"/>
                </a:solidFill>
                <a:latin typeface="Calibri" panose="020F0502020204030204" pitchFamily="34" charset="0"/>
              </a:rPr>
              <a:t>Profondeur de travail du sol</a:t>
            </a:r>
          </a:p>
        </p:txBody>
      </p:sp>
      <p:sp>
        <p:nvSpPr>
          <p:cNvPr id="8" name="AutoShape 4"/>
          <p:cNvSpPr>
            <a:spLocks noChangeArrowheads="1"/>
          </p:cNvSpPr>
          <p:nvPr/>
        </p:nvSpPr>
        <p:spPr bwMode="auto">
          <a:xfrm>
            <a:off x="3969467" y="5907808"/>
            <a:ext cx="931072" cy="247193"/>
          </a:xfrm>
          <a:custGeom>
            <a:avLst/>
            <a:gdLst>
              <a:gd name="T0" fmla="*/ 1109663 w 1109663"/>
              <a:gd name="T1" fmla="*/ 169069 h 338137"/>
              <a:gd name="T2" fmla="*/ 554832 w 1109663"/>
              <a:gd name="T3" fmla="*/ 338137 h 338137"/>
              <a:gd name="T4" fmla="*/ 0 w 1109663"/>
              <a:gd name="T5" fmla="*/ 169069 h 338137"/>
              <a:gd name="T6" fmla="*/ 554832 w 1109663"/>
              <a:gd name="T7" fmla="*/ 0 h 338137"/>
              <a:gd name="T8" fmla="*/ 0 60000 65536"/>
              <a:gd name="T9" fmla="*/ 5898240 60000 65536"/>
              <a:gd name="T10" fmla="*/ 11796480 60000 65536"/>
              <a:gd name="T11" fmla="*/ 17694720 60000 65536"/>
              <a:gd name="T12" fmla="*/ 0 w 1109663"/>
              <a:gd name="T13" fmla="*/ 0 h 338137"/>
              <a:gd name="T14" fmla="*/ 1109663 w 1109663"/>
              <a:gd name="T15" fmla="*/ 338137 h 338137"/>
            </a:gdLst>
            <a:ahLst/>
            <a:cxnLst>
              <a:cxn ang="T8">
                <a:pos x="T0" y="T1"/>
              </a:cxn>
              <a:cxn ang="T9">
                <a:pos x="T2" y="T3"/>
              </a:cxn>
              <a:cxn ang="T10">
                <a:pos x="T4" y="T5"/>
              </a:cxn>
              <a:cxn ang="T11">
                <a:pos x="T6" y="T7"/>
              </a:cxn>
            </a:cxnLst>
            <a:rect l="T12" t="T13" r="T14" b="T15"/>
            <a:pathLst>
              <a:path w="1109663" h="338137">
                <a:moveTo>
                  <a:pt x="0" y="0"/>
                </a:moveTo>
                <a:lnTo>
                  <a:pt x="3085" y="0"/>
                </a:lnTo>
                <a:lnTo>
                  <a:pt x="3085" y="940"/>
                </a:lnTo>
                <a:lnTo>
                  <a:pt x="0" y="94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9pPr>
          </a:lstStyle>
          <a:p>
            <a:pPr algn="ctr" eaLnBrk="1">
              <a:lnSpc>
                <a:spcPct val="100000"/>
              </a:lnSpc>
            </a:pPr>
            <a:r>
              <a:rPr lang="fr-FR" sz="1400" dirty="0">
                <a:solidFill>
                  <a:schemeClr val="bg1"/>
                </a:solidFill>
                <a:latin typeface="Calibri" panose="020F0502020204030204" pitchFamily="34" charset="0"/>
              </a:rPr>
              <a:t>8- 15cm</a:t>
            </a:r>
          </a:p>
        </p:txBody>
      </p:sp>
      <p:sp>
        <p:nvSpPr>
          <p:cNvPr id="9" name="AutoShape 5"/>
          <p:cNvSpPr>
            <a:spLocks noChangeArrowheads="1"/>
          </p:cNvSpPr>
          <p:nvPr/>
        </p:nvSpPr>
        <p:spPr bwMode="auto">
          <a:xfrm>
            <a:off x="5467974" y="5912934"/>
            <a:ext cx="899103" cy="232106"/>
          </a:xfrm>
          <a:custGeom>
            <a:avLst/>
            <a:gdLst>
              <a:gd name="T0" fmla="*/ 1071562 w 1071562"/>
              <a:gd name="T1" fmla="*/ 158750 h 317500"/>
              <a:gd name="T2" fmla="*/ 535781 w 1071562"/>
              <a:gd name="T3" fmla="*/ 317500 h 317500"/>
              <a:gd name="T4" fmla="*/ 0 w 1071562"/>
              <a:gd name="T5" fmla="*/ 158750 h 317500"/>
              <a:gd name="T6" fmla="*/ 535781 w 1071562"/>
              <a:gd name="T7" fmla="*/ 0 h 317500"/>
              <a:gd name="T8" fmla="*/ 0 60000 65536"/>
              <a:gd name="T9" fmla="*/ 5898240 60000 65536"/>
              <a:gd name="T10" fmla="*/ 11796480 60000 65536"/>
              <a:gd name="T11" fmla="*/ 17694720 60000 65536"/>
              <a:gd name="T12" fmla="*/ 0 w 1071562"/>
              <a:gd name="T13" fmla="*/ 0 h 317500"/>
              <a:gd name="T14" fmla="*/ 1071562 w 1071562"/>
              <a:gd name="T15" fmla="*/ 317500 h 317500"/>
            </a:gdLst>
            <a:ahLst/>
            <a:cxnLst>
              <a:cxn ang="T8">
                <a:pos x="T0" y="T1"/>
              </a:cxn>
              <a:cxn ang="T9">
                <a:pos x="T2" y="T3"/>
              </a:cxn>
              <a:cxn ang="T10">
                <a:pos x="T4" y="T5"/>
              </a:cxn>
              <a:cxn ang="T11">
                <a:pos x="T6" y="T7"/>
              </a:cxn>
            </a:cxnLst>
            <a:rect l="T12" t="T13" r="T14" b="T15"/>
            <a:pathLst>
              <a:path w="1071562" h="317500">
                <a:moveTo>
                  <a:pt x="0" y="0"/>
                </a:moveTo>
                <a:lnTo>
                  <a:pt x="2977" y="0"/>
                </a:lnTo>
                <a:lnTo>
                  <a:pt x="2977" y="883"/>
                </a:lnTo>
                <a:lnTo>
                  <a:pt x="0" y="883"/>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9pPr>
          </a:lstStyle>
          <a:p>
            <a:pPr eaLnBrk="1">
              <a:lnSpc>
                <a:spcPct val="100000"/>
              </a:lnSpc>
            </a:pPr>
            <a:r>
              <a:rPr lang="fr-FR" sz="1400">
                <a:solidFill>
                  <a:schemeClr val="bg1"/>
                </a:solidFill>
                <a:latin typeface="Calibri" panose="020F0502020204030204" pitchFamily="34" charset="0"/>
              </a:rPr>
              <a:t>&lt; 8cm</a:t>
            </a:r>
          </a:p>
        </p:txBody>
      </p:sp>
      <p:grpSp>
        <p:nvGrpSpPr>
          <p:cNvPr id="2" name="Groupe 1"/>
          <p:cNvGrpSpPr/>
          <p:nvPr/>
        </p:nvGrpSpPr>
        <p:grpSpPr>
          <a:xfrm>
            <a:off x="1571857" y="1837146"/>
            <a:ext cx="7126230" cy="3829755"/>
            <a:chOff x="1571857" y="1837146"/>
            <a:chExt cx="7126230" cy="3829755"/>
          </a:xfrm>
        </p:grpSpPr>
        <p:sp>
          <p:nvSpPr>
            <p:cNvPr id="10" name="Oval 7"/>
            <p:cNvSpPr>
              <a:spLocks noChangeArrowheads="1"/>
            </p:cNvSpPr>
            <p:nvPr/>
          </p:nvSpPr>
          <p:spPr bwMode="auto">
            <a:xfrm>
              <a:off x="1571857" y="3765950"/>
              <a:ext cx="2264410" cy="1900951"/>
            </a:xfrm>
            <a:prstGeom prst="ellipse">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nchor="ctr"/>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9pPr>
            </a:lstStyle>
            <a:p>
              <a:pPr algn="ctr" eaLnBrk="1"/>
              <a:endParaRPr lang="fr-FR" sz="1600" u="sng" dirty="0">
                <a:solidFill>
                  <a:srgbClr val="000000"/>
                </a:solidFill>
              </a:endParaRPr>
            </a:p>
            <a:p>
              <a:pPr algn="ctr" eaLnBrk="1"/>
              <a:r>
                <a:rPr lang="fr-FR" sz="1500" u="sng" dirty="0">
                  <a:solidFill>
                    <a:srgbClr val="000000"/>
                  </a:solidFill>
                </a:rPr>
                <a:t>Classe 1 (n=7)</a:t>
              </a:r>
            </a:p>
            <a:p>
              <a:pPr algn="ctr" eaLnBrk="1"/>
              <a:r>
                <a:rPr lang="fr-FR" sz="1500" b="1" dirty="0">
                  <a:solidFill>
                    <a:srgbClr val="000000"/>
                  </a:solidFill>
                </a:rPr>
                <a:t>Suppression du </a:t>
              </a:r>
            </a:p>
            <a:p>
              <a:pPr algn="ctr" eaLnBrk="1"/>
              <a:r>
                <a:rPr lang="fr-FR" sz="1500" b="1" dirty="0">
                  <a:solidFill>
                    <a:srgbClr val="000000"/>
                  </a:solidFill>
                </a:rPr>
                <a:t>labour</a:t>
              </a:r>
            </a:p>
            <a:p>
              <a:pPr algn="ctr" eaLnBrk="1"/>
              <a:r>
                <a:rPr lang="fr-FR" sz="1500" dirty="0">
                  <a:solidFill>
                    <a:srgbClr val="000000"/>
                  </a:solidFill>
                </a:rPr>
                <a:t>- SAU/UTH faible</a:t>
              </a:r>
            </a:p>
            <a:p>
              <a:pPr algn="ctr" eaLnBrk="1"/>
              <a:r>
                <a:rPr lang="fr-FR" sz="1500" dirty="0">
                  <a:solidFill>
                    <a:srgbClr val="000000"/>
                  </a:solidFill>
                </a:rPr>
                <a:t>- peu de modifications </a:t>
              </a:r>
            </a:p>
            <a:p>
              <a:pPr algn="ctr" eaLnBrk="1"/>
              <a:r>
                <a:rPr lang="fr-FR" sz="1500" dirty="0">
                  <a:solidFill>
                    <a:srgbClr val="000000"/>
                  </a:solidFill>
                </a:rPr>
                <a:t>des sols perçues</a:t>
              </a:r>
            </a:p>
            <a:p>
              <a:pPr algn="ctr" eaLnBrk="1"/>
              <a:r>
                <a:rPr lang="fr-FR" sz="1500" dirty="0">
                  <a:solidFill>
                    <a:srgbClr val="000000"/>
                  </a:solidFill>
                </a:rPr>
                <a:t>- recours à la charrue </a:t>
              </a:r>
            </a:p>
            <a:p>
              <a:pPr algn="ctr" eaLnBrk="1"/>
              <a:r>
                <a:rPr lang="fr-FR" sz="1500" dirty="0">
                  <a:solidFill>
                    <a:srgbClr val="000000"/>
                  </a:solidFill>
                </a:rPr>
                <a:t>envisageable</a:t>
              </a:r>
            </a:p>
            <a:p>
              <a:pPr algn="ctr" eaLnBrk="1"/>
              <a:endParaRPr lang="fr-FR" sz="1600" dirty="0">
                <a:solidFill>
                  <a:srgbClr val="000000"/>
                </a:solidFill>
              </a:endParaRPr>
            </a:p>
          </p:txBody>
        </p:sp>
        <p:sp>
          <p:nvSpPr>
            <p:cNvPr id="11" name="Oval 8"/>
            <p:cNvSpPr>
              <a:spLocks noChangeArrowheads="1"/>
            </p:cNvSpPr>
            <p:nvPr/>
          </p:nvSpPr>
          <p:spPr bwMode="auto">
            <a:xfrm>
              <a:off x="6300477" y="1837146"/>
              <a:ext cx="2397610" cy="1972904"/>
            </a:xfrm>
            <a:prstGeom prst="ellipse">
              <a:avLst/>
            </a:prstGeom>
            <a:solidFill>
              <a:srgbClr val="00FF00">
                <a:alpha val="34901"/>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nchor="ctr"/>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WenQuanYi Micro Hei" charset="0"/>
                  <a:cs typeface="WenQuanYi Micro Hei" charset="0"/>
                </a:defRPr>
              </a:lvl9pPr>
            </a:lstStyle>
            <a:p>
              <a:pPr algn="ctr" eaLnBrk="1"/>
              <a:endParaRPr lang="fr-FR" sz="1500" u="sng" dirty="0">
                <a:solidFill>
                  <a:srgbClr val="000000"/>
                </a:solidFill>
              </a:endParaRPr>
            </a:p>
            <a:p>
              <a:pPr algn="ctr" eaLnBrk="1"/>
              <a:endParaRPr lang="fr-FR" sz="1500" u="sng" dirty="0">
                <a:solidFill>
                  <a:srgbClr val="000000"/>
                </a:solidFill>
              </a:endParaRPr>
            </a:p>
            <a:p>
              <a:pPr algn="ctr" eaLnBrk="1"/>
              <a:r>
                <a:rPr lang="fr-FR" sz="1500" u="sng" dirty="0">
                  <a:solidFill>
                    <a:srgbClr val="000000"/>
                  </a:solidFill>
                </a:rPr>
                <a:t>Classe 3 (n=7)</a:t>
              </a:r>
            </a:p>
            <a:p>
              <a:pPr algn="ctr" eaLnBrk="1"/>
              <a:r>
                <a:rPr lang="fr-FR" sz="1500" b="1" dirty="0">
                  <a:solidFill>
                    <a:srgbClr val="000000"/>
                  </a:solidFill>
                </a:rPr>
                <a:t>Adaptations du </a:t>
              </a:r>
              <a:r>
                <a:rPr lang="fr-FR" sz="1500" b="1" dirty="0" err="1">
                  <a:solidFill>
                    <a:srgbClr val="000000"/>
                  </a:solidFill>
                </a:rPr>
                <a:t>SdC</a:t>
              </a:r>
              <a:endParaRPr lang="fr-FR" sz="1500" b="1" dirty="0">
                <a:solidFill>
                  <a:srgbClr val="000000"/>
                </a:solidFill>
              </a:endParaRPr>
            </a:p>
            <a:p>
              <a:pPr algn="ctr" eaLnBrk="1"/>
              <a:r>
                <a:rPr lang="fr-FR" sz="1500" dirty="0">
                  <a:solidFill>
                    <a:srgbClr val="000000"/>
                  </a:solidFill>
                </a:rPr>
                <a:t>-investissements en </a:t>
              </a:r>
            </a:p>
            <a:p>
              <a:pPr algn="ctr" eaLnBrk="1"/>
              <a:r>
                <a:rPr lang="fr-FR" sz="1500" dirty="0">
                  <a:solidFill>
                    <a:srgbClr val="000000"/>
                  </a:solidFill>
                </a:rPr>
                <a:t>matériel spécifique</a:t>
              </a:r>
            </a:p>
            <a:p>
              <a:pPr algn="ctr" eaLnBrk="1"/>
              <a:r>
                <a:rPr lang="fr-FR" sz="1500" dirty="0">
                  <a:solidFill>
                    <a:srgbClr val="000000"/>
                  </a:solidFill>
                </a:rPr>
                <a:t>- connaissances des </a:t>
              </a:r>
            </a:p>
            <a:p>
              <a:pPr algn="ctr" eaLnBrk="1"/>
              <a:r>
                <a:rPr lang="fr-FR" sz="1500" dirty="0">
                  <a:solidFill>
                    <a:srgbClr val="000000"/>
                  </a:solidFill>
                </a:rPr>
                <a:t>services </a:t>
              </a:r>
              <a:r>
                <a:rPr lang="fr-FR" sz="1500" dirty="0" err="1">
                  <a:solidFill>
                    <a:srgbClr val="000000"/>
                  </a:solidFill>
                </a:rPr>
                <a:t>écosystém</a:t>
              </a:r>
              <a:r>
                <a:rPr lang="fr-FR" sz="1500" dirty="0">
                  <a:solidFill>
                    <a:srgbClr val="000000"/>
                  </a:solidFill>
                </a:rPr>
                <a:t>.</a:t>
              </a:r>
            </a:p>
            <a:p>
              <a:pPr algn="ctr" eaLnBrk="1"/>
              <a:r>
                <a:rPr lang="fr-FR" sz="1500" dirty="0">
                  <a:solidFill>
                    <a:srgbClr val="000000"/>
                  </a:solidFill>
                </a:rPr>
                <a:t>- SAU/UTH élevé</a:t>
              </a:r>
            </a:p>
            <a:p>
              <a:pPr algn="ctr" eaLnBrk="1"/>
              <a:endParaRPr lang="fr-FR" sz="1500" dirty="0">
                <a:solidFill>
                  <a:srgbClr val="000000"/>
                </a:solidFill>
              </a:endParaRPr>
            </a:p>
            <a:p>
              <a:pPr algn="ctr" eaLnBrk="1"/>
              <a:endParaRPr lang="fr-FR" sz="1500" dirty="0">
                <a:solidFill>
                  <a:srgbClr val="000000"/>
                </a:solidFill>
              </a:endParaRPr>
            </a:p>
          </p:txBody>
        </p:sp>
        <p:sp>
          <p:nvSpPr>
            <p:cNvPr id="12" name="Oval 9"/>
            <p:cNvSpPr>
              <a:spLocks noChangeArrowheads="1"/>
            </p:cNvSpPr>
            <p:nvPr/>
          </p:nvSpPr>
          <p:spPr bwMode="auto">
            <a:xfrm>
              <a:off x="3103663" y="2524335"/>
              <a:ext cx="3396614" cy="1624745"/>
            </a:xfrm>
            <a:prstGeom prst="ellipse">
              <a:avLst/>
            </a:prstGeom>
            <a:solidFill>
              <a:srgbClr val="FF9966">
                <a:alpha val="54901"/>
              </a:srgbClr>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2640" rIns="90000" bIns="45000" anchor="ct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WenQuanYi Micro Hei" charset="0"/>
                  <a:cs typeface="WenQuanYi Micro Hei" charset="0"/>
                </a:defRPr>
              </a:lvl9pPr>
            </a:lstStyle>
            <a:p>
              <a:pPr algn="ctr" eaLnBrk="1"/>
              <a:endParaRPr lang="fr-FR" sz="1500" u="sng" dirty="0">
                <a:solidFill>
                  <a:srgbClr val="000000"/>
                </a:solidFill>
              </a:endParaRPr>
            </a:p>
            <a:p>
              <a:pPr algn="ctr" eaLnBrk="1"/>
              <a:endParaRPr lang="fr-FR" sz="1500" u="sng" dirty="0">
                <a:solidFill>
                  <a:srgbClr val="000000"/>
                </a:solidFill>
              </a:endParaRPr>
            </a:p>
            <a:p>
              <a:pPr algn="ctr" eaLnBrk="1"/>
              <a:r>
                <a:rPr lang="fr-FR" sz="1500" u="sng" dirty="0">
                  <a:solidFill>
                    <a:srgbClr val="000000"/>
                  </a:solidFill>
                </a:rPr>
                <a:t>Classe 2 (n=12)</a:t>
              </a:r>
            </a:p>
            <a:p>
              <a:pPr algn="ctr" eaLnBrk="1"/>
              <a:r>
                <a:rPr lang="fr-FR" sz="1500" b="1" dirty="0">
                  <a:solidFill>
                    <a:srgbClr val="000000"/>
                  </a:solidFill>
                </a:rPr>
                <a:t>Quelques changements du </a:t>
              </a:r>
              <a:r>
                <a:rPr lang="fr-FR" sz="1500" b="1" dirty="0" err="1">
                  <a:solidFill>
                    <a:srgbClr val="000000"/>
                  </a:solidFill>
                </a:rPr>
                <a:t>SdC</a:t>
              </a:r>
              <a:endParaRPr lang="fr-FR" sz="1500" b="1" dirty="0">
                <a:solidFill>
                  <a:srgbClr val="000000"/>
                </a:solidFill>
              </a:endParaRPr>
            </a:p>
            <a:p>
              <a:pPr algn="ctr" eaLnBrk="1"/>
              <a:r>
                <a:rPr lang="fr-FR" sz="1500" dirty="0">
                  <a:solidFill>
                    <a:srgbClr val="000000"/>
                  </a:solidFill>
                </a:rPr>
                <a:t>- volonté d'assurer les rendements</a:t>
              </a:r>
            </a:p>
            <a:p>
              <a:pPr algn="ctr" eaLnBrk="1"/>
              <a:r>
                <a:rPr lang="fr-FR" sz="1500" dirty="0">
                  <a:solidFill>
                    <a:srgbClr val="000000"/>
                  </a:solidFill>
                </a:rPr>
                <a:t>- Amorce de changements </a:t>
              </a:r>
            </a:p>
            <a:p>
              <a:pPr algn="ctr" eaLnBrk="1"/>
              <a:r>
                <a:rPr lang="fr-FR" sz="1500" dirty="0">
                  <a:solidFill>
                    <a:srgbClr val="000000"/>
                  </a:solidFill>
                </a:rPr>
                <a:t>de pratiques culturales</a:t>
              </a:r>
            </a:p>
            <a:p>
              <a:pPr algn="ctr" eaLnBrk="1"/>
              <a:r>
                <a:rPr lang="fr-FR" sz="1500" dirty="0">
                  <a:solidFill>
                    <a:srgbClr val="000000"/>
                  </a:solidFill>
                </a:rPr>
                <a:t>- Evolution des sols </a:t>
              </a:r>
            </a:p>
            <a:p>
              <a:pPr algn="ctr" eaLnBrk="1"/>
              <a:r>
                <a:rPr lang="fr-FR" sz="1500" dirty="0">
                  <a:solidFill>
                    <a:srgbClr val="000000"/>
                  </a:solidFill>
                </a:rPr>
                <a:t>observée</a:t>
              </a:r>
            </a:p>
            <a:p>
              <a:pPr algn="ctr" eaLnBrk="1"/>
              <a:endParaRPr lang="fr-FR" sz="1500" dirty="0">
                <a:solidFill>
                  <a:srgbClr val="000000"/>
                </a:solidFill>
              </a:endParaRPr>
            </a:p>
          </p:txBody>
        </p:sp>
      </p:grpSp>
      <p:sp>
        <p:nvSpPr>
          <p:cNvPr id="17" name="Line 15"/>
          <p:cNvSpPr>
            <a:spLocks noChangeShapeType="1"/>
          </p:cNvSpPr>
          <p:nvPr/>
        </p:nvSpPr>
        <p:spPr bwMode="auto">
          <a:xfrm flipV="1">
            <a:off x="1505257" y="1777959"/>
            <a:ext cx="1332" cy="4136136"/>
          </a:xfrm>
          <a:prstGeom prst="line">
            <a:avLst/>
          </a:prstGeom>
          <a:noFill/>
          <a:ln w="360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8" name="Line 16"/>
          <p:cNvSpPr>
            <a:spLocks noChangeShapeType="1"/>
          </p:cNvSpPr>
          <p:nvPr/>
        </p:nvSpPr>
        <p:spPr bwMode="auto">
          <a:xfrm>
            <a:off x="1505257" y="5876877"/>
            <a:ext cx="7059630" cy="1161"/>
          </a:xfrm>
          <a:prstGeom prst="line">
            <a:avLst/>
          </a:prstGeom>
          <a:noFill/>
          <a:ln w="360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9" name="AutoShape 17"/>
          <p:cNvSpPr>
            <a:spLocks noChangeArrowheads="1"/>
          </p:cNvSpPr>
          <p:nvPr/>
        </p:nvSpPr>
        <p:spPr bwMode="auto">
          <a:xfrm>
            <a:off x="539552" y="2185305"/>
            <a:ext cx="965704" cy="306380"/>
          </a:xfrm>
          <a:custGeom>
            <a:avLst/>
            <a:gdLst>
              <a:gd name="T0" fmla="*/ 1150938 w 1150938"/>
              <a:gd name="T1" fmla="*/ 209550 h 419100"/>
              <a:gd name="T2" fmla="*/ 575469 w 1150938"/>
              <a:gd name="T3" fmla="*/ 419100 h 419100"/>
              <a:gd name="T4" fmla="*/ 0 w 1150938"/>
              <a:gd name="T5" fmla="*/ 209550 h 419100"/>
              <a:gd name="T6" fmla="*/ 575469 w 1150938"/>
              <a:gd name="T7" fmla="*/ 0 h 419100"/>
              <a:gd name="T8" fmla="*/ 0 60000 65536"/>
              <a:gd name="T9" fmla="*/ 5898240 60000 65536"/>
              <a:gd name="T10" fmla="*/ 11796480 60000 65536"/>
              <a:gd name="T11" fmla="*/ 17694720 60000 65536"/>
              <a:gd name="T12" fmla="*/ 0 w 1150938"/>
              <a:gd name="T13" fmla="*/ 0 h 419100"/>
              <a:gd name="T14" fmla="*/ 1150938 w 1150938"/>
              <a:gd name="T15" fmla="*/ 419100 h 419100"/>
            </a:gdLst>
            <a:ahLst/>
            <a:cxnLst>
              <a:cxn ang="T8">
                <a:pos x="T0" y="T1"/>
              </a:cxn>
              <a:cxn ang="T9">
                <a:pos x="T2" y="T3"/>
              </a:cxn>
              <a:cxn ang="T10">
                <a:pos x="T4" y="T5"/>
              </a:cxn>
              <a:cxn ang="T11">
                <a:pos x="T6" y="T7"/>
              </a:cxn>
            </a:cxnLst>
            <a:rect l="T12" t="T13" r="T14" b="T15"/>
            <a:pathLst>
              <a:path w="1150938" h="419100">
                <a:moveTo>
                  <a:pt x="0" y="0"/>
                </a:moveTo>
                <a:lnTo>
                  <a:pt x="3199" y="0"/>
                </a:lnTo>
                <a:lnTo>
                  <a:pt x="3199" y="1166"/>
                </a:lnTo>
                <a:lnTo>
                  <a:pt x="0" y="116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9pPr>
          </a:lstStyle>
          <a:p>
            <a:pPr eaLnBrk="1">
              <a:lnSpc>
                <a:spcPct val="100000"/>
              </a:lnSpc>
            </a:pPr>
            <a:r>
              <a:rPr lang="fr-FR" sz="1400" dirty="0">
                <a:solidFill>
                  <a:schemeClr val="bg1"/>
                </a:solidFill>
                <a:latin typeface="Calibri" panose="020F0502020204030204" pitchFamily="34" charset="0"/>
              </a:rPr>
              <a:t>Rotations</a:t>
            </a:r>
          </a:p>
        </p:txBody>
      </p:sp>
      <p:sp>
        <p:nvSpPr>
          <p:cNvPr id="20" name="AutoShape 18"/>
          <p:cNvSpPr>
            <a:spLocks noChangeArrowheads="1"/>
          </p:cNvSpPr>
          <p:nvPr/>
        </p:nvSpPr>
        <p:spPr bwMode="auto">
          <a:xfrm>
            <a:off x="539552" y="3271563"/>
            <a:ext cx="965704" cy="306380"/>
          </a:xfrm>
          <a:custGeom>
            <a:avLst/>
            <a:gdLst>
              <a:gd name="T0" fmla="*/ 1150938 w 1150938"/>
              <a:gd name="T1" fmla="*/ 209550 h 419100"/>
              <a:gd name="T2" fmla="*/ 575469 w 1150938"/>
              <a:gd name="T3" fmla="*/ 419100 h 419100"/>
              <a:gd name="T4" fmla="*/ 0 w 1150938"/>
              <a:gd name="T5" fmla="*/ 209550 h 419100"/>
              <a:gd name="T6" fmla="*/ 575469 w 1150938"/>
              <a:gd name="T7" fmla="*/ 0 h 419100"/>
              <a:gd name="T8" fmla="*/ 0 60000 65536"/>
              <a:gd name="T9" fmla="*/ 5898240 60000 65536"/>
              <a:gd name="T10" fmla="*/ 11796480 60000 65536"/>
              <a:gd name="T11" fmla="*/ 17694720 60000 65536"/>
              <a:gd name="T12" fmla="*/ 0 w 1150938"/>
              <a:gd name="T13" fmla="*/ 0 h 419100"/>
              <a:gd name="T14" fmla="*/ 1150938 w 1150938"/>
              <a:gd name="T15" fmla="*/ 419100 h 419100"/>
            </a:gdLst>
            <a:ahLst/>
            <a:cxnLst>
              <a:cxn ang="T8">
                <a:pos x="T0" y="T1"/>
              </a:cxn>
              <a:cxn ang="T9">
                <a:pos x="T2" y="T3"/>
              </a:cxn>
              <a:cxn ang="T10">
                <a:pos x="T4" y="T5"/>
              </a:cxn>
              <a:cxn ang="T11">
                <a:pos x="T6" y="T7"/>
              </a:cxn>
            </a:cxnLst>
            <a:rect l="T12" t="T13" r="T14" b="T15"/>
            <a:pathLst>
              <a:path w="1150938" h="419100">
                <a:moveTo>
                  <a:pt x="0" y="0"/>
                </a:moveTo>
                <a:lnTo>
                  <a:pt x="3199" y="0"/>
                </a:lnTo>
                <a:lnTo>
                  <a:pt x="3199" y="1166"/>
                </a:lnTo>
                <a:lnTo>
                  <a:pt x="0" y="116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9pPr>
          </a:lstStyle>
          <a:p>
            <a:pPr eaLnBrk="1">
              <a:lnSpc>
                <a:spcPct val="100000"/>
              </a:lnSpc>
            </a:pPr>
            <a:r>
              <a:rPr lang="fr-FR" sz="1400">
                <a:solidFill>
                  <a:schemeClr val="bg1"/>
                </a:solidFill>
                <a:latin typeface="Calibri" panose="020F0502020204030204" pitchFamily="34" charset="0"/>
              </a:rPr>
              <a:t>Couverts végétaux</a:t>
            </a:r>
          </a:p>
        </p:txBody>
      </p:sp>
      <p:sp>
        <p:nvSpPr>
          <p:cNvPr id="21" name="AutoShape 19"/>
          <p:cNvSpPr>
            <a:spLocks noChangeArrowheads="1"/>
          </p:cNvSpPr>
          <p:nvPr/>
        </p:nvSpPr>
        <p:spPr bwMode="auto">
          <a:xfrm>
            <a:off x="606153" y="4738476"/>
            <a:ext cx="965704" cy="306380"/>
          </a:xfrm>
          <a:custGeom>
            <a:avLst/>
            <a:gdLst>
              <a:gd name="T0" fmla="*/ 1150937 w 1150937"/>
              <a:gd name="T1" fmla="*/ 209550 h 419100"/>
              <a:gd name="T2" fmla="*/ 575469 w 1150937"/>
              <a:gd name="T3" fmla="*/ 419100 h 419100"/>
              <a:gd name="T4" fmla="*/ 0 w 1150937"/>
              <a:gd name="T5" fmla="*/ 209550 h 419100"/>
              <a:gd name="T6" fmla="*/ 575469 w 1150937"/>
              <a:gd name="T7" fmla="*/ 0 h 419100"/>
              <a:gd name="T8" fmla="*/ 0 60000 65536"/>
              <a:gd name="T9" fmla="*/ 5898240 60000 65536"/>
              <a:gd name="T10" fmla="*/ 11796480 60000 65536"/>
              <a:gd name="T11" fmla="*/ 17694720 60000 65536"/>
              <a:gd name="T12" fmla="*/ 0 w 1150937"/>
              <a:gd name="T13" fmla="*/ 0 h 419100"/>
              <a:gd name="T14" fmla="*/ 1150937 w 1150937"/>
              <a:gd name="T15" fmla="*/ 419100 h 419100"/>
            </a:gdLst>
            <a:ahLst/>
            <a:cxnLst>
              <a:cxn ang="T8">
                <a:pos x="T0" y="T1"/>
              </a:cxn>
              <a:cxn ang="T9">
                <a:pos x="T2" y="T3"/>
              </a:cxn>
              <a:cxn ang="T10">
                <a:pos x="T4" y="T5"/>
              </a:cxn>
              <a:cxn ang="T11">
                <a:pos x="T6" y="T7"/>
              </a:cxn>
            </a:cxnLst>
            <a:rect l="T12" t="T13" r="T14" b="T15"/>
            <a:pathLst>
              <a:path w="1150937" h="419100">
                <a:moveTo>
                  <a:pt x="0" y="0"/>
                </a:moveTo>
                <a:lnTo>
                  <a:pt x="3199" y="0"/>
                </a:lnTo>
                <a:lnTo>
                  <a:pt x="3199" y="1166"/>
                </a:lnTo>
                <a:lnTo>
                  <a:pt x="0" y="1166"/>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chemeClr val="tx1"/>
                </a:solidFill>
                <a:latin typeface="Arial" panose="020B0604020202020204" pitchFamily="34" charset="0"/>
                <a:ea typeface="WenQuanYi Micro Hei" charset="0"/>
                <a:cs typeface="WenQuanYi Micro Hei" charset="0"/>
              </a:defRPr>
            </a:lvl9pPr>
          </a:lstStyle>
          <a:p>
            <a:pPr eaLnBrk="1">
              <a:lnSpc>
                <a:spcPct val="100000"/>
              </a:lnSpc>
            </a:pPr>
            <a:r>
              <a:rPr lang="fr-FR" sz="1400">
                <a:solidFill>
                  <a:schemeClr val="bg1"/>
                </a:solidFill>
                <a:latin typeface="Calibri" panose="020F0502020204030204" pitchFamily="34" charset="0"/>
              </a:rPr>
              <a:t>Pas de change-ments</a:t>
            </a:r>
          </a:p>
        </p:txBody>
      </p:sp>
      <p:grpSp>
        <p:nvGrpSpPr>
          <p:cNvPr id="4" name="Groupe 3"/>
          <p:cNvGrpSpPr/>
          <p:nvPr/>
        </p:nvGrpSpPr>
        <p:grpSpPr>
          <a:xfrm>
            <a:off x="2145312" y="908720"/>
            <a:ext cx="4240903" cy="1761688"/>
            <a:chOff x="2145312" y="908720"/>
            <a:chExt cx="4240903" cy="1761688"/>
          </a:xfrm>
        </p:grpSpPr>
        <p:sp>
          <p:nvSpPr>
            <p:cNvPr id="13" name="AutoShape 11"/>
            <p:cNvSpPr>
              <a:spLocks noChangeArrowheads="1"/>
            </p:cNvSpPr>
            <p:nvPr/>
          </p:nvSpPr>
          <p:spPr bwMode="auto">
            <a:xfrm rot="8880000">
              <a:off x="2626805" y="1700203"/>
              <a:ext cx="696639" cy="791483"/>
            </a:xfrm>
            <a:prstGeom prst="upArrow">
              <a:avLst>
                <a:gd name="adj1" fmla="val 50000"/>
                <a:gd name="adj2" fmla="val 32600"/>
              </a:avLst>
            </a:prstGeom>
            <a:solidFill>
              <a:srgbClr val="E6E6E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p>
          </p:txBody>
        </p:sp>
        <p:sp>
          <p:nvSpPr>
            <p:cNvPr id="15" name="Line 13"/>
            <p:cNvSpPr>
              <a:spLocks noChangeShapeType="1"/>
            </p:cNvSpPr>
            <p:nvPr/>
          </p:nvSpPr>
          <p:spPr bwMode="auto">
            <a:xfrm>
              <a:off x="2570861" y="2011225"/>
              <a:ext cx="828507" cy="63830"/>
            </a:xfrm>
            <a:prstGeom prst="line">
              <a:avLst/>
            </a:prstGeom>
            <a:noFill/>
            <a:ln w="72000">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6" name="Text Box 14"/>
            <p:cNvSpPr txBox="1">
              <a:spLocks noChangeArrowheads="1"/>
            </p:cNvSpPr>
            <p:nvPr/>
          </p:nvSpPr>
          <p:spPr bwMode="auto">
            <a:xfrm>
              <a:off x="2145312" y="2185306"/>
              <a:ext cx="1627711" cy="485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640" rIns="90000" bIns="4500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WenQuanYi Micro Hei" charset="0"/>
                  <a:cs typeface="WenQuanYi Micro Hei" charset="0"/>
                </a:defRPr>
              </a:lvl9pPr>
            </a:lstStyle>
            <a:p>
              <a:pPr eaLnBrk="1"/>
              <a:r>
                <a:rPr lang="fr-FR" b="1" dirty="0">
                  <a:solidFill>
                    <a:schemeClr val="bg1"/>
                  </a:solidFill>
                </a:rPr>
                <a:t>Pas </a:t>
              </a:r>
            </a:p>
            <a:p>
              <a:pPr eaLnBrk="1"/>
              <a:r>
                <a:rPr lang="fr-FR" b="1" dirty="0">
                  <a:solidFill>
                    <a:schemeClr val="bg1"/>
                  </a:solidFill>
                </a:rPr>
                <a:t>d'influence</a:t>
              </a:r>
            </a:p>
          </p:txBody>
        </p:sp>
        <p:sp>
          <p:nvSpPr>
            <p:cNvPr id="22" name="AutoShape 10"/>
            <p:cNvSpPr>
              <a:spLocks noChangeArrowheads="1"/>
            </p:cNvSpPr>
            <p:nvPr/>
          </p:nvSpPr>
          <p:spPr bwMode="auto">
            <a:xfrm>
              <a:off x="3131840" y="908720"/>
              <a:ext cx="3254375" cy="1595438"/>
            </a:xfrm>
            <a:custGeom>
              <a:avLst/>
              <a:gdLst>
                <a:gd name="T0" fmla="*/ 3254375 w 3254375"/>
                <a:gd name="T1" fmla="*/ 797719 h 1595438"/>
                <a:gd name="T2" fmla="*/ 1627188 w 3254375"/>
                <a:gd name="T3" fmla="*/ 1595438 h 1595438"/>
                <a:gd name="T4" fmla="*/ 0 w 3254375"/>
                <a:gd name="T5" fmla="*/ 797719 h 1595438"/>
                <a:gd name="T6" fmla="*/ 1627188 w 3254375"/>
                <a:gd name="T7" fmla="*/ 0 h 1595438"/>
                <a:gd name="T8" fmla="*/ 0 60000 65536"/>
                <a:gd name="T9" fmla="*/ 5898240 60000 65536"/>
                <a:gd name="T10" fmla="*/ 11796480 60000 65536"/>
                <a:gd name="T11" fmla="*/ 17694720 60000 65536"/>
                <a:gd name="T12" fmla="*/ 0 w 3254375"/>
                <a:gd name="T13" fmla="*/ 0 h 1595438"/>
                <a:gd name="T14" fmla="*/ 3254375 w 3254375"/>
                <a:gd name="T15" fmla="*/ 1595438 h 1595438"/>
              </a:gdLst>
              <a:ahLst/>
              <a:cxnLst>
                <a:cxn ang="T8">
                  <a:pos x="T0" y="T1"/>
                </a:cxn>
                <a:cxn ang="T9">
                  <a:pos x="T2" y="T3"/>
                </a:cxn>
                <a:cxn ang="T10">
                  <a:pos x="T4" y="T5"/>
                </a:cxn>
                <a:cxn ang="T11">
                  <a:pos x="T6" y="T7"/>
                </a:cxn>
              </a:cxnLst>
              <a:rect l="T12" t="T13" r="T14" b="T15"/>
              <a:pathLst>
                <a:path w="3254375" h="1595438">
                  <a:moveTo>
                    <a:pt x="0" y="0"/>
                  </a:moveTo>
                  <a:lnTo>
                    <a:pt x="9041" y="0"/>
                  </a:lnTo>
                  <a:lnTo>
                    <a:pt x="9041" y="4433"/>
                  </a:lnTo>
                  <a:lnTo>
                    <a:pt x="0" y="4433"/>
                  </a:lnTo>
                  <a:lnTo>
                    <a:pt x="0" y="0"/>
                  </a:lnTo>
                  <a:close/>
                </a:path>
              </a:pathLst>
            </a:custGeom>
            <a:solidFill>
              <a:srgbClr val="FFB515">
                <a:alpha val="50195"/>
              </a:srgbClr>
            </a:solidFill>
            <a:ln w="9360">
              <a:solidFill>
                <a:srgbClr val="98B85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Micro Hei" charset="0"/>
                  <a:cs typeface="WenQuanYi Micro Hei" charset="0"/>
                </a:defRPr>
              </a:lvl9pPr>
            </a:lstStyle>
            <a:p>
              <a:pPr algn="ctr" eaLnBrk="1">
                <a:lnSpc>
                  <a:spcPct val="100000"/>
                </a:lnSpc>
              </a:pPr>
              <a:r>
                <a:rPr lang="fr-FR" sz="1500" b="1" dirty="0">
                  <a:solidFill>
                    <a:schemeClr val="bg1"/>
                  </a:solidFill>
                </a:rPr>
                <a:t>Type d'exploitation</a:t>
              </a:r>
            </a:p>
            <a:p>
              <a:pPr algn="ctr" eaLnBrk="1">
                <a:lnSpc>
                  <a:spcPct val="100000"/>
                </a:lnSpc>
              </a:pPr>
              <a:r>
                <a:rPr lang="fr-FR" sz="1500" b="1" dirty="0">
                  <a:solidFill>
                    <a:schemeClr val="bg1"/>
                  </a:solidFill>
                </a:rPr>
                <a:t>Contexte </a:t>
              </a:r>
              <a:r>
                <a:rPr lang="fr-FR" sz="1500" b="1" dirty="0" err="1">
                  <a:solidFill>
                    <a:schemeClr val="bg1"/>
                  </a:solidFill>
                </a:rPr>
                <a:t>pédo-climatique</a:t>
              </a:r>
              <a:endParaRPr lang="fr-FR" sz="1500" b="1" dirty="0">
                <a:solidFill>
                  <a:schemeClr val="bg1"/>
                </a:solidFill>
              </a:endParaRPr>
            </a:p>
            <a:p>
              <a:pPr algn="ctr" eaLnBrk="1">
                <a:lnSpc>
                  <a:spcPct val="100000"/>
                </a:lnSpc>
              </a:pPr>
              <a:r>
                <a:rPr lang="fr-FR" sz="1500" b="1" dirty="0">
                  <a:solidFill>
                    <a:schemeClr val="bg1"/>
                  </a:solidFill>
                </a:rPr>
                <a:t>Nombre </a:t>
              </a:r>
              <a:r>
                <a:rPr lang="fr-FR" sz="1500" b="1" dirty="0" smtClean="0">
                  <a:solidFill>
                    <a:schemeClr val="bg1"/>
                  </a:solidFill>
                </a:rPr>
                <a:t>d'années </a:t>
              </a:r>
              <a:r>
                <a:rPr lang="fr-FR" sz="1500" b="1" dirty="0">
                  <a:solidFill>
                    <a:schemeClr val="bg1"/>
                  </a:solidFill>
                </a:rPr>
                <a:t>depuis l'installation</a:t>
              </a:r>
            </a:p>
            <a:p>
              <a:pPr algn="ctr" eaLnBrk="1">
                <a:lnSpc>
                  <a:spcPct val="100000"/>
                </a:lnSpc>
              </a:pPr>
              <a:r>
                <a:rPr lang="fr-FR" sz="1500" b="1" dirty="0">
                  <a:solidFill>
                    <a:schemeClr val="bg1"/>
                  </a:solidFill>
                </a:rPr>
                <a:t>Nombre d'années en TCSL</a:t>
              </a:r>
            </a:p>
            <a:p>
              <a:pPr eaLnBrk="1">
                <a:lnSpc>
                  <a:spcPct val="100000"/>
                </a:lnSpc>
              </a:pPr>
              <a:endParaRPr lang="fr-FR" sz="1500" b="1" dirty="0">
                <a:solidFill>
                  <a:schemeClr val="bg1"/>
                </a:solidFill>
                <a:latin typeface="Calibri" panose="020F0502020204030204" pitchFamily="34" charset="0"/>
              </a:endParaRPr>
            </a:p>
          </p:txBody>
        </p:sp>
        <p:sp>
          <p:nvSpPr>
            <p:cNvPr id="14" name="Line 12"/>
            <p:cNvSpPr>
              <a:spLocks noChangeShapeType="1"/>
            </p:cNvSpPr>
            <p:nvPr/>
          </p:nvSpPr>
          <p:spPr bwMode="auto">
            <a:xfrm flipV="1">
              <a:off x="2799966" y="1725735"/>
              <a:ext cx="333001" cy="640614"/>
            </a:xfrm>
            <a:prstGeom prst="line">
              <a:avLst/>
            </a:prstGeom>
            <a:noFill/>
            <a:ln w="72000">
              <a:solidFill>
                <a:srgbClr val="FF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spTree>
    <p:extLst>
      <p:ext uri="{BB962C8B-B14F-4D97-AF65-F5344CB8AC3E}">
        <p14:creationId xmlns:p14="http://schemas.microsoft.com/office/powerpoint/2010/main" val="4201611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1259632" y="908720"/>
            <a:ext cx="6408738" cy="3816350"/>
          </a:xfrm>
          <a:prstGeom prst="rect">
            <a:avLst/>
          </a:prstGeom>
          <a:noFill/>
          <a:ln w="9360">
            <a:noFill/>
            <a:round/>
            <a:headEnd/>
            <a:tailEnd/>
          </a:ln>
          <a:effectLst/>
        </p:spPr>
        <p:txBody>
          <a:bodyPr wrap="none" lIns="90000" tIns="45000" rIns="90000" bIns="4500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WenQuanYi Micro Hei" charset="0"/>
                <a:cs typeface="WenQuanYi Micro Hei"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WenQuanYi Micro Hei" charset="0"/>
                <a:cs typeface="WenQuanYi Micro Hei"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WenQuanYi Micro Hei" charset="0"/>
                <a:cs typeface="WenQuanYi Micro Hei"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WenQuanYi Micro Hei" charset="0"/>
                <a:cs typeface="WenQuanYi Micro Hei" charset="0"/>
              </a:defRPr>
            </a:lvl9pPr>
          </a:lstStyle>
          <a:p>
            <a:pPr algn="ctr" eaLnBrk="1">
              <a:spcAft>
                <a:spcPct val="0"/>
              </a:spcAft>
              <a:buClrTx/>
              <a:buFontTx/>
              <a:buNone/>
            </a:pPr>
            <a:r>
              <a:rPr lang="fr-FR" sz="4000" b="1" dirty="0" smtClean="0">
                <a:solidFill>
                  <a:srgbClr val="FFFFFF"/>
                </a:solidFill>
                <a:latin typeface="Calibri" panose="020F0502020204030204" pitchFamily="34" charset="0"/>
              </a:rPr>
              <a:t>Les questions </a:t>
            </a:r>
            <a:r>
              <a:rPr lang="fr-FR" sz="4000" b="1" dirty="0">
                <a:solidFill>
                  <a:srgbClr val="FFFFFF"/>
                </a:solidFill>
                <a:latin typeface="Calibri" panose="020F0502020204030204" pitchFamily="34" charset="0"/>
              </a:rPr>
              <a:t>sociologiques</a:t>
            </a:r>
          </a:p>
        </p:txBody>
      </p:sp>
    </p:spTree>
    <p:extLst>
      <p:ext uri="{BB962C8B-B14F-4D97-AF65-F5344CB8AC3E}">
        <p14:creationId xmlns:p14="http://schemas.microsoft.com/office/powerpoint/2010/main" val="2489340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1479</TotalTime>
  <Words>862</Words>
  <Application>Microsoft Office PowerPoint</Application>
  <PresentationFormat>Affichage à l'écran (4:3)</PresentationFormat>
  <Paragraphs>251</Paragraphs>
  <Slides>17</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Constantia</vt:lpstr>
      <vt:lpstr>DejaVu Sans</vt:lpstr>
      <vt:lpstr>Times New Roman</vt:lpstr>
      <vt:lpstr>WenQuanYi Micro Hei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Michael S. Corson</dc:creator>
  <cp:lastModifiedBy>MANCEAU Olivier</cp:lastModifiedBy>
  <cp:revision>103</cp:revision>
  <cp:lastPrinted>2014-12-03T14:48:19Z</cp:lastPrinted>
  <dcterms:created xsi:type="dcterms:W3CDTF">2014-09-10T10:08:00Z</dcterms:created>
  <dcterms:modified xsi:type="dcterms:W3CDTF">2014-12-11T18:00:38Z</dcterms:modified>
</cp:coreProperties>
</file>