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76" r:id="rId3"/>
    <p:sldId id="264" r:id="rId4"/>
    <p:sldId id="269" r:id="rId5"/>
    <p:sldId id="270" r:id="rId6"/>
    <p:sldId id="283" r:id="rId7"/>
    <p:sldId id="282" r:id="rId8"/>
    <p:sldId id="281" r:id="rId9"/>
    <p:sldId id="285" r:id="rId10"/>
    <p:sldId id="274" r:id="rId11"/>
    <p:sldId id="284" r:id="rId12"/>
    <p:sldId id="278" r:id="rId13"/>
    <p:sldId id="279" r:id="rId14"/>
    <p:sldId id="286" r:id="rId15"/>
    <p:sldId id="280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OUOT Sabine" initials="HS" lastIdx="6" clrIdx="0"/>
  <p:cmAuthor id="1" name="Michael S. Corson" initials="MSC" lastIdx="4" clrIdx="1"/>
  <p:cmAuthor id="2" name="Guenola" initials="GP" lastIdx="7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6913"/>
    <a:srgbClr val="9CB86E"/>
    <a:srgbClr val="DDEBCF"/>
    <a:srgbClr val="D8F2DA"/>
    <a:srgbClr val="3399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90" autoAdjust="0"/>
    <p:restoredTop sz="74574" autoAdjust="0"/>
  </p:normalViewPr>
  <p:slideViewPr>
    <p:cSldViewPr>
      <p:cViewPr varScale="1">
        <p:scale>
          <a:sx n="65" d="100"/>
          <a:sy n="65" d="100"/>
        </p:scale>
        <p:origin x="-835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BA8BCF-096D-4DED-B829-54A24B642236}" type="datetimeFigureOut">
              <a:rPr lang="fr-FR" smtClean="0"/>
              <a:t>11/12/2014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A3EFA9-FF0C-4C9D-9665-604357D1A9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9446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Fonction= processus</a:t>
            </a:r>
            <a:r>
              <a:rPr lang="fr-FR" baseline="0" dirty="0" smtClean="0"/>
              <a:t> internes au sol mettant en jeux des interactions avec l’ensemble des composantes du sol, chimiques</a:t>
            </a:r>
            <a:r>
              <a:rPr lang="fr-FR" baseline="0" smtClean="0"/>
              <a:t>, biologiques et physiques. 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3EFA9-FF0C-4C9D-9665-604357D1A93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4650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3EFA9-FF0C-4C9D-9665-604357D1A93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6541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3EFA9-FF0C-4C9D-9665-604357D1A93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769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3EFA9-FF0C-4C9D-9665-604357D1A93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1522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endParaRPr lang="fr-FR" sz="1100" i="1" dirty="0" smtClean="0">
              <a:solidFill>
                <a:schemeClr val="accent1"/>
              </a:solidFill>
              <a:cs typeface="Arial" pitchFamily="34" charset="0"/>
            </a:endParaRPr>
          </a:p>
          <a:p>
            <a:r>
              <a:rPr lang="fr-FR" sz="1200" i="1" dirty="0" smtClean="0">
                <a:solidFill>
                  <a:srgbClr val="FF0000"/>
                </a:solidFill>
                <a:cs typeface="Arial" pitchFamily="34" charset="0"/>
              </a:rPr>
              <a:t>Paramètres chimiques :</a:t>
            </a:r>
          </a:p>
          <a:p>
            <a:pPr>
              <a:buFont typeface="Arial" pitchFamily="34" charset="0"/>
              <a:buChar char="•"/>
            </a:pPr>
            <a:r>
              <a:rPr lang="fr-FR" sz="1200" i="1" dirty="0" smtClean="0">
                <a:cs typeface="Arial" pitchFamily="34" charset="0"/>
              </a:rPr>
              <a:t> </a:t>
            </a:r>
            <a:r>
              <a:rPr lang="fr-FR" sz="1200" b="1" dirty="0" smtClean="0">
                <a:cs typeface="Arial" pitchFamily="34" charset="0"/>
              </a:rPr>
              <a:t>Teneurs (C et N) </a:t>
            </a:r>
            <a:r>
              <a:rPr lang="fr-FR" sz="1200" dirty="0" smtClean="0">
                <a:cs typeface="Arial" pitchFamily="34" charset="0"/>
              </a:rPr>
              <a:t>&gt; Teneurs mesurées dans BDAT </a:t>
            </a:r>
            <a:r>
              <a:rPr lang="fr-FR" sz="1200" dirty="0" smtClean="0">
                <a:cs typeface="Arial" pitchFamily="34" charset="0"/>
                <a:sym typeface="Wingdings" pitchFamily="2" charset="2"/>
              </a:rPr>
              <a:t></a:t>
            </a:r>
            <a:r>
              <a:rPr lang="fr-FR" sz="1200" dirty="0" smtClean="0">
                <a:cs typeface="Arial" pitchFamily="34" charset="0"/>
              </a:rPr>
              <a:t> lié au contexte pédologique de l’essai </a:t>
            </a:r>
            <a:r>
              <a:rPr lang="fr-FR" sz="1200" i="1" dirty="0" smtClean="0">
                <a:solidFill>
                  <a:schemeClr val="accent1"/>
                </a:solidFill>
                <a:cs typeface="Arial" pitchFamily="34" charset="0"/>
              </a:rPr>
              <a:t>(Peigné, 2009)</a:t>
            </a:r>
          </a:p>
          <a:p>
            <a:pPr>
              <a:buFont typeface="Arial" pitchFamily="34" charset="0"/>
              <a:buChar char="•"/>
            </a:pPr>
            <a:r>
              <a:rPr lang="fr-FR" sz="1200" dirty="0" smtClean="0">
                <a:cs typeface="Arial" pitchFamily="34" charset="0"/>
              </a:rPr>
              <a:t> </a:t>
            </a:r>
            <a:r>
              <a:rPr lang="fr-FR" sz="1200" b="1" dirty="0" smtClean="0">
                <a:cs typeface="Arial" pitchFamily="34" charset="0"/>
              </a:rPr>
              <a:t>Teneurs P</a:t>
            </a:r>
            <a:r>
              <a:rPr lang="fr-FR" sz="1200" dirty="0" smtClean="0">
                <a:cs typeface="Arial" pitchFamily="34" charset="0"/>
              </a:rPr>
              <a:t> ± = Teneurs mesurées dans sol en contexte similaire </a:t>
            </a:r>
            <a:r>
              <a:rPr lang="fr-FR" sz="1200" i="1" dirty="0" smtClean="0">
                <a:solidFill>
                  <a:schemeClr val="accent1"/>
                </a:solidFill>
                <a:cs typeface="Arial" pitchFamily="34" charset="0"/>
              </a:rPr>
              <a:t>(Huang, 2012)</a:t>
            </a:r>
          </a:p>
          <a:p>
            <a:pPr>
              <a:buFont typeface="Arial" pitchFamily="34" charset="0"/>
              <a:buChar char="•"/>
            </a:pPr>
            <a:endParaRPr lang="fr-FR" sz="1200" i="1" dirty="0" smtClean="0">
              <a:solidFill>
                <a:schemeClr val="accent1"/>
              </a:solidFill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fr-FR" sz="1200" dirty="0" smtClean="0">
                <a:cs typeface="Arial" pitchFamily="34" charset="0"/>
              </a:rPr>
              <a:t> </a:t>
            </a:r>
            <a:r>
              <a:rPr lang="fr-FR" sz="1200" b="1" dirty="0" smtClean="0">
                <a:cs typeface="Arial" pitchFamily="34" charset="0"/>
              </a:rPr>
              <a:t>TCS &gt; systèmes labourés </a:t>
            </a:r>
            <a:r>
              <a:rPr lang="fr-FR" sz="1200" dirty="0" smtClean="0">
                <a:cs typeface="Arial" pitchFamily="34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fr-FR" sz="1200" dirty="0" smtClean="0">
                <a:cs typeface="Arial" pitchFamily="34" charset="0"/>
              </a:rPr>
              <a:t>MO concentrée dans horizon de surface en TCS </a:t>
            </a:r>
            <a:r>
              <a:rPr lang="fr-FR" sz="1200" i="1" dirty="0" smtClean="0">
                <a:solidFill>
                  <a:schemeClr val="accent1"/>
                </a:solidFill>
                <a:cs typeface="Arial" pitchFamily="34" charset="0"/>
              </a:rPr>
              <a:t>(</a:t>
            </a:r>
            <a:r>
              <a:rPr lang="fr-FR" sz="1200" i="1" dirty="0" err="1" smtClean="0">
                <a:solidFill>
                  <a:schemeClr val="accent1"/>
                </a:solidFill>
                <a:cs typeface="Arial" pitchFamily="34" charset="0"/>
              </a:rPr>
              <a:t>Vyn</a:t>
            </a:r>
            <a:r>
              <a:rPr lang="fr-FR" sz="1200" i="1" dirty="0" smtClean="0">
                <a:solidFill>
                  <a:schemeClr val="accent1"/>
                </a:solidFill>
                <a:cs typeface="Arial" pitchFamily="34" charset="0"/>
              </a:rPr>
              <a:t> et al, 2007)</a:t>
            </a:r>
            <a:endParaRPr lang="fr-FR" sz="1200" dirty="0" smtClean="0"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200" dirty="0" err="1" smtClean="0">
                <a:cs typeface="Arial" pitchFamily="34" charset="0"/>
              </a:rPr>
              <a:t>Rhizodéposition</a:t>
            </a:r>
            <a:r>
              <a:rPr lang="fr-FR" sz="1200" dirty="0" smtClean="0">
                <a:cs typeface="Arial" pitchFamily="34" charset="0"/>
              </a:rPr>
              <a:t> favorisée en TCS par un chevelu racinaire plus important </a:t>
            </a:r>
            <a:r>
              <a:rPr lang="fr-FR" sz="1200" i="1" dirty="0" smtClean="0">
                <a:solidFill>
                  <a:schemeClr val="accent1"/>
                </a:solidFill>
                <a:cs typeface="Arial" pitchFamily="34" charset="0"/>
              </a:rPr>
              <a:t>(Nguyen, 2003)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BDAT : programme GISSOL, base de données analyse des terres</a:t>
            </a:r>
          </a:p>
          <a:p>
            <a:r>
              <a:rPr lang="fr-FR" dirty="0" smtClean="0"/>
              <a:t>TCS Techniques Culturales simplifiées</a:t>
            </a:r>
          </a:p>
          <a:p>
            <a:endParaRPr lang="fr-FR" dirty="0" smtClean="0"/>
          </a:p>
          <a:p>
            <a:endParaRPr lang="fr-FR" sz="1200" i="1" dirty="0" smtClean="0">
              <a:solidFill>
                <a:srgbClr val="FF0000"/>
              </a:solidFill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fr-FR" sz="1200" i="1" dirty="0" smtClean="0">
                <a:cs typeface="Arial" pitchFamily="34" charset="0"/>
              </a:rPr>
              <a:t> </a:t>
            </a:r>
            <a:r>
              <a:rPr lang="fr-FR" sz="1200" b="1" dirty="0" smtClean="0">
                <a:cs typeface="Arial" pitchFamily="34" charset="0"/>
              </a:rPr>
              <a:t>Densité apparente </a:t>
            </a:r>
            <a:r>
              <a:rPr lang="fr-FR" sz="1200" dirty="0" smtClean="0">
                <a:cs typeface="Arial" pitchFamily="34" charset="0"/>
              </a:rPr>
              <a:t>plus faible en C8 </a:t>
            </a:r>
            <a:r>
              <a:rPr lang="fr-FR" sz="1200" b="1" dirty="0" smtClean="0">
                <a:cs typeface="Arial" pitchFamily="34" charset="0"/>
              </a:rPr>
              <a:t>+</a:t>
            </a:r>
            <a:r>
              <a:rPr lang="fr-FR" sz="1200" dirty="0" smtClean="0">
                <a:cs typeface="Arial" pitchFamily="34" charset="0"/>
              </a:rPr>
              <a:t> significativement différente des systèmes labourés </a:t>
            </a:r>
          </a:p>
          <a:p>
            <a:pPr marL="285750" indent="-285750">
              <a:buFontTx/>
              <a:buChar char="-"/>
            </a:pPr>
            <a:r>
              <a:rPr lang="fr-FR" sz="1200" dirty="0" err="1" smtClean="0">
                <a:cs typeface="Arial" pitchFamily="34" charset="0"/>
              </a:rPr>
              <a:t>mulch</a:t>
            </a:r>
            <a:r>
              <a:rPr lang="fr-FR" sz="1200" dirty="0" smtClean="0">
                <a:cs typeface="Arial" pitchFamily="34" charset="0"/>
              </a:rPr>
              <a:t> de surface maintient porosité ouverte en TCS </a:t>
            </a:r>
            <a:r>
              <a:rPr lang="fr-FR" sz="1200" i="1" dirty="0" smtClean="0">
                <a:solidFill>
                  <a:schemeClr val="accent1"/>
                </a:solidFill>
                <a:cs typeface="Arial" pitchFamily="34" charset="0"/>
              </a:rPr>
              <a:t>(</a:t>
            </a:r>
            <a:r>
              <a:rPr lang="fr-FR" sz="1200" i="1" dirty="0" err="1" smtClean="0">
                <a:solidFill>
                  <a:schemeClr val="accent1"/>
                </a:solidFill>
                <a:cs typeface="Arial" pitchFamily="34" charset="0"/>
              </a:rPr>
              <a:t>Guérif</a:t>
            </a:r>
            <a:r>
              <a:rPr lang="fr-FR" sz="1200" i="1" dirty="0" smtClean="0">
                <a:solidFill>
                  <a:schemeClr val="accent1"/>
                </a:solidFill>
                <a:cs typeface="Arial" pitchFamily="34" charset="0"/>
              </a:rPr>
              <a:t>, 1994)</a:t>
            </a:r>
          </a:p>
          <a:p>
            <a:pPr marL="285750" indent="-285750">
              <a:buFontTx/>
              <a:buChar char="-"/>
            </a:pPr>
            <a:r>
              <a:rPr lang="fr-FR" sz="1200" dirty="0" smtClean="0">
                <a:cs typeface="Arial" pitchFamily="34" charset="0"/>
              </a:rPr>
              <a:t>variation densité en systèmes labourés due à prise en masse du sol </a:t>
            </a:r>
            <a:r>
              <a:rPr lang="fr-FR" sz="1200" i="1" dirty="0" smtClean="0">
                <a:solidFill>
                  <a:schemeClr val="accent1"/>
                </a:solidFill>
                <a:cs typeface="Arial" pitchFamily="34" charset="0"/>
              </a:rPr>
              <a:t>(</a:t>
            </a:r>
            <a:r>
              <a:rPr lang="fr-FR" sz="1200" i="1" dirty="0" err="1" smtClean="0">
                <a:solidFill>
                  <a:schemeClr val="accent1"/>
                </a:solidFill>
                <a:cs typeface="Arial" pitchFamily="34" charset="0"/>
              </a:rPr>
              <a:t>Daraghmeh</a:t>
            </a:r>
            <a:r>
              <a:rPr lang="fr-FR" sz="1200" i="1" dirty="0" smtClean="0">
                <a:solidFill>
                  <a:schemeClr val="accent1"/>
                </a:solidFill>
                <a:cs typeface="Arial" pitchFamily="34" charset="0"/>
              </a:rPr>
              <a:t> et al, 2009)</a:t>
            </a:r>
          </a:p>
          <a:p>
            <a:pPr marL="285750" indent="-285750">
              <a:buFontTx/>
              <a:buChar char="-"/>
            </a:pPr>
            <a:endParaRPr lang="fr-FR" sz="1200" i="1" dirty="0" smtClean="0">
              <a:solidFill>
                <a:schemeClr val="accent1"/>
              </a:solidFill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fr-FR" sz="1200" i="1" dirty="0" smtClean="0">
                <a:cs typeface="Arial" pitchFamily="34" charset="0"/>
              </a:rPr>
              <a:t> </a:t>
            </a:r>
            <a:r>
              <a:rPr lang="fr-FR" sz="1200" b="1" dirty="0" smtClean="0">
                <a:cs typeface="Arial" pitchFamily="34" charset="0"/>
              </a:rPr>
              <a:t>Conductivités de </a:t>
            </a:r>
            <a:r>
              <a:rPr lang="fr-FR" sz="1200" b="1" dirty="0" err="1" smtClean="0">
                <a:cs typeface="Arial" pitchFamily="34" charset="0"/>
              </a:rPr>
              <a:t>sub</a:t>
            </a:r>
            <a:r>
              <a:rPr lang="fr-FR" sz="1200" b="1" dirty="0" smtClean="0">
                <a:cs typeface="Arial" pitchFamily="34" charset="0"/>
              </a:rPr>
              <a:t>-surface </a:t>
            </a:r>
            <a:r>
              <a:rPr lang="fr-FR" sz="1200" dirty="0" smtClean="0">
                <a:cs typeface="Arial" pitchFamily="34" charset="0"/>
              </a:rPr>
              <a:t>augmentent avec diminution intensité du travail</a:t>
            </a:r>
          </a:p>
          <a:p>
            <a:pPr marL="285750" indent="-285750">
              <a:buFontTx/>
              <a:buChar char="-"/>
            </a:pPr>
            <a:r>
              <a:rPr lang="fr-FR" sz="1200" dirty="0" smtClean="0">
                <a:cs typeface="Arial" pitchFamily="34" charset="0"/>
              </a:rPr>
              <a:t>densité apparente + faible </a:t>
            </a:r>
          </a:p>
          <a:p>
            <a:pPr marL="285750" indent="-285750">
              <a:buFontTx/>
              <a:buChar char="-"/>
            </a:pPr>
            <a:r>
              <a:rPr lang="fr-FR" sz="1200" dirty="0" smtClean="0">
                <a:cs typeface="Arial" pitchFamily="34" charset="0"/>
              </a:rPr>
              <a:t>résidu de culture qui maintient la porosité</a:t>
            </a:r>
          </a:p>
          <a:p>
            <a:pPr marL="285750" indent="-285750">
              <a:buFontTx/>
              <a:buChar char="-"/>
            </a:pPr>
            <a:r>
              <a:rPr lang="fr-FR" sz="1200" dirty="0" smtClean="0">
                <a:cs typeface="Arial" pitchFamily="34" charset="0"/>
              </a:rPr>
              <a:t>abondance d’anéciques plus importante</a:t>
            </a:r>
          </a:p>
          <a:p>
            <a:pPr marL="285750" indent="-285750">
              <a:buFontTx/>
              <a:buChar char="-"/>
            </a:pPr>
            <a:endParaRPr lang="fr-FR" sz="1200" dirty="0" smtClean="0"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fr-FR" sz="1200" i="1" dirty="0" smtClean="0">
                <a:cs typeface="Arial" pitchFamily="34" charset="0"/>
              </a:rPr>
              <a:t> </a:t>
            </a:r>
            <a:r>
              <a:rPr lang="fr-FR" sz="1200" b="1" dirty="0" smtClean="0">
                <a:cs typeface="Arial" pitchFamily="34" charset="0"/>
              </a:rPr>
              <a:t>Conductivités de profondeur </a:t>
            </a:r>
            <a:r>
              <a:rPr lang="fr-FR" sz="1200" dirty="0" smtClean="0">
                <a:cs typeface="Arial" pitchFamily="34" charset="0"/>
              </a:rPr>
              <a:t>élevées en LC et C15 et faibles en LA et C8</a:t>
            </a:r>
          </a:p>
          <a:p>
            <a:pPr marL="285750" indent="-285750">
              <a:buFontTx/>
              <a:buChar char="-"/>
            </a:pPr>
            <a:r>
              <a:rPr lang="fr-FR" sz="1200" dirty="0" smtClean="0">
                <a:cs typeface="Arial" pitchFamily="34" charset="0"/>
              </a:rPr>
              <a:t>labour diminue densité des horizons profonds et améliore la porosité </a:t>
            </a:r>
            <a:r>
              <a:rPr lang="fr-FR" sz="1200" i="1" dirty="0" smtClean="0">
                <a:solidFill>
                  <a:schemeClr val="accent1"/>
                </a:solidFill>
                <a:cs typeface="Arial" pitchFamily="34" charset="0"/>
              </a:rPr>
              <a:t>(</a:t>
            </a:r>
            <a:r>
              <a:rPr lang="fr-FR" sz="1200" i="1" dirty="0" err="1" smtClean="0">
                <a:solidFill>
                  <a:schemeClr val="accent1"/>
                </a:solidFill>
                <a:cs typeface="Arial" pitchFamily="34" charset="0"/>
              </a:rPr>
              <a:t>Carof</a:t>
            </a:r>
            <a:r>
              <a:rPr lang="fr-FR" sz="1200" i="1" dirty="0" smtClean="0">
                <a:solidFill>
                  <a:schemeClr val="accent1"/>
                </a:solidFill>
                <a:cs typeface="Arial" pitchFamily="34" charset="0"/>
              </a:rPr>
              <a:t> et al, 2007)</a:t>
            </a:r>
          </a:p>
          <a:p>
            <a:pPr marL="285750" indent="-285750">
              <a:buFontTx/>
              <a:buChar char="-"/>
            </a:pPr>
            <a:r>
              <a:rPr lang="fr-FR" sz="1200" dirty="0" smtClean="0">
                <a:cs typeface="Arial" pitchFamily="34" charset="0"/>
              </a:rPr>
              <a:t>apparition semelle de labour en LA </a:t>
            </a:r>
            <a:endParaRPr lang="fr-FR" sz="1200" i="1" dirty="0" smtClean="0"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endParaRPr lang="fr-FR" sz="1200" dirty="0" smtClean="0"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endParaRPr lang="fr-FR" sz="1200" i="1" dirty="0" smtClean="0">
              <a:solidFill>
                <a:schemeClr val="accent1"/>
              </a:solidFill>
              <a:cs typeface="Arial" pitchFamily="34" charset="0"/>
            </a:endParaRPr>
          </a:p>
          <a:p>
            <a:endParaRPr lang="fr-FR" dirty="0" smtClean="0"/>
          </a:p>
          <a:p>
            <a:pPr>
              <a:buFont typeface="Arial" pitchFamily="34" charset="0"/>
              <a:buChar char="•"/>
            </a:pPr>
            <a:endParaRPr lang="fr-FR" sz="1200" i="1" dirty="0" smtClean="0">
              <a:solidFill>
                <a:schemeClr val="accent1"/>
              </a:solidFill>
              <a:cs typeface="Arial" pitchFamily="34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3EFA9-FF0C-4C9D-9665-604357D1A937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8340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i="1" dirty="0" smtClean="0">
              <a:solidFill>
                <a:srgbClr val="FF0000"/>
              </a:solidFill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fr-FR" sz="1200" i="1" dirty="0" smtClean="0">
                <a:cs typeface="Arial" pitchFamily="34" charset="0"/>
              </a:rPr>
              <a:t> </a:t>
            </a:r>
            <a:r>
              <a:rPr lang="fr-FR" sz="1200" b="1" dirty="0" smtClean="0">
                <a:cs typeface="Arial" pitchFamily="34" charset="0"/>
              </a:rPr>
              <a:t>Densité apparente </a:t>
            </a:r>
            <a:r>
              <a:rPr lang="fr-FR" sz="1200" dirty="0" smtClean="0">
                <a:cs typeface="Arial" pitchFamily="34" charset="0"/>
              </a:rPr>
              <a:t>plus faible en C8 </a:t>
            </a:r>
            <a:r>
              <a:rPr lang="fr-FR" sz="1200" b="1" dirty="0" smtClean="0">
                <a:cs typeface="Arial" pitchFamily="34" charset="0"/>
              </a:rPr>
              <a:t>+</a:t>
            </a:r>
            <a:r>
              <a:rPr lang="fr-FR" sz="1200" dirty="0" smtClean="0">
                <a:cs typeface="Arial" pitchFamily="34" charset="0"/>
              </a:rPr>
              <a:t> significativement différente des systèmes labourés </a:t>
            </a:r>
          </a:p>
          <a:p>
            <a:pPr marL="285750" indent="-285750">
              <a:buFontTx/>
              <a:buChar char="-"/>
            </a:pPr>
            <a:r>
              <a:rPr lang="fr-FR" sz="1200" dirty="0" err="1" smtClean="0">
                <a:cs typeface="Arial" pitchFamily="34" charset="0"/>
              </a:rPr>
              <a:t>mulch</a:t>
            </a:r>
            <a:r>
              <a:rPr lang="fr-FR" sz="1200" dirty="0" smtClean="0">
                <a:cs typeface="Arial" pitchFamily="34" charset="0"/>
              </a:rPr>
              <a:t> de surface maintient porosité ouverte en TCS </a:t>
            </a:r>
            <a:r>
              <a:rPr lang="fr-FR" sz="1200" i="1" dirty="0" smtClean="0">
                <a:solidFill>
                  <a:schemeClr val="accent1"/>
                </a:solidFill>
                <a:cs typeface="Arial" pitchFamily="34" charset="0"/>
              </a:rPr>
              <a:t>(</a:t>
            </a:r>
            <a:r>
              <a:rPr lang="fr-FR" sz="1200" i="1" dirty="0" err="1" smtClean="0">
                <a:solidFill>
                  <a:schemeClr val="accent1"/>
                </a:solidFill>
                <a:cs typeface="Arial" pitchFamily="34" charset="0"/>
              </a:rPr>
              <a:t>Guérif</a:t>
            </a:r>
            <a:r>
              <a:rPr lang="fr-FR" sz="1200" i="1" dirty="0" smtClean="0">
                <a:solidFill>
                  <a:schemeClr val="accent1"/>
                </a:solidFill>
                <a:cs typeface="Arial" pitchFamily="34" charset="0"/>
              </a:rPr>
              <a:t>, 1994)</a:t>
            </a:r>
          </a:p>
          <a:p>
            <a:pPr marL="285750" indent="-285750">
              <a:buFontTx/>
              <a:buChar char="-"/>
            </a:pPr>
            <a:r>
              <a:rPr lang="fr-FR" sz="1200" dirty="0" smtClean="0">
                <a:cs typeface="Arial" pitchFamily="34" charset="0"/>
              </a:rPr>
              <a:t>variation densité en systèmes labourés due à prise en masse du sol </a:t>
            </a:r>
            <a:r>
              <a:rPr lang="fr-FR" sz="1200" i="1" dirty="0" smtClean="0">
                <a:solidFill>
                  <a:schemeClr val="accent1"/>
                </a:solidFill>
                <a:cs typeface="Arial" pitchFamily="34" charset="0"/>
              </a:rPr>
              <a:t>(</a:t>
            </a:r>
            <a:r>
              <a:rPr lang="fr-FR" sz="1200" i="1" dirty="0" err="1" smtClean="0">
                <a:solidFill>
                  <a:schemeClr val="accent1"/>
                </a:solidFill>
                <a:cs typeface="Arial" pitchFamily="34" charset="0"/>
              </a:rPr>
              <a:t>Daraghmeh</a:t>
            </a:r>
            <a:r>
              <a:rPr lang="fr-FR" sz="1200" i="1" dirty="0" smtClean="0">
                <a:solidFill>
                  <a:schemeClr val="accent1"/>
                </a:solidFill>
                <a:cs typeface="Arial" pitchFamily="34" charset="0"/>
              </a:rPr>
              <a:t> et al, 2009)</a:t>
            </a:r>
          </a:p>
          <a:p>
            <a:pPr marL="285750" indent="-285750">
              <a:buFontTx/>
              <a:buChar char="-"/>
            </a:pPr>
            <a:endParaRPr lang="fr-FR" sz="1200" i="1" dirty="0" smtClean="0">
              <a:solidFill>
                <a:schemeClr val="accent1"/>
              </a:solidFill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fr-FR" sz="1200" i="1" dirty="0" smtClean="0">
                <a:cs typeface="Arial" pitchFamily="34" charset="0"/>
              </a:rPr>
              <a:t> </a:t>
            </a:r>
            <a:r>
              <a:rPr lang="fr-FR" sz="1200" b="1" dirty="0" smtClean="0">
                <a:cs typeface="Arial" pitchFamily="34" charset="0"/>
              </a:rPr>
              <a:t>Conductivités de </a:t>
            </a:r>
            <a:r>
              <a:rPr lang="fr-FR" sz="1200" b="1" dirty="0" err="1" smtClean="0">
                <a:cs typeface="Arial" pitchFamily="34" charset="0"/>
              </a:rPr>
              <a:t>sub</a:t>
            </a:r>
            <a:r>
              <a:rPr lang="fr-FR" sz="1200" b="1" dirty="0" smtClean="0">
                <a:cs typeface="Arial" pitchFamily="34" charset="0"/>
              </a:rPr>
              <a:t>-surface </a:t>
            </a:r>
            <a:r>
              <a:rPr lang="fr-FR" sz="1200" dirty="0" smtClean="0">
                <a:cs typeface="Arial" pitchFamily="34" charset="0"/>
              </a:rPr>
              <a:t>augmentent avec diminution intensité du travail</a:t>
            </a:r>
          </a:p>
          <a:p>
            <a:pPr marL="285750" indent="-285750">
              <a:buFontTx/>
              <a:buChar char="-"/>
            </a:pPr>
            <a:r>
              <a:rPr lang="fr-FR" sz="1200" dirty="0" smtClean="0">
                <a:cs typeface="Arial" pitchFamily="34" charset="0"/>
              </a:rPr>
              <a:t>densité apparente + faible </a:t>
            </a:r>
          </a:p>
          <a:p>
            <a:pPr marL="285750" indent="-285750">
              <a:buFontTx/>
              <a:buChar char="-"/>
            </a:pPr>
            <a:r>
              <a:rPr lang="fr-FR" sz="1200" dirty="0" smtClean="0">
                <a:cs typeface="Arial" pitchFamily="34" charset="0"/>
              </a:rPr>
              <a:t>résidu de culture qui maintient la porosité</a:t>
            </a:r>
          </a:p>
          <a:p>
            <a:pPr marL="285750" indent="-285750">
              <a:buFontTx/>
              <a:buChar char="-"/>
            </a:pPr>
            <a:r>
              <a:rPr lang="fr-FR" sz="1200" dirty="0" smtClean="0">
                <a:cs typeface="Arial" pitchFamily="34" charset="0"/>
              </a:rPr>
              <a:t>abondance d’anéciques plus importante</a:t>
            </a:r>
          </a:p>
          <a:p>
            <a:pPr marL="285750" indent="-285750">
              <a:buFontTx/>
              <a:buChar char="-"/>
            </a:pPr>
            <a:endParaRPr lang="fr-FR" sz="1200" dirty="0" smtClean="0"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fr-FR" sz="1200" i="1" dirty="0" smtClean="0">
                <a:cs typeface="Arial" pitchFamily="34" charset="0"/>
              </a:rPr>
              <a:t> </a:t>
            </a:r>
            <a:r>
              <a:rPr lang="fr-FR" sz="1200" b="1" dirty="0" smtClean="0">
                <a:cs typeface="Arial" pitchFamily="34" charset="0"/>
              </a:rPr>
              <a:t>Conductivités de profondeur </a:t>
            </a:r>
            <a:r>
              <a:rPr lang="fr-FR" sz="1200" dirty="0" smtClean="0">
                <a:cs typeface="Arial" pitchFamily="34" charset="0"/>
              </a:rPr>
              <a:t>élevées en LC et C15 et faibles en LA et C8</a:t>
            </a:r>
          </a:p>
          <a:p>
            <a:pPr marL="285750" indent="-285750">
              <a:buFontTx/>
              <a:buChar char="-"/>
            </a:pPr>
            <a:r>
              <a:rPr lang="fr-FR" sz="1200" dirty="0" smtClean="0">
                <a:cs typeface="Arial" pitchFamily="34" charset="0"/>
              </a:rPr>
              <a:t>labour diminue densité des horizons profonds et améliore la porosité </a:t>
            </a:r>
            <a:r>
              <a:rPr lang="fr-FR" sz="1200" i="1" dirty="0" smtClean="0">
                <a:solidFill>
                  <a:schemeClr val="accent1"/>
                </a:solidFill>
                <a:cs typeface="Arial" pitchFamily="34" charset="0"/>
              </a:rPr>
              <a:t>(</a:t>
            </a:r>
            <a:r>
              <a:rPr lang="fr-FR" sz="1200" i="1" dirty="0" err="1" smtClean="0">
                <a:solidFill>
                  <a:schemeClr val="accent1"/>
                </a:solidFill>
                <a:cs typeface="Arial" pitchFamily="34" charset="0"/>
              </a:rPr>
              <a:t>Carof</a:t>
            </a:r>
            <a:r>
              <a:rPr lang="fr-FR" sz="1200" i="1" dirty="0" smtClean="0">
                <a:solidFill>
                  <a:schemeClr val="accent1"/>
                </a:solidFill>
                <a:cs typeface="Arial" pitchFamily="34" charset="0"/>
              </a:rPr>
              <a:t> et al, 2007)</a:t>
            </a:r>
          </a:p>
          <a:p>
            <a:pPr marL="285750" indent="-285750">
              <a:buFontTx/>
              <a:buChar char="-"/>
            </a:pPr>
            <a:r>
              <a:rPr lang="fr-FR" sz="1200" dirty="0" smtClean="0">
                <a:cs typeface="Arial" pitchFamily="34" charset="0"/>
              </a:rPr>
              <a:t>apparition semelle de labour en LA </a:t>
            </a:r>
            <a:endParaRPr lang="fr-FR" sz="1200" i="1" dirty="0" smtClean="0">
              <a:cs typeface="Arial" pitchFamily="34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3EFA9-FF0C-4C9D-9665-604357D1A937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4587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i="1" dirty="0" smtClean="0">
                <a:cs typeface="Arial" pitchFamily="34" charset="0"/>
              </a:rPr>
              <a:t>Cas particulier de l’année 2005 en blé et 2011 en maïs </a:t>
            </a:r>
            <a:r>
              <a:rPr lang="fr-FR" sz="1200" dirty="0" smtClean="0">
                <a:cs typeface="Arial" pitchFamily="34" charset="0"/>
              </a:rPr>
              <a:t>: </a:t>
            </a:r>
          </a:p>
          <a:p>
            <a:pPr marL="285750" indent="-285750">
              <a:buFontTx/>
              <a:buChar char="-"/>
            </a:pPr>
            <a:r>
              <a:rPr lang="fr-FR" sz="1200" dirty="0" smtClean="0">
                <a:cs typeface="Arial" pitchFamily="34" charset="0"/>
              </a:rPr>
              <a:t>lit de semence plus favorable à la levée des graines </a:t>
            </a:r>
          </a:p>
          <a:p>
            <a:pPr marL="285750" indent="-285750">
              <a:buFontTx/>
              <a:buChar char="-"/>
            </a:pPr>
            <a:r>
              <a:rPr lang="fr-FR" sz="1200" dirty="0" smtClean="0">
                <a:cs typeface="Arial" pitchFamily="34" charset="0"/>
              </a:rPr>
              <a:t>conditions climatiques défavorables lors de la période de croissance (saison sèche)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3EFA9-FF0C-4C9D-9665-604357D1A937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2934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3EFA9-FF0C-4C9D-9665-604357D1A937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9666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2380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825211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2884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3239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2364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jpeg"/><Relationship Id="rId18" Type="http://schemas.openxmlformats.org/officeDocument/2006/relationships/image" Target="../media/image12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4.png"/><Relationship Id="rId7" Type="http://schemas.openxmlformats.org/officeDocument/2006/relationships/image" Target="../media/image1.gif"/><Relationship Id="rId12" Type="http://schemas.openxmlformats.org/officeDocument/2006/relationships/image" Target="../media/image6.jpeg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20" Type="http://schemas.openxmlformats.org/officeDocument/2006/relationships/hyperlink" Target="http://www.developpement-durable.gouv.fr/" TargetMode="Externa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23" Type="http://schemas.openxmlformats.org/officeDocument/2006/relationships/image" Target="../media/image16.jpeg"/><Relationship Id="rId10" Type="http://schemas.openxmlformats.org/officeDocument/2006/relationships/image" Target="../media/image4.png"/><Relationship Id="rId19" Type="http://schemas.openxmlformats.org/officeDocument/2006/relationships/image" Target="../media/image13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Relationship Id="rId14" Type="http://schemas.openxmlformats.org/officeDocument/2006/relationships/image" Target="../media/image8.jpeg"/><Relationship Id="rId22" Type="http://schemas.openxmlformats.org/officeDocument/2006/relationships/image" Target="../media/image1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0">
              <a:srgbClr val="DDEBCF"/>
            </a:gs>
            <a:gs pos="0">
              <a:srgbClr val="9CB86E"/>
            </a:gs>
            <a:gs pos="100000">
              <a:srgbClr val="156913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3362" y="6154225"/>
            <a:ext cx="9130637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3" name="Picture 2" descr="D:\Mes Documents\Mes Images\snowman.gif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26"/>
          <a:stretch/>
        </p:blipFill>
        <p:spPr bwMode="auto">
          <a:xfrm>
            <a:off x="7452320" y="6165304"/>
            <a:ext cx="1593293" cy="65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3" descr="D:\Mes Documents\Mes Images\Logos INRA\Logo_QualiAgro_2ton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888" y="6553140"/>
            <a:ext cx="610843" cy="27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5" descr="D:\Mes Documents\Mes Images\logo_VEOLIA_10CM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51" y="6165304"/>
            <a:ext cx="751341" cy="30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P:\PPR\PPR_5\07CR-BIO-VALOAGRO\8BIO0403\Donnees\_QualiAgro\Site Web\Photos images site web\Logos\logo-nouveau-INRA-transparent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032" y="6206317"/>
            <a:ext cx="730680" cy="30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P:\PPR\PPR_5\07CR-BIO-VALOAGRO\8BIO0403\Donnees\_QualiAgro\Site Web\Photos images site web\Logos\ensar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6186620"/>
            <a:ext cx="457509" cy="34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" descr="D:\Mes Documents\Mes Images\alterra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4" t="28943" r="21563" b="13276"/>
          <a:stretch/>
        </p:blipFill>
        <p:spPr bwMode="auto">
          <a:xfrm>
            <a:off x="224049" y="6453336"/>
            <a:ext cx="1035583" cy="38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D:\Mes Documents\Mes Images\logo umea univ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36" y="6185852"/>
            <a:ext cx="313248" cy="31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Image 49" descr="http://www6.dijon.inra.fr/var/internet_dijon_umragroecologie/storage/images/media/images/logo-ademe/53673-1-fre-FR/logo-ADEME_medium.jp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608" y="6237312"/>
            <a:ext cx="558696" cy="599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Picture 19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145" y="6188376"/>
            <a:ext cx="431839" cy="351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2" descr="logo_Rennes1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032" y="6590352"/>
            <a:ext cx="569912" cy="25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899" y="6525344"/>
            <a:ext cx="582957" cy="280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Afbeelding 1" descr="C:\Users\hanny136\AppData\Local\Microsoft\Windows\Temporary Internet Files\Content.Outlook\SP9YMCMO\SKB LOGO groot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405" y="6453336"/>
            <a:ext cx="448635" cy="40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8" descr="http://blogperso.univ-rennes1.fr/catherine.dupont/public/.logo_osur_type1-22x16-fond-blanc_m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400" y="6200461"/>
            <a:ext cx="500696" cy="36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4" descr="http://www.snowmannetwork.com/upload/images/logos/MEDDE.png">
            <a:hlinkClick r:id="rId20"/>
          </p:cNvPr>
          <p:cNvPicPr/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670" y="6187020"/>
            <a:ext cx="457554" cy="521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087" y="6419364"/>
            <a:ext cx="260057" cy="418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2" descr="D:\Mes Documents\Mes Images\Agroparistech.jpg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42"/>
          <a:stretch/>
        </p:blipFill>
        <p:spPr bwMode="auto">
          <a:xfrm>
            <a:off x="1717639" y="6597352"/>
            <a:ext cx="766129" cy="18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745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3.pn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4"/>
          <p:cNvSpPr txBox="1">
            <a:spLocks/>
          </p:cNvSpPr>
          <p:nvPr/>
        </p:nvSpPr>
        <p:spPr>
          <a:xfrm>
            <a:off x="168352" y="4346271"/>
            <a:ext cx="8844455" cy="13314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b="1" dirty="0" err="1" smtClean="0">
                <a:solidFill>
                  <a:srgbClr val="FFC000"/>
                </a:solidFill>
              </a:rPr>
              <a:t>Indicateurs</a:t>
            </a:r>
            <a:r>
              <a:rPr lang="en-US" sz="3200" b="1" dirty="0" smtClean="0">
                <a:solidFill>
                  <a:srgbClr val="FFC000"/>
                </a:solidFill>
              </a:rPr>
              <a:t> de </a:t>
            </a:r>
            <a:r>
              <a:rPr lang="en-US" sz="3200" b="1" dirty="0" err="1" smtClean="0">
                <a:solidFill>
                  <a:srgbClr val="FFC000"/>
                </a:solidFill>
              </a:rPr>
              <a:t>qualité</a:t>
            </a:r>
            <a:r>
              <a:rPr lang="en-US" sz="3200" b="1" dirty="0" smtClean="0">
                <a:solidFill>
                  <a:srgbClr val="FFC000"/>
                </a:solidFill>
              </a:rPr>
              <a:t> des sols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00" b="1" dirty="0" smtClean="0">
              <a:solidFill>
                <a:prstClr val="white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dirty="0" smtClean="0">
                <a:solidFill>
                  <a:prstClr val="white"/>
                </a:solidFill>
              </a:rPr>
              <a:t>Comment quantifier les impacts?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b="1" dirty="0" smtClean="0">
                <a:solidFill>
                  <a:prstClr val="white"/>
                </a:solidFill>
              </a:rPr>
              <a:t>F </a:t>
            </a:r>
            <a:r>
              <a:rPr lang="en-US" sz="1800" b="1" dirty="0" err="1" smtClean="0">
                <a:solidFill>
                  <a:prstClr val="white"/>
                </a:solidFill>
              </a:rPr>
              <a:t>Obriot</a:t>
            </a:r>
            <a:r>
              <a:rPr lang="en-US" sz="1800" b="1" dirty="0" smtClean="0">
                <a:solidFill>
                  <a:prstClr val="white"/>
                </a:solidFill>
              </a:rPr>
              <a:t>, G </a:t>
            </a:r>
            <a:r>
              <a:rPr lang="en-US" sz="1800" b="1" dirty="0" err="1" smtClean="0">
                <a:solidFill>
                  <a:prstClr val="white"/>
                </a:solidFill>
              </a:rPr>
              <a:t>Perés</a:t>
            </a:r>
            <a:r>
              <a:rPr lang="en-US" sz="1800" b="1" dirty="0" smtClean="0">
                <a:solidFill>
                  <a:prstClr val="white"/>
                </a:solidFill>
              </a:rPr>
              <a:t>, D </a:t>
            </a:r>
            <a:r>
              <a:rPr lang="en-US" sz="1800" b="1" dirty="0" err="1" smtClean="0">
                <a:solidFill>
                  <a:prstClr val="white"/>
                </a:solidFill>
              </a:rPr>
              <a:t>Heddadj</a:t>
            </a:r>
            <a:r>
              <a:rPr lang="en-US" sz="1800" b="1" dirty="0" smtClean="0">
                <a:solidFill>
                  <a:prstClr val="white"/>
                </a:solidFill>
              </a:rPr>
              <a:t>,   </a:t>
            </a:r>
            <a:r>
              <a:rPr lang="en-US" sz="1800" b="1" u="sng" dirty="0" smtClean="0">
                <a:solidFill>
                  <a:prstClr val="white"/>
                </a:solidFill>
              </a:rPr>
              <a:t>M Stauffer</a:t>
            </a:r>
            <a:r>
              <a:rPr lang="en-US" sz="1800" b="1" dirty="0" smtClean="0">
                <a:solidFill>
                  <a:prstClr val="white"/>
                </a:solidFill>
              </a:rPr>
              <a:t>, L </a:t>
            </a:r>
            <a:r>
              <a:rPr lang="en-US" sz="1800" b="1" dirty="0" err="1" smtClean="0">
                <a:solidFill>
                  <a:prstClr val="white"/>
                </a:solidFill>
              </a:rPr>
              <a:t>Vieublé-Gonot</a:t>
            </a:r>
            <a:r>
              <a:rPr lang="en-US" sz="1800" b="1" dirty="0" smtClean="0">
                <a:solidFill>
                  <a:prstClr val="white"/>
                </a:solidFill>
              </a:rPr>
              <a:t>, S </a:t>
            </a:r>
            <a:r>
              <a:rPr lang="en-US" sz="1800" b="1" dirty="0" err="1" smtClean="0">
                <a:solidFill>
                  <a:prstClr val="white"/>
                </a:solidFill>
              </a:rPr>
              <a:t>Houot</a:t>
            </a:r>
            <a:endParaRPr lang="en-US" sz="1800" b="1" dirty="0" smtClean="0">
              <a:solidFill>
                <a:prstClr val="white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89186" y="5869303"/>
            <a:ext cx="88444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prstClr val="white"/>
                </a:solidFill>
              </a:rPr>
              <a:t>12 décembre 2014 - Centre International de Séjour de Paris, 6 av. Maurice Ravel, 75012 PARIS  </a:t>
            </a:r>
          </a:p>
        </p:txBody>
      </p:sp>
      <p:pic>
        <p:nvPicPr>
          <p:cNvPr id="11" name="Image 10" descr="sol-vivant-legende-web2-l650-h474-c.jpg"/>
          <p:cNvPicPr>
            <a:picLocks noChangeAspect="1"/>
          </p:cNvPicPr>
          <p:nvPr/>
        </p:nvPicPr>
        <p:blipFill>
          <a:blip r:embed="rId2" cstate="print"/>
          <a:srcRect r="45009"/>
          <a:stretch>
            <a:fillRect/>
          </a:stretch>
        </p:blipFill>
        <p:spPr>
          <a:xfrm>
            <a:off x="611560" y="2000783"/>
            <a:ext cx="1808364" cy="2398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Espace réservé du contenu 4"/>
          <p:cNvSpPr txBox="1">
            <a:spLocks/>
          </p:cNvSpPr>
          <p:nvPr/>
        </p:nvSpPr>
        <p:spPr>
          <a:xfrm>
            <a:off x="95536" y="1234340"/>
            <a:ext cx="8970579" cy="10457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1800" b="1" smtClean="0">
                <a:solidFill>
                  <a:schemeClr val="accent6"/>
                </a:solidFill>
              </a:rPr>
              <a:t>G</a:t>
            </a:r>
            <a:r>
              <a:rPr lang="fr-FR" sz="1800" b="1" smtClean="0"/>
              <a:t>ESTION DES </a:t>
            </a:r>
            <a:r>
              <a:rPr lang="fr-FR" sz="1800" b="1" smtClean="0">
                <a:solidFill>
                  <a:schemeClr val="accent6"/>
                </a:solidFill>
              </a:rPr>
              <a:t>M</a:t>
            </a:r>
            <a:r>
              <a:rPr lang="fr-FR" sz="1800" b="1" smtClean="0"/>
              <a:t>ATIÈRES </a:t>
            </a:r>
            <a:r>
              <a:rPr lang="fr-FR" sz="1800" b="1" smtClean="0">
                <a:solidFill>
                  <a:schemeClr val="accent6"/>
                </a:solidFill>
              </a:rPr>
              <a:t>O</a:t>
            </a:r>
            <a:r>
              <a:rPr lang="fr-FR" sz="1800" b="1" smtClean="0"/>
              <a:t>RGANIQUES ET DU </a:t>
            </a:r>
            <a:r>
              <a:rPr lang="fr-FR" sz="1800" b="1" smtClean="0">
                <a:solidFill>
                  <a:schemeClr val="accent6"/>
                </a:solidFill>
              </a:rPr>
              <a:t>T</a:t>
            </a:r>
            <a:r>
              <a:rPr lang="fr-FR" sz="1800" b="1" smtClean="0"/>
              <a:t>RAVAIL DU </a:t>
            </a:r>
            <a:r>
              <a:rPr lang="fr-FR" sz="1800" b="1" smtClean="0">
                <a:solidFill>
                  <a:schemeClr val="accent6"/>
                </a:solidFill>
              </a:rPr>
              <a:t>S</a:t>
            </a:r>
            <a:r>
              <a:rPr lang="fr-FR" sz="1800" b="1" smtClean="0"/>
              <a:t>OL :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sz="1800" b="1" smtClean="0"/>
              <a:t>DES </a:t>
            </a:r>
            <a:r>
              <a:rPr lang="fr-FR" sz="1800" b="1" smtClean="0">
                <a:solidFill>
                  <a:schemeClr val="accent6"/>
                </a:solidFill>
              </a:rPr>
              <a:t>P</a:t>
            </a:r>
            <a:r>
              <a:rPr lang="fr-FR" sz="1800" b="1" smtClean="0"/>
              <a:t>RATIQUES QUI </a:t>
            </a:r>
            <a:r>
              <a:rPr lang="fr-FR" sz="1800" b="1" smtClean="0">
                <a:solidFill>
                  <a:schemeClr val="accent6"/>
                </a:solidFill>
              </a:rPr>
              <a:t>A</a:t>
            </a:r>
            <a:r>
              <a:rPr lang="fr-FR" sz="1800" b="1" smtClean="0"/>
              <a:t>MÉLIORENT LES </a:t>
            </a:r>
            <a:r>
              <a:rPr lang="fr-FR" sz="1800" b="1" smtClean="0">
                <a:solidFill>
                  <a:schemeClr val="accent6"/>
                </a:solidFill>
              </a:rPr>
              <a:t>S</a:t>
            </a:r>
            <a:r>
              <a:rPr lang="fr-FR" sz="1800" b="1" smtClean="0"/>
              <a:t>ERVICES </a:t>
            </a:r>
            <a:r>
              <a:rPr lang="fr-FR" sz="1800" b="1" smtClean="0">
                <a:solidFill>
                  <a:schemeClr val="accent6"/>
                </a:solidFill>
              </a:rPr>
              <a:t>É</a:t>
            </a:r>
            <a:r>
              <a:rPr lang="fr-FR" sz="1800" b="1" smtClean="0"/>
              <a:t>COSYSTÉMIQUES RENDUS PAR LES </a:t>
            </a:r>
            <a:r>
              <a:rPr lang="fr-FR" sz="1800" b="1" smtClean="0">
                <a:solidFill>
                  <a:schemeClr val="accent6"/>
                </a:solidFill>
              </a:rPr>
              <a:t>S</a:t>
            </a:r>
            <a:r>
              <a:rPr lang="fr-FR" sz="1800" b="1" smtClean="0"/>
              <a:t>OLS ?</a:t>
            </a:r>
            <a:endParaRPr lang="fr-FR" sz="1050" b="1" dirty="0"/>
          </a:p>
        </p:txBody>
      </p:sp>
      <p:pic>
        <p:nvPicPr>
          <p:cNvPr id="13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8" b="21246"/>
          <a:stretch/>
        </p:blipFill>
        <p:spPr bwMode="auto">
          <a:xfrm>
            <a:off x="0" y="0"/>
            <a:ext cx="3498640" cy="122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</p:pic>
      <p:pic>
        <p:nvPicPr>
          <p:cNvPr id="14" name="Picture 9" descr="P:\PPR\PPR_5\07CR-BIO-VALOAGRO\8BIO0411\Photos\Jack photo's\CIMG235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8" b="6525"/>
          <a:stretch/>
        </p:blipFill>
        <p:spPr bwMode="auto">
          <a:xfrm>
            <a:off x="5876940" y="0"/>
            <a:ext cx="3267060" cy="122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P:\PPR\PPR_5\07CR-BIO-VALOAGRO\8BIO0403\Photos\QualiAgro\2013 récolte blé\DSC0028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9" b="17565"/>
          <a:stretch/>
        </p:blipFill>
        <p:spPr bwMode="auto">
          <a:xfrm>
            <a:off x="3498640" y="0"/>
            <a:ext cx="2385060" cy="122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0" descr="sept2006_epandageDVB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199743"/>
            <a:ext cx="2784416" cy="2000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257" y="2220122"/>
            <a:ext cx="3121581" cy="2000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889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27384"/>
            <a:ext cx="8993613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</a:rPr>
              <a:t>Impact du travail du sol en Agriculture Biologique </a:t>
            </a:r>
          </a:p>
          <a:p>
            <a:r>
              <a:rPr lang="fr-FR" sz="2500" b="1" dirty="0" smtClean="0">
                <a:solidFill>
                  <a:schemeClr val="bg1"/>
                </a:solidFill>
              </a:rPr>
              <a:t>Qualité biologique et chimique </a:t>
            </a:r>
            <a:endParaRPr lang="fr-FR" sz="2500" b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28"/>
          <a:stretch/>
        </p:blipFill>
        <p:spPr bwMode="auto">
          <a:xfrm>
            <a:off x="251521" y="849667"/>
            <a:ext cx="4680520" cy="2818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ZoneTexte 22"/>
          <p:cNvSpPr txBox="1"/>
          <p:nvPr/>
        </p:nvSpPr>
        <p:spPr>
          <a:xfrm>
            <a:off x="251520" y="3774277"/>
            <a:ext cx="7983929" cy="22775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i="1" dirty="0" smtClean="0">
                <a:solidFill>
                  <a:srgbClr val="FF0000"/>
                </a:solidFill>
                <a:cs typeface="Arial" pitchFamily="34" charset="0"/>
              </a:rPr>
              <a:t>Biomasse microbienne :</a:t>
            </a:r>
          </a:p>
          <a:p>
            <a:pPr marL="285750" indent="-285750">
              <a:buFontTx/>
              <a:buChar char="-"/>
            </a:pPr>
            <a:r>
              <a:rPr lang="fr-FR" sz="1600" dirty="0" smtClean="0">
                <a:cs typeface="Arial" pitchFamily="34" charset="0"/>
              </a:rPr>
              <a:t>Biomasse = Biomasse Agriculture Biologique </a:t>
            </a:r>
            <a:r>
              <a:rPr lang="fr-FR" sz="1400" i="1" dirty="0" smtClean="0">
                <a:solidFill>
                  <a:schemeClr val="accent1"/>
                </a:solidFill>
                <a:cs typeface="Arial" pitchFamily="34" charset="0"/>
              </a:rPr>
              <a:t>(Vian, 2009)</a:t>
            </a:r>
          </a:p>
          <a:p>
            <a:pPr marL="285750" indent="-285750">
              <a:buFontTx/>
              <a:buChar char="-"/>
            </a:pPr>
            <a:r>
              <a:rPr lang="fr-FR" sz="1600" dirty="0" smtClean="0">
                <a:cs typeface="Arial" pitchFamily="34" charset="0"/>
              </a:rPr>
              <a:t>Réduction de la profondeur augmente la biomasse microbienne </a:t>
            </a:r>
            <a:r>
              <a:rPr lang="fr-FR" sz="1600" dirty="0" smtClean="0">
                <a:cs typeface="Arial" pitchFamily="34" charset="0"/>
                <a:sym typeface="Wingdings" pitchFamily="2" charset="2"/>
              </a:rPr>
              <a:t></a:t>
            </a:r>
            <a:r>
              <a:rPr lang="fr-FR" sz="1600" dirty="0" smtClean="0">
                <a:cs typeface="Arial" pitchFamily="34" charset="0"/>
              </a:rPr>
              <a:t> BM se concentrent dans les horizons où résidus de culture sont enfouis </a:t>
            </a:r>
            <a:r>
              <a:rPr lang="fr-FR" sz="1400" i="1" dirty="0" smtClean="0">
                <a:solidFill>
                  <a:schemeClr val="accent1"/>
                </a:solidFill>
                <a:cs typeface="Arial" pitchFamily="34" charset="0"/>
              </a:rPr>
              <a:t>(Andrade et al, 2003) </a:t>
            </a:r>
          </a:p>
          <a:p>
            <a:pPr marL="285750" indent="-285750">
              <a:buFontTx/>
              <a:buChar char="-"/>
            </a:pPr>
            <a:endParaRPr lang="fr-FR" sz="1400" i="1" dirty="0" smtClean="0">
              <a:solidFill>
                <a:schemeClr val="accent1"/>
              </a:solidFill>
              <a:cs typeface="Arial" pitchFamily="34" charset="0"/>
            </a:endParaRPr>
          </a:p>
          <a:p>
            <a:r>
              <a:rPr lang="fr-FR" sz="1600" i="1" dirty="0" smtClean="0">
                <a:solidFill>
                  <a:srgbClr val="FF0000"/>
                </a:solidFill>
                <a:cs typeface="Arial" pitchFamily="34" charset="0"/>
              </a:rPr>
              <a:t>Carbone total: </a:t>
            </a:r>
          </a:p>
          <a:p>
            <a:r>
              <a:rPr lang="fr-FR" sz="1600" dirty="0" smtClean="0">
                <a:cs typeface="Arial" pitchFamily="34" charset="0"/>
              </a:rPr>
              <a:t>TCS </a:t>
            </a:r>
            <a:r>
              <a:rPr lang="fr-FR" sz="1600" dirty="0">
                <a:cs typeface="Arial" pitchFamily="34" charset="0"/>
              </a:rPr>
              <a:t>&gt; systèmes labourés </a:t>
            </a:r>
          </a:p>
          <a:p>
            <a:pPr marL="285750" indent="-285750">
              <a:buFontTx/>
              <a:buChar char="-"/>
            </a:pPr>
            <a:r>
              <a:rPr lang="fr-FR" sz="1600" dirty="0" smtClean="0">
                <a:cs typeface="Arial" pitchFamily="34" charset="0"/>
              </a:rPr>
              <a:t> MO </a:t>
            </a:r>
            <a:r>
              <a:rPr lang="fr-FR" sz="1600" dirty="0">
                <a:cs typeface="Arial" pitchFamily="34" charset="0"/>
              </a:rPr>
              <a:t>concentrée dans horizon de surface en TCS</a:t>
            </a:r>
          </a:p>
          <a:p>
            <a:pPr marL="285750" indent="-285750">
              <a:buFontTx/>
              <a:buChar char="-"/>
            </a:pPr>
            <a:r>
              <a:rPr lang="fr-FR" sz="1600" dirty="0">
                <a:cs typeface="Arial" pitchFamily="34" charset="0"/>
              </a:rPr>
              <a:t> </a:t>
            </a:r>
            <a:r>
              <a:rPr lang="fr-FR" sz="1600" dirty="0" err="1">
                <a:cs typeface="Arial" pitchFamily="34" charset="0"/>
              </a:rPr>
              <a:t>Rhizodéposition</a:t>
            </a:r>
            <a:r>
              <a:rPr lang="fr-FR" sz="1600" dirty="0">
                <a:cs typeface="Arial" pitchFamily="34" charset="0"/>
              </a:rPr>
              <a:t>     </a:t>
            </a:r>
            <a:r>
              <a:rPr lang="fr-FR" sz="1600" dirty="0" smtClean="0">
                <a:cs typeface="Arial" pitchFamily="34" charset="0"/>
              </a:rPr>
              <a:t>  en </a:t>
            </a:r>
            <a:r>
              <a:rPr lang="fr-FR" sz="1600" dirty="0">
                <a:cs typeface="Arial" pitchFamily="34" charset="0"/>
              </a:rPr>
              <a:t>TCS chevelu racinaire plus important </a:t>
            </a:r>
            <a:r>
              <a:rPr lang="fr-FR" sz="1600" i="1" dirty="0">
                <a:solidFill>
                  <a:schemeClr val="accent1"/>
                </a:solidFill>
                <a:cs typeface="Arial" pitchFamily="34" charset="0"/>
              </a:rPr>
              <a:t>(Nguyen, 2003</a:t>
            </a:r>
            <a:r>
              <a:rPr lang="fr-FR" sz="1600" i="1" dirty="0" smtClean="0">
                <a:solidFill>
                  <a:schemeClr val="accent1"/>
                </a:solidFill>
                <a:cs typeface="Arial" pitchFamily="34" charset="0"/>
              </a:rPr>
              <a:t>)</a:t>
            </a:r>
            <a:endParaRPr lang="fr-FR" sz="1600" i="1" dirty="0">
              <a:solidFill>
                <a:schemeClr val="accent1"/>
              </a:solidFill>
              <a:cs typeface="Arial" pitchFamily="34" charset="0"/>
            </a:endParaRPr>
          </a:p>
        </p:txBody>
      </p:sp>
      <p:cxnSp>
        <p:nvCxnSpPr>
          <p:cNvPr id="20" name="Connecteur droit avec flèche 19"/>
          <p:cNvCxnSpPr/>
          <p:nvPr/>
        </p:nvCxnSpPr>
        <p:spPr>
          <a:xfrm flipV="1">
            <a:off x="2097558" y="5769260"/>
            <a:ext cx="108012" cy="21602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0" t="66947" r="48015" b="23539"/>
          <a:stretch/>
        </p:blipFill>
        <p:spPr bwMode="auto">
          <a:xfrm>
            <a:off x="5148064" y="953160"/>
            <a:ext cx="2052703" cy="16089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10" descr="G:\Docs FLO\Fac\Cours FAC\Master IHBV\Stages\Stage_Paimpont\Photos\Chimie\260420133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3498" y="1741280"/>
            <a:ext cx="2592963" cy="1867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627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30"/>
          <a:stretch/>
        </p:blipFill>
        <p:spPr bwMode="auto">
          <a:xfrm>
            <a:off x="344740" y="1026589"/>
            <a:ext cx="6089650" cy="1841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riangle isocèle 4"/>
          <p:cNvSpPr/>
          <p:nvPr/>
        </p:nvSpPr>
        <p:spPr>
          <a:xfrm rot="16200000">
            <a:off x="4055398" y="-173491"/>
            <a:ext cx="270000" cy="4032447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riangle isocèle 5"/>
          <p:cNvSpPr/>
          <p:nvPr/>
        </p:nvSpPr>
        <p:spPr>
          <a:xfrm rot="5400000">
            <a:off x="4099034" y="145203"/>
            <a:ext cx="254735" cy="4104456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4" name="Groupe 23"/>
          <p:cNvGrpSpPr/>
          <p:nvPr/>
        </p:nvGrpSpPr>
        <p:grpSpPr>
          <a:xfrm>
            <a:off x="344739" y="3209942"/>
            <a:ext cx="6089650" cy="584775"/>
            <a:chOff x="344739" y="3209942"/>
            <a:chExt cx="6089650" cy="584775"/>
          </a:xfrm>
        </p:grpSpPr>
        <p:sp>
          <p:nvSpPr>
            <p:cNvPr id="8" name="ZoneTexte 22"/>
            <p:cNvSpPr txBox="1"/>
            <p:nvPr/>
          </p:nvSpPr>
          <p:spPr>
            <a:xfrm>
              <a:off x="344739" y="3209942"/>
              <a:ext cx="6089650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1600" dirty="0" smtClean="0">
                  <a:cs typeface="Arial" pitchFamily="34" charset="0"/>
                </a:rPr>
                <a:t>Quand l’intensité du travail </a:t>
              </a:r>
              <a:r>
                <a:rPr lang="fr-FR" sz="1600" u="sng" dirty="0" smtClean="0">
                  <a:cs typeface="Arial" pitchFamily="34" charset="0"/>
                </a:rPr>
                <a:t>augmente</a:t>
              </a:r>
              <a:r>
                <a:rPr lang="fr-FR" sz="1600" dirty="0">
                  <a:cs typeface="Arial" pitchFamily="34" charset="0"/>
                </a:rPr>
                <a:t> </a:t>
              </a:r>
              <a:r>
                <a:rPr lang="fr-FR" sz="1600" dirty="0" smtClean="0">
                  <a:cs typeface="Arial" pitchFamily="34" charset="0"/>
                </a:rPr>
                <a:t>la </a:t>
              </a:r>
              <a:r>
                <a:rPr lang="fr-FR" sz="1600" b="1" dirty="0" smtClean="0">
                  <a:cs typeface="Arial" pitchFamily="34" charset="0"/>
                </a:rPr>
                <a:t>densité apparente</a:t>
              </a:r>
            </a:p>
            <a:p>
              <a:pPr marL="285750" indent="-285750">
                <a:buFontTx/>
                <a:buChar char="-"/>
              </a:pPr>
              <a:r>
                <a:rPr lang="fr-FR" sz="1600" dirty="0" err="1">
                  <a:cs typeface="Arial" pitchFamily="34" charset="0"/>
                </a:rPr>
                <a:t>mulch</a:t>
              </a:r>
              <a:r>
                <a:rPr lang="fr-FR" sz="1600" dirty="0">
                  <a:cs typeface="Arial" pitchFamily="34" charset="0"/>
                </a:rPr>
                <a:t> de surface maintient porosité ouverte en TCS </a:t>
              </a:r>
              <a:r>
                <a:rPr lang="fr-FR" sz="1600" i="1" dirty="0">
                  <a:solidFill>
                    <a:schemeClr val="accent1"/>
                  </a:solidFill>
                  <a:cs typeface="Arial" pitchFamily="34" charset="0"/>
                </a:rPr>
                <a:t>(</a:t>
              </a:r>
              <a:r>
                <a:rPr lang="fr-FR" sz="1600" i="1" dirty="0" err="1">
                  <a:solidFill>
                    <a:schemeClr val="accent1"/>
                  </a:solidFill>
                  <a:cs typeface="Arial" pitchFamily="34" charset="0"/>
                </a:rPr>
                <a:t>Guérif</a:t>
              </a:r>
              <a:r>
                <a:rPr lang="fr-FR" sz="1600" i="1" dirty="0">
                  <a:solidFill>
                    <a:schemeClr val="accent1"/>
                  </a:solidFill>
                  <a:cs typeface="Arial" pitchFamily="34" charset="0"/>
                </a:rPr>
                <a:t>, 1994</a:t>
              </a:r>
              <a:r>
                <a:rPr lang="fr-FR" sz="1600" i="1" dirty="0" smtClean="0">
                  <a:solidFill>
                    <a:schemeClr val="accent1"/>
                  </a:solidFill>
                  <a:cs typeface="Arial" pitchFamily="34" charset="0"/>
                </a:rPr>
                <a:t>)</a:t>
              </a:r>
              <a:endParaRPr lang="fr-FR" sz="1600" i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cxnSp>
          <p:nvCxnSpPr>
            <p:cNvPr id="9" name="Connecteur droit avec flèche 8"/>
            <p:cNvCxnSpPr/>
            <p:nvPr/>
          </p:nvCxnSpPr>
          <p:spPr>
            <a:xfrm flipV="1">
              <a:off x="5647398" y="3210265"/>
              <a:ext cx="202173" cy="21602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ZoneTexte 22"/>
          <p:cNvSpPr txBox="1"/>
          <p:nvPr/>
        </p:nvSpPr>
        <p:spPr>
          <a:xfrm>
            <a:off x="344739" y="5429448"/>
            <a:ext cx="8280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smtClean="0">
                <a:cs typeface="Arial" pitchFamily="34" charset="0"/>
              </a:rPr>
              <a:t>Cond profonde</a:t>
            </a:r>
            <a:r>
              <a:rPr lang="fr-FR" sz="1600" dirty="0" smtClean="0">
                <a:cs typeface="Arial" pitchFamily="34" charset="0"/>
              </a:rPr>
              <a:t>:</a:t>
            </a:r>
            <a:r>
              <a:rPr lang="fr-FR" sz="1600" dirty="0">
                <a:cs typeface="Arial" pitchFamily="34" charset="0"/>
              </a:rPr>
              <a:t> </a:t>
            </a:r>
            <a:r>
              <a:rPr lang="fr-FR" sz="1600" dirty="0" smtClean="0">
                <a:cs typeface="Arial" pitchFamily="34" charset="0"/>
              </a:rPr>
              <a:t>LC </a:t>
            </a:r>
            <a:r>
              <a:rPr lang="fr-FR" sz="1600" dirty="0">
                <a:cs typeface="Arial" pitchFamily="34" charset="0"/>
              </a:rPr>
              <a:t>et C15 &gt; LA et C8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-27384"/>
            <a:ext cx="899361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</a:rPr>
              <a:t>Impact du travail du sol en Agriculture Biologique </a:t>
            </a:r>
          </a:p>
          <a:p>
            <a:r>
              <a:rPr lang="fr-FR" sz="2400" b="1" dirty="0" smtClean="0">
                <a:solidFill>
                  <a:schemeClr val="bg1"/>
                </a:solidFill>
              </a:rPr>
              <a:t>Qualité physique</a:t>
            </a:r>
            <a:endParaRPr lang="fr-FR" sz="2400" b="1" dirty="0">
              <a:solidFill>
                <a:schemeClr val="bg1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302" y="339880"/>
            <a:ext cx="2193345" cy="3365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tangle 14"/>
          <p:cNvSpPr/>
          <p:nvPr/>
        </p:nvSpPr>
        <p:spPr>
          <a:xfrm>
            <a:off x="344739" y="3786636"/>
            <a:ext cx="828000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600" dirty="0">
                <a:cs typeface="Arial" pitchFamily="34" charset="0"/>
              </a:rPr>
              <a:t>variation densité en systèmes labourés due à prise en masse du sol </a:t>
            </a:r>
            <a:r>
              <a:rPr lang="fr-FR" sz="1600" i="1" dirty="0">
                <a:solidFill>
                  <a:schemeClr val="accent1"/>
                </a:solidFill>
                <a:cs typeface="Arial" pitchFamily="34" charset="0"/>
              </a:rPr>
              <a:t>(</a:t>
            </a:r>
            <a:r>
              <a:rPr lang="fr-FR" sz="1600" i="1" dirty="0" err="1">
                <a:solidFill>
                  <a:schemeClr val="accent1"/>
                </a:solidFill>
                <a:cs typeface="Arial" pitchFamily="34" charset="0"/>
              </a:rPr>
              <a:t>Daraghmeh</a:t>
            </a:r>
            <a:r>
              <a:rPr lang="fr-FR" sz="1600" i="1" dirty="0">
                <a:solidFill>
                  <a:schemeClr val="accent1"/>
                </a:solidFill>
                <a:cs typeface="Arial" pitchFamily="34" charset="0"/>
              </a:rPr>
              <a:t> et al, 2009)</a:t>
            </a:r>
          </a:p>
        </p:txBody>
      </p:sp>
      <p:grpSp>
        <p:nvGrpSpPr>
          <p:cNvPr id="25" name="Groupe 24"/>
          <p:cNvGrpSpPr/>
          <p:nvPr/>
        </p:nvGrpSpPr>
        <p:grpSpPr>
          <a:xfrm>
            <a:off x="344739" y="4125190"/>
            <a:ext cx="8280000" cy="1323439"/>
            <a:chOff x="344739" y="4125190"/>
            <a:chExt cx="8280000" cy="1323439"/>
          </a:xfrm>
        </p:grpSpPr>
        <p:sp>
          <p:nvSpPr>
            <p:cNvPr id="16" name="Rectangle 15"/>
            <p:cNvSpPr/>
            <p:nvPr/>
          </p:nvSpPr>
          <p:spPr>
            <a:xfrm>
              <a:off x="344739" y="4125190"/>
              <a:ext cx="8280000" cy="13234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endParaRPr lang="fr-FR" sz="1600" dirty="0" smtClean="0">
                <a:cs typeface="Arial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1600" dirty="0" smtClean="0">
                  <a:cs typeface="Arial" pitchFamily="34" charset="0"/>
                </a:rPr>
                <a:t>Quand </a:t>
              </a:r>
              <a:r>
                <a:rPr lang="fr-FR" sz="1600" dirty="0">
                  <a:cs typeface="Arial" pitchFamily="34" charset="0"/>
                </a:rPr>
                <a:t>l’intensité du travail </a:t>
              </a:r>
              <a:r>
                <a:rPr lang="fr-FR" sz="1600" u="sng" dirty="0" smtClean="0">
                  <a:cs typeface="Arial" pitchFamily="34" charset="0"/>
                </a:rPr>
                <a:t>diminue</a:t>
              </a:r>
              <a:r>
                <a:rPr lang="fr-FR" sz="1600" dirty="0" smtClean="0">
                  <a:cs typeface="Arial" pitchFamily="34" charset="0"/>
                </a:rPr>
                <a:t> la </a:t>
              </a:r>
              <a:r>
                <a:rPr lang="fr-FR" sz="1600" b="1" dirty="0" err="1" smtClean="0">
                  <a:cs typeface="Arial" pitchFamily="34" charset="0"/>
                </a:rPr>
                <a:t>cond</a:t>
              </a:r>
              <a:r>
                <a:rPr lang="fr-FR" sz="1600" b="1" dirty="0" smtClean="0">
                  <a:cs typeface="Arial" pitchFamily="34" charset="0"/>
                </a:rPr>
                <a:t> de </a:t>
              </a:r>
              <a:r>
                <a:rPr lang="fr-FR" sz="1600" b="1" dirty="0" err="1" smtClean="0">
                  <a:cs typeface="Arial" pitchFamily="34" charset="0"/>
                </a:rPr>
                <a:t>sub</a:t>
              </a:r>
              <a:r>
                <a:rPr lang="fr-FR" sz="1600" b="1" dirty="0" smtClean="0">
                  <a:cs typeface="Arial" pitchFamily="34" charset="0"/>
                </a:rPr>
                <a:t>-surface </a:t>
              </a:r>
              <a:endParaRPr lang="fr-FR" sz="1600" b="1" dirty="0">
                <a:cs typeface="Arial" pitchFamily="34" charset="0"/>
              </a:endParaRPr>
            </a:p>
            <a:p>
              <a:pPr marL="285750" indent="-285750">
                <a:buFontTx/>
                <a:buChar char="-"/>
              </a:pPr>
              <a:r>
                <a:rPr lang="fr-FR" sz="1600" dirty="0" smtClean="0">
                  <a:cs typeface="Arial" pitchFamily="34" charset="0"/>
                </a:rPr>
                <a:t>densité </a:t>
              </a:r>
              <a:r>
                <a:rPr lang="fr-FR" sz="1600" dirty="0">
                  <a:cs typeface="Arial" pitchFamily="34" charset="0"/>
                </a:rPr>
                <a:t>apparente + faible </a:t>
              </a:r>
            </a:p>
            <a:p>
              <a:pPr marL="285750" indent="-285750">
                <a:buFontTx/>
                <a:buChar char="-"/>
              </a:pPr>
              <a:r>
                <a:rPr lang="fr-FR" sz="1600" dirty="0" smtClean="0">
                  <a:cs typeface="Arial" pitchFamily="34" charset="0"/>
                </a:rPr>
                <a:t>résidus </a:t>
              </a:r>
              <a:r>
                <a:rPr lang="fr-FR" sz="1600" dirty="0">
                  <a:cs typeface="Arial" pitchFamily="34" charset="0"/>
                </a:rPr>
                <a:t>de </a:t>
              </a:r>
              <a:r>
                <a:rPr lang="fr-FR" sz="1600" dirty="0" smtClean="0">
                  <a:cs typeface="Arial" pitchFamily="34" charset="0"/>
                </a:rPr>
                <a:t>culture </a:t>
              </a:r>
              <a:r>
                <a:rPr lang="fr-FR" sz="1600" dirty="0" err="1" smtClean="0">
                  <a:cs typeface="Arial" pitchFamily="34" charset="0"/>
                </a:rPr>
                <a:t>maintienent</a:t>
              </a:r>
              <a:r>
                <a:rPr lang="fr-FR" sz="1600" dirty="0" smtClean="0">
                  <a:cs typeface="Arial" pitchFamily="34" charset="0"/>
                </a:rPr>
                <a:t> </a:t>
              </a:r>
              <a:r>
                <a:rPr lang="fr-FR" sz="1600" dirty="0">
                  <a:cs typeface="Arial" pitchFamily="34" charset="0"/>
                </a:rPr>
                <a:t>la porosité</a:t>
              </a:r>
            </a:p>
            <a:p>
              <a:pPr marL="285750" indent="-285750">
                <a:buFontTx/>
                <a:buChar char="-"/>
              </a:pPr>
              <a:r>
                <a:rPr lang="fr-FR" sz="1600" dirty="0">
                  <a:cs typeface="Arial" pitchFamily="34" charset="0"/>
                </a:rPr>
                <a:t>abondance d’anéciques plus importante</a:t>
              </a:r>
            </a:p>
          </p:txBody>
        </p:sp>
        <p:cxnSp>
          <p:nvCxnSpPr>
            <p:cNvPr id="17" name="Connecteur droit avec flèche 16"/>
            <p:cNvCxnSpPr/>
            <p:nvPr/>
          </p:nvCxnSpPr>
          <p:spPr>
            <a:xfrm flipV="1">
              <a:off x="5600506" y="4355013"/>
              <a:ext cx="147978" cy="25216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2307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70493" y="3967333"/>
            <a:ext cx="8364651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sz="1600" i="1" dirty="0" smtClean="0">
              <a:solidFill>
                <a:srgbClr val="FF0000"/>
              </a:solidFill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fr-FR" sz="1600" i="1" dirty="0" smtClean="0">
                <a:cs typeface="Arial" pitchFamily="34" charset="0"/>
              </a:rPr>
              <a:t> </a:t>
            </a:r>
            <a:r>
              <a:rPr lang="fr-FR" sz="1600" b="1" dirty="0" smtClean="0">
                <a:cs typeface="Arial" pitchFamily="34" charset="0"/>
              </a:rPr>
              <a:t>Adventices</a:t>
            </a:r>
            <a:r>
              <a:rPr lang="fr-FR" sz="1600" dirty="0" smtClean="0">
                <a:cs typeface="Arial" pitchFamily="34" charset="0"/>
              </a:rPr>
              <a:t>       avec diminution de l’intensité du travail du sol </a:t>
            </a:r>
            <a:r>
              <a:rPr lang="fr-FR" sz="1600" dirty="0" smtClean="0">
                <a:cs typeface="Arial" pitchFamily="34" charset="0"/>
                <a:sym typeface="Wingdings" pitchFamily="2" charset="2"/>
              </a:rPr>
              <a:t></a:t>
            </a:r>
            <a:r>
              <a:rPr lang="fr-FR" sz="1600" dirty="0" smtClean="0">
                <a:cs typeface="Arial" pitchFamily="34" charset="0"/>
              </a:rPr>
              <a:t> labour permet d’enfouir graines en profondeur et empêche leurs germinations ; risque de salissement moins important </a:t>
            </a:r>
            <a:r>
              <a:rPr lang="fr-FR" sz="1600" i="1" dirty="0" smtClean="0">
                <a:solidFill>
                  <a:schemeClr val="accent1"/>
                </a:solidFill>
                <a:cs typeface="Arial" pitchFamily="34" charset="0"/>
              </a:rPr>
              <a:t>(</a:t>
            </a:r>
            <a:r>
              <a:rPr lang="fr-FR" sz="1600" i="1" dirty="0" err="1" smtClean="0">
                <a:solidFill>
                  <a:schemeClr val="accent1"/>
                </a:solidFill>
                <a:cs typeface="Arial" pitchFamily="34" charset="0"/>
              </a:rPr>
              <a:t>Mamarot</a:t>
            </a:r>
            <a:r>
              <a:rPr lang="fr-FR" sz="1600" i="1" dirty="0" smtClean="0">
                <a:solidFill>
                  <a:schemeClr val="accent1"/>
                </a:solidFill>
                <a:cs typeface="Arial" pitchFamily="34" charset="0"/>
              </a:rPr>
              <a:t>, 2004)</a:t>
            </a:r>
          </a:p>
          <a:p>
            <a:pPr>
              <a:buFont typeface="Arial" pitchFamily="34" charset="0"/>
              <a:buChar char="•"/>
            </a:pPr>
            <a:endParaRPr lang="fr-FR" sz="1600" i="1" dirty="0" smtClean="0">
              <a:solidFill>
                <a:schemeClr val="accent1"/>
              </a:solidFill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fr-FR" sz="1600" dirty="0" smtClean="0">
              <a:cs typeface="Arial" pitchFamily="34" charset="0"/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1585987" y="4186734"/>
            <a:ext cx="216024" cy="30908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0" y="-27384"/>
            <a:ext cx="899361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</a:rPr>
              <a:t>Impact du travail du </a:t>
            </a:r>
            <a:r>
              <a:rPr lang="fr-FR" sz="2800" b="1" dirty="0">
                <a:solidFill>
                  <a:schemeClr val="bg1"/>
                </a:solidFill>
              </a:rPr>
              <a:t>sol </a:t>
            </a:r>
            <a:r>
              <a:rPr lang="fr-FR" sz="2800" b="1" dirty="0" smtClean="0">
                <a:solidFill>
                  <a:schemeClr val="bg1"/>
                </a:solidFill>
              </a:rPr>
              <a:t>en Agriculture Biologique </a:t>
            </a:r>
          </a:p>
          <a:p>
            <a:r>
              <a:rPr lang="fr-FR" sz="2400" b="1" dirty="0" smtClean="0">
                <a:solidFill>
                  <a:schemeClr val="bg1"/>
                </a:solidFill>
              </a:rPr>
              <a:t>Qualité agronomique</a:t>
            </a:r>
            <a:endParaRPr lang="fr-FR" sz="24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304"/>
          <a:stretch/>
        </p:blipFill>
        <p:spPr bwMode="auto">
          <a:xfrm>
            <a:off x="370493" y="941310"/>
            <a:ext cx="3744307" cy="303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02"/>
          <a:stretch/>
        </p:blipFill>
        <p:spPr bwMode="auto">
          <a:xfrm>
            <a:off x="4079631" y="936796"/>
            <a:ext cx="4657564" cy="303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e 5"/>
          <p:cNvGrpSpPr/>
          <p:nvPr/>
        </p:nvGrpSpPr>
        <p:grpSpPr>
          <a:xfrm>
            <a:off x="370493" y="5102392"/>
            <a:ext cx="8364651" cy="853689"/>
            <a:chOff x="370493" y="4645195"/>
            <a:chExt cx="8364651" cy="853689"/>
          </a:xfrm>
        </p:grpSpPr>
        <p:sp>
          <p:nvSpPr>
            <p:cNvPr id="4" name="Rectangle 3"/>
            <p:cNvSpPr/>
            <p:nvPr/>
          </p:nvSpPr>
          <p:spPr>
            <a:xfrm>
              <a:off x="370493" y="4667887"/>
              <a:ext cx="8364651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fr-FR" sz="1600" dirty="0">
                  <a:cs typeface="Arial" pitchFamily="34" charset="0"/>
                </a:rPr>
                <a:t> </a:t>
              </a:r>
              <a:r>
                <a:rPr lang="fr-FR" sz="1600" b="1" dirty="0">
                  <a:cs typeface="Arial" pitchFamily="34" charset="0"/>
                </a:rPr>
                <a:t>Rendements</a:t>
              </a:r>
              <a:r>
                <a:rPr lang="fr-FR" sz="1600" dirty="0">
                  <a:cs typeface="Arial" pitchFamily="34" charset="0"/>
                </a:rPr>
                <a:t>       avec diminution de l’intensité du travail du sol </a:t>
              </a:r>
            </a:p>
            <a:p>
              <a:pPr marL="285750" indent="-285750">
                <a:buFontTx/>
                <a:buChar char="-"/>
              </a:pPr>
              <a:r>
                <a:rPr lang="fr-FR" sz="1600" dirty="0">
                  <a:cs typeface="Arial" pitchFamily="34" charset="0"/>
                </a:rPr>
                <a:t>augmentation de la compétition pour éléments nutritifs et eau </a:t>
              </a:r>
              <a:r>
                <a:rPr lang="fr-FR" sz="1600" i="1" dirty="0">
                  <a:solidFill>
                    <a:schemeClr val="accent1"/>
                  </a:solidFill>
                  <a:cs typeface="Arial" pitchFamily="34" charset="0"/>
                </a:rPr>
                <a:t>(</a:t>
              </a:r>
              <a:r>
                <a:rPr lang="fr-FR" sz="1600" i="1" dirty="0" err="1">
                  <a:solidFill>
                    <a:schemeClr val="accent1"/>
                  </a:solidFill>
                  <a:cs typeface="Arial" pitchFamily="34" charset="0"/>
                </a:rPr>
                <a:t>Armal</a:t>
              </a:r>
              <a:r>
                <a:rPr lang="fr-FR" sz="1600" i="1" dirty="0">
                  <a:solidFill>
                    <a:schemeClr val="accent1"/>
                  </a:solidFill>
                  <a:cs typeface="Arial" pitchFamily="34" charset="0"/>
                </a:rPr>
                <a:t>, 2010) </a:t>
              </a:r>
              <a:endParaRPr lang="fr-FR" sz="1600" b="1" dirty="0">
                <a:cs typeface="Arial" pitchFamily="34" charset="0"/>
              </a:endParaRPr>
            </a:p>
            <a:p>
              <a:pPr marL="285750" indent="-285750">
                <a:buFontTx/>
                <a:buChar char="-"/>
              </a:pPr>
              <a:r>
                <a:rPr lang="fr-FR" sz="1600" dirty="0">
                  <a:cs typeface="Arial" pitchFamily="34" charset="0"/>
                </a:rPr>
                <a:t>période de minéralisation azote différente </a:t>
              </a:r>
              <a:r>
                <a:rPr lang="fr-FR" sz="1600" i="1" dirty="0">
                  <a:solidFill>
                    <a:schemeClr val="accent1"/>
                  </a:solidFill>
                  <a:cs typeface="Arial" pitchFamily="34" charset="0"/>
                </a:rPr>
                <a:t>(Berner et al, 2008)</a:t>
              </a:r>
            </a:p>
          </p:txBody>
        </p:sp>
        <p:cxnSp>
          <p:nvCxnSpPr>
            <p:cNvPr id="22" name="Connecteur droit avec flèche 21"/>
            <p:cNvCxnSpPr/>
            <p:nvPr/>
          </p:nvCxnSpPr>
          <p:spPr>
            <a:xfrm>
              <a:off x="1748872" y="4645195"/>
              <a:ext cx="108012" cy="31809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407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7384"/>
            <a:ext cx="8304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</a:rPr>
              <a:t>Indicateur de qualité en Agriculture Biologique</a:t>
            </a:r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44" y="4005064"/>
            <a:ext cx="8136904" cy="18353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fr-FR" sz="1400" dirty="0" smtClean="0">
                <a:latin typeface="Arial" pitchFamily="34" charset="0"/>
                <a:ea typeface="Calibri"/>
                <a:cs typeface="Arial" pitchFamily="34" charset="0"/>
              </a:rPr>
              <a:t>Le labour conventionnel permet le maintien des rendements mais en altérant les qualités environnementales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fr-FR" sz="1400" dirty="0" smtClean="0">
                <a:latin typeface="Arial" pitchFamily="34" charset="0"/>
                <a:ea typeface="Calibri"/>
                <a:cs typeface="Arial" pitchFamily="34" charset="0"/>
              </a:rPr>
              <a:t>La labour agronomique (15 cm)  permet un maintien des qualités chimiques et biologiques, tout en préservant les rendements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fr-FR" sz="1400" dirty="0" smtClean="0">
                <a:latin typeface="Arial" pitchFamily="34" charset="0"/>
                <a:ea typeface="Calibri"/>
                <a:cs typeface="Arial" pitchFamily="34" charset="0"/>
              </a:rPr>
              <a:t>Le travail superficiel à très superficiel permet le maintient de qualités chimique, biologique et physique mais au détriment des rendements (en lien avec </a:t>
            </a:r>
            <a:r>
              <a:rPr lang="fr-FR" sz="1400" dirty="0" err="1" smtClean="0">
                <a:latin typeface="Arial" pitchFamily="34" charset="0"/>
                <a:ea typeface="Calibri"/>
                <a:cs typeface="Arial" pitchFamily="34" charset="0"/>
              </a:rPr>
              <a:t>salissement</a:t>
            </a:r>
            <a:r>
              <a:rPr lang="fr-FR" sz="1400" dirty="0" smtClean="0">
                <a:latin typeface="Arial" pitchFamily="34" charset="0"/>
                <a:ea typeface="Calibri"/>
                <a:cs typeface="Arial" pitchFamily="34" charset="0"/>
              </a:rPr>
              <a:t> et concurrence )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5531949" y="1370616"/>
            <a:ext cx="2979780" cy="1661993"/>
            <a:chOff x="5868144" y="2158050"/>
            <a:chExt cx="2979780" cy="1661993"/>
          </a:xfrm>
        </p:grpSpPr>
        <p:sp>
          <p:nvSpPr>
            <p:cNvPr id="9" name="Rectangle 8"/>
            <p:cNvSpPr/>
            <p:nvPr/>
          </p:nvSpPr>
          <p:spPr>
            <a:xfrm>
              <a:off x="5868144" y="2158050"/>
              <a:ext cx="2979780" cy="166199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  <a:spcAft>
                  <a:spcPts val="1200"/>
                </a:spcAft>
              </a:pPr>
              <a:r>
                <a:rPr lang="fr-FR" altLang="fr-FR" dirty="0" smtClean="0">
                  <a:cs typeface="Arial" panose="020B0604020202020204" pitchFamily="34" charset="0"/>
                </a:rPr>
                <a:t>      Travail très superficiel (C8)</a:t>
              </a:r>
            </a:p>
            <a:p>
              <a:pPr>
                <a:spcBef>
                  <a:spcPct val="0"/>
                </a:spcBef>
                <a:spcAft>
                  <a:spcPts val="1200"/>
                </a:spcAft>
              </a:pPr>
              <a:r>
                <a:rPr lang="fr-FR" altLang="fr-FR" dirty="0" smtClean="0">
                  <a:cs typeface="Arial" panose="020B0604020202020204" pitchFamily="34" charset="0"/>
                </a:rPr>
                <a:t>      Travail superficiel (C15)</a:t>
              </a:r>
            </a:p>
            <a:p>
              <a:pPr>
                <a:spcBef>
                  <a:spcPct val="0"/>
                </a:spcBef>
                <a:spcAft>
                  <a:spcPts val="1200"/>
                </a:spcAft>
              </a:pPr>
              <a:r>
                <a:rPr lang="fr-FR" altLang="fr-FR" dirty="0" smtClean="0">
                  <a:cs typeface="Arial" panose="020B0604020202020204" pitchFamily="34" charset="0"/>
                </a:rPr>
                <a:t>      Labour conventionnel (LC)</a:t>
              </a:r>
              <a:endParaRPr lang="fr-FR" altLang="fr-FR" dirty="0">
                <a:cs typeface="Arial" panose="020B0604020202020204" pitchFamily="34" charset="0"/>
              </a:endParaRPr>
            </a:p>
            <a:p>
              <a:pPr>
                <a:spcBef>
                  <a:spcPct val="0"/>
                </a:spcBef>
                <a:spcAft>
                  <a:spcPts val="1200"/>
                </a:spcAft>
              </a:pPr>
              <a:r>
                <a:rPr lang="fr-FR" altLang="fr-FR" dirty="0" smtClean="0">
                  <a:cs typeface="Arial" panose="020B0604020202020204" pitchFamily="34" charset="0"/>
                </a:rPr>
                <a:t>      Labour Agronomique (LA)</a:t>
              </a:r>
              <a:endParaRPr lang="fr-FR" altLang="fr-FR" dirty="0">
                <a:cs typeface="Arial" panose="020B0604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904765" y="2213230"/>
              <a:ext cx="288032" cy="2775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10452" y="2652545"/>
              <a:ext cx="288032" cy="27757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904316" y="3075317"/>
              <a:ext cx="288032" cy="277579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911176" y="3483780"/>
              <a:ext cx="288032" cy="277579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0" r="10722"/>
          <a:stretch/>
        </p:blipFill>
        <p:spPr bwMode="auto">
          <a:xfrm>
            <a:off x="469216" y="495836"/>
            <a:ext cx="4608512" cy="353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434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0" y="495836"/>
            <a:ext cx="9144000" cy="56694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3" name="Flèche droite 52"/>
          <p:cNvSpPr/>
          <p:nvPr/>
        </p:nvSpPr>
        <p:spPr>
          <a:xfrm>
            <a:off x="6303701" y="4931847"/>
            <a:ext cx="627274" cy="589296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Flèche droite 3"/>
          <p:cNvSpPr/>
          <p:nvPr/>
        </p:nvSpPr>
        <p:spPr>
          <a:xfrm>
            <a:off x="6303701" y="2286439"/>
            <a:ext cx="627274" cy="589296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448784" y="1817441"/>
            <a:ext cx="4896544" cy="141226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  <a:effectLst>
            <a:glow rad="101600">
              <a:schemeClr val="accent6">
                <a:lumMod val="50000"/>
                <a:alpha val="71000"/>
              </a:schemeClr>
            </a:glow>
            <a:outerShdw blurRad="50800" dist="38100" dir="2700000" sx="94000" sy="94000" algn="tl" rotWithShape="0">
              <a:schemeClr val="accent6">
                <a:lumMod val="50000"/>
                <a:alpha val="4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" name="Groupe 5"/>
          <p:cNvGrpSpPr/>
          <p:nvPr/>
        </p:nvGrpSpPr>
        <p:grpSpPr>
          <a:xfrm>
            <a:off x="1617044" y="1805718"/>
            <a:ext cx="4575206" cy="1255729"/>
            <a:chOff x="1901344" y="4312935"/>
            <a:chExt cx="5351052" cy="2218253"/>
          </a:xfrm>
        </p:grpSpPr>
        <p:sp>
          <p:nvSpPr>
            <p:cNvPr id="7" name="Rectangle 6"/>
            <p:cNvSpPr/>
            <p:nvPr/>
          </p:nvSpPr>
          <p:spPr>
            <a:xfrm>
              <a:off x="1901344" y="5062543"/>
              <a:ext cx="2582889" cy="1372775"/>
            </a:xfrm>
            <a:prstGeom prst="rect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76000">
                  <a:schemeClr val="accent3">
                    <a:lumMod val="60000"/>
                    <a:lumOff val="40000"/>
                  </a:schemeClr>
                </a:gs>
                <a:gs pos="100000">
                  <a:srgbClr val="0EC42C"/>
                </a:gs>
              </a:gsLst>
              <a:lin ang="5400000" scaled="0"/>
            </a:gradFill>
            <a:ln w="2222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fr-FR" sz="1200" b="1" dirty="0" smtClean="0">
                <a:solidFill>
                  <a:schemeClr val="tx1"/>
                </a:solidFill>
                <a:cs typeface="Arial" pitchFamily="34" charset="0"/>
              </a:endParaRPr>
            </a:p>
            <a:p>
              <a:pPr algn="ctr"/>
              <a:endParaRPr lang="fr-FR" sz="1200" b="1" dirty="0" smtClean="0">
                <a:solidFill>
                  <a:schemeClr val="tx1"/>
                </a:solidFill>
                <a:cs typeface="Arial" pitchFamily="34" charset="0"/>
              </a:endParaRPr>
            </a:p>
            <a:p>
              <a:endParaRPr lang="fr-FR" sz="1200" dirty="0" smtClean="0">
                <a:solidFill>
                  <a:schemeClr val="tx1"/>
                </a:solidFill>
                <a:cs typeface="Arial" pitchFamily="34" charset="0"/>
              </a:endParaRPr>
            </a:p>
            <a:p>
              <a:endParaRPr lang="fr-FR" sz="1200" baseline="-25000" dirty="0" smtClean="0">
                <a:solidFill>
                  <a:schemeClr val="tx1"/>
                </a:solidFill>
                <a:cs typeface="Arial" pitchFamily="34" charset="0"/>
              </a:endParaRPr>
            </a:p>
            <a:p>
              <a:endParaRPr lang="fr-FR" sz="1200" dirty="0" smtClean="0">
                <a:solidFill>
                  <a:schemeClr val="tx1"/>
                </a:solidFill>
                <a:cs typeface="Arial" pitchFamily="34" charset="0"/>
              </a:endParaRPr>
            </a:p>
            <a:p>
              <a:pPr algn="ctr"/>
              <a:endParaRPr lang="fr-FR" sz="1200" dirty="0" smtClean="0">
                <a:solidFill>
                  <a:schemeClr val="tx1"/>
                </a:solidFill>
                <a:cs typeface="Arial" pitchFamily="34" charset="0"/>
              </a:endParaRPr>
            </a:p>
            <a:p>
              <a:endParaRPr lang="fr-FR" sz="1200" b="1" dirty="0" smtClean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944345" y="5162131"/>
              <a:ext cx="2496886" cy="353208"/>
            </a:xfrm>
            <a:prstGeom prst="rect">
              <a:avLst/>
            </a:prstGeom>
            <a:noFill/>
            <a:ln w="28575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fr-FR" sz="1600" dirty="0" smtClean="0">
                  <a:solidFill>
                    <a:schemeClr val="tx1"/>
                  </a:solidFill>
                  <a:cs typeface="Arial" pitchFamily="34" charset="0"/>
                </a:rPr>
                <a:t>Conductivité – </a:t>
              </a:r>
            </a:p>
            <a:p>
              <a:pPr algn="ctr"/>
              <a:r>
                <a:rPr lang="fr-FR" sz="1600" dirty="0" smtClean="0">
                  <a:solidFill>
                    <a:schemeClr val="tx1"/>
                  </a:solidFill>
                  <a:cs typeface="Arial" pitchFamily="34" charset="0"/>
                </a:rPr>
                <a:t>DA</a:t>
              </a:r>
            </a:p>
            <a:p>
              <a:pPr algn="ctr"/>
              <a:endParaRPr lang="fr-FR" sz="1600" dirty="0" smtClean="0">
                <a:solidFill>
                  <a:schemeClr val="tx1"/>
                </a:solidFill>
                <a:cs typeface="Arial" pitchFamily="34" charset="0"/>
              </a:endParaRPr>
            </a:p>
            <a:p>
              <a:endParaRPr lang="fr-FR" sz="1600" dirty="0" smtClean="0">
                <a:solidFill>
                  <a:schemeClr val="tx1"/>
                </a:solidFill>
                <a:cs typeface="Arial" pitchFamily="34" charset="0"/>
              </a:endParaRPr>
            </a:p>
            <a:p>
              <a:endParaRPr lang="fr-FR" sz="1600" baseline="-25000" dirty="0" smtClean="0">
                <a:solidFill>
                  <a:schemeClr val="tx1"/>
                </a:solidFill>
                <a:cs typeface="Arial" pitchFamily="34" charset="0"/>
              </a:endParaRPr>
            </a:p>
            <a:p>
              <a:endParaRPr lang="fr-FR" sz="1600" dirty="0" smtClean="0">
                <a:solidFill>
                  <a:schemeClr val="tx1"/>
                </a:solidFill>
                <a:cs typeface="Arial" pitchFamily="34" charset="0"/>
              </a:endParaRPr>
            </a:p>
            <a:p>
              <a:pPr algn="ctr"/>
              <a:endParaRPr lang="fr-FR" sz="1600" dirty="0" smtClean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2178893" y="4312935"/>
              <a:ext cx="2027791" cy="763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smtClean="0">
                  <a:cs typeface="Arial" pitchFamily="34" charset="0"/>
                </a:rPr>
                <a:t>Processus</a:t>
              </a:r>
              <a:endParaRPr lang="fr-FR" sz="2000" b="1" dirty="0">
                <a:cs typeface="Arial" pitchFamily="34" charset="0"/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4878562" y="4312935"/>
              <a:ext cx="2027791" cy="763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smtClean="0">
                  <a:cs typeface="Arial" pitchFamily="34" charset="0"/>
                </a:rPr>
                <a:t>Stocks</a:t>
              </a:r>
              <a:endParaRPr lang="fr-FR" sz="2000" b="1" dirty="0">
                <a:cs typeface="Arial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69507" y="4923318"/>
              <a:ext cx="2582889" cy="1512000"/>
            </a:xfrm>
            <a:prstGeom prst="rect">
              <a:avLst/>
            </a:prstGeom>
            <a:gradFill>
              <a:gsLst>
                <a:gs pos="0">
                  <a:schemeClr val="bg2">
                    <a:lumMod val="50000"/>
                  </a:schemeClr>
                </a:gs>
                <a:gs pos="76000">
                  <a:schemeClr val="accent3">
                    <a:lumMod val="60000"/>
                    <a:lumOff val="4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0"/>
            </a:gradFill>
            <a:ln w="2222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fr-FR" sz="2000" dirty="0" smtClean="0">
                  <a:solidFill>
                    <a:schemeClr val="tx1"/>
                  </a:solidFill>
                  <a:cs typeface="Arial" pitchFamily="34" charset="0"/>
                </a:rPr>
                <a:t> </a:t>
              </a:r>
            </a:p>
            <a:p>
              <a:pPr algn="ctr"/>
              <a:endParaRPr lang="fr-FR" sz="2000" dirty="0" smtClean="0">
                <a:solidFill>
                  <a:schemeClr val="tx1"/>
                </a:solidFill>
                <a:cs typeface="Arial" pitchFamily="34" charset="0"/>
              </a:endParaRPr>
            </a:p>
            <a:p>
              <a:endParaRPr lang="fr-FR" sz="1200" dirty="0" smtClean="0">
                <a:solidFill>
                  <a:schemeClr val="tx1"/>
                </a:solidFill>
                <a:cs typeface="Arial" pitchFamily="34" charset="0"/>
              </a:endParaRPr>
            </a:p>
            <a:p>
              <a:endParaRPr lang="fr-FR" sz="1200" dirty="0" smtClean="0">
                <a:solidFill>
                  <a:schemeClr val="tx1"/>
                </a:solidFill>
                <a:cs typeface="Arial" pitchFamily="34" charset="0"/>
              </a:endParaRPr>
            </a:p>
            <a:p>
              <a:endParaRPr lang="fr-FR" sz="1200" dirty="0" smtClean="0">
                <a:solidFill>
                  <a:schemeClr val="tx1"/>
                </a:solidFill>
                <a:cs typeface="Arial" pitchFamily="34" charset="0"/>
              </a:endParaRPr>
            </a:p>
            <a:p>
              <a:endParaRPr lang="fr-FR" sz="1200" dirty="0" smtClean="0">
                <a:solidFill>
                  <a:schemeClr val="tx1"/>
                </a:solidFill>
                <a:cs typeface="Arial" pitchFamily="34" charset="0"/>
              </a:endParaRPr>
            </a:p>
            <a:p>
              <a:endParaRPr lang="fr-FR" sz="1200" dirty="0" smtClean="0">
                <a:solidFill>
                  <a:schemeClr val="tx1"/>
                </a:solidFill>
                <a:cs typeface="Arial" pitchFamily="34" charset="0"/>
              </a:endParaRPr>
            </a:p>
            <a:p>
              <a:endParaRPr lang="fr-FR" sz="1200" dirty="0" smtClean="0">
                <a:solidFill>
                  <a:schemeClr val="tx1"/>
                </a:solidFill>
                <a:cs typeface="Arial" pitchFamily="34" charset="0"/>
              </a:endParaRPr>
            </a:p>
            <a:p>
              <a:r>
                <a:rPr lang="fr-FR" sz="1200" dirty="0" smtClean="0">
                  <a:solidFill>
                    <a:schemeClr val="tx1"/>
                  </a:solidFill>
                  <a:cs typeface="Arial" pitchFamily="34" charset="0"/>
                </a:rPr>
                <a:t> </a:t>
              </a:r>
              <a:endParaRPr lang="fr-FR" sz="12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13" name="Arc 12"/>
            <p:cNvSpPr/>
            <p:nvPr/>
          </p:nvSpPr>
          <p:spPr>
            <a:xfrm rot="10187138" flipH="1">
              <a:off x="4298775" y="5969216"/>
              <a:ext cx="500066" cy="561972"/>
            </a:xfrm>
            <a:prstGeom prst="arc">
              <a:avLst>
                <a:gd name="adj1" fmla="val 11026546"/>
                <a:gd name="adj2" fmla="val 21372865"/>
              </a:avLst>
            </a:prstGeom>
            <a:ln w="38100">
              <a:solidFill>
                <a:schemeClr val="tx1"/>
              </a:solidFill>
              <a:prstDash val="solid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1200" dirty="0"/>
            </a:p>
          </p:txBody>
        </p:sp>
        <p:sp>
          <p:nvSpPr>
            <p:cNvPr id="14" name="Arc 13"/>
            <p:cNvSpPr/>
            <p:nvPr/>
          </p:nvSpPr>
          <p:spPr>
            <a:xfrm flipH="1">
              <a:off x="4319585" y="4781558"/>
              <a:ext cx="500066" cy="561972"/>
            </a:xfrm>
            <a:prstGeom prst="arc">
              <a:avLst>
                <a:gd name="adj1" fmla="val 11026546"/>
                <a:gd name="adj2" fmla="val 21372865"/>
              </a:avLst>
            </a:prstGeom>
            <a:ln w="38100">
              <a:solidFill>
                <a:schemeClr val="tx1"/>
              </a:solidFill>
              <a:prstDash val="solid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12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948920" y="5207563"/>
              <a:ext cx="2024072" cy="5436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400" dirty="0" smtClean="0">
                  <a:cs typeface="Arial" pitchFamily="34" charset="0"/>
                </a:rPr>
                <a:t>Carbone organique --</a:t>
              </a:r>
            </a:p>
          </p:txBody>
        </p:sp>
      </p:grpSp>
      <p:sp>
        <p:nvSpPr>
          <p:cNvPr id="17" name="ZoneTexte 16"/>
          <p:cNvSpPr txBox="1"/>
          <p:nvPr/>
        </p:nvSpPr>
        <p:spPr>
          <a:xfrm>
            <a:off x="7020272" y="2399271"/>
            <a:ext cx="186948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Rendement +</a:t>
            </a:r>
            <a:endParaRPr lang="fr-FR" b="1" dirty="0"/>
          </a:p>
        </p:txBody>
      </p:sp>
      <p:pic>
        <p:nvPicPr>
          <p:cNvPr id="20" name="Image 19" descr="RcdKXra9i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0498" y="567940"/>
            <a:ext cx="808330" cy="1630334"/>
          </a:xfrm>
          <a:prstGeom prst="rect">
            <a:avLst/>
          </a:prstGeom>
        </p:spPr>
      </p:pic>
      <p:sp>
        <p:nvSpPr>
          <p:cNvPr id="21" name="Ellipse 20"/>
          <p:cNvSpPr/>
          <p:nvPr/>
        </p:nvSpPr>
        <p:spPr>
          <a:xfrm>
            <a:off x="2064166" y="138468"/>
            <a:ext cx="6047772" cy="495537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/>
              <a:t>Impact </a:t>
            </a:r>
            <a:r>
              <a:rPr lang="fr-FR" sz="2000" dirty="0"/>
              <a:t>du travail du sol en contexte </a:t>
            </a:r>
            <a:r>
              <a:rPr lang="fr-FR" sz="2000" dirty="0" smtClean="0"/>
              <a:t>AB</a:t>
            </a:r>
            <a:endParaRPr lang="fr-FR" sz="2000" dirty="0"/>
          </a:p>
        </p:txBody>
      </p:sp>
      <p:sp>
        <p:nvSpPr>
          <p:cNvPr id="23" name="Rectangle 22"/>
          <p:cNvSpPr/>
          <p:nvPr/>
        </p:nvSpPr>
        <p:spPr>
          <a:xfrm>
            <a:off x="0" y="-27384"/>
            <a:ext cx="8304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</a:rPr>
              <a:t>A retenir ….</a:t>
            </a:r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32382" y="4477126"/>
            <a:ext cx="4896544" cy="141226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  <a:effectLst>
            <a:glow rad="101600">
              <a:schemeClr val="accent6">
                <a:lumMod val="50000"/>
                <a:alpha val="71000"/>
              </a:schemeClr>
            </a:glow>
            <a:outerShdw blurRad="50800" dist="38100" dir="2700000" sx="94000" sy="94000" algn="tl" rotWithShape="0">
              <a:schemeClr val="accent6">
                <a:lumMod val="50000"/>
                <a:alpha val="4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9" name="Groupe 28"/>
          <p:cNvGrpSpPr/>
          <p:nvPr/>
        </p:nvGrpSpPr>
        <p:grpSpPr>
          <a:xfrm>
            <a:off x="1600642" y="4465399"/>
            <a:ext cx="4279336" cy="1380040"/>
            <a:chOff x="1901344" y="4312935"/>
            <a:chExt cx="5005009" cy="2437849"/>
          </a:xfrm>
        </p:grpSpPr>
        <p:sp>
          <p:nvSpPr>
            <p:cNvPr id="30" name="Rectangle 29"/>
            <p:cNvSpPr/>
            <p:nvPr/>
          </p:nvSpPr>
          <p:spPr>
            <a:xfrm>
              <a:off x="1901344" y="5062543"/>
              <a:ext cx="2582889" cy="1372775"/>
            </a:xfrm>
            <a:prstGeom prst="rect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4000">
                  <a:schemeClr val="accent3">
                    <a:lumMod val="60000"/>
                    <a:lumOff val="40000"/>
                  </a:schemeClr>
                </a:gs>
                <a:gs pos="47000">
                  <a:srgbClr val="0EC42C"/>
                </a:gs>
              </a:gsLst>
              <a:lin ang="5400000" scaled="0"/>
            </a:gradFill>
            <a:ln w="2222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fr-FR" sz="1200" b="1" dirty="0" smtClean="0">
                <a:solidFill>
                  <a:schemeClr val="tx1"/>
                </a:solidFill>
                <a:cs typeface="Arial" pitchFamily="34" charset="0"/>
              </a:endParaRPr>
            </a:p>
            <a:p>
              <a:pPr algn="ctr"/>
              <a:endParaRPr lang="fr-FR" sz="1200" b="1" dirty="0" smtClean="0">
                <a:solidFill>
                  <a:schemeClr val="tx1"/>
                </a:solidFill>
                <a:cs typeface="Arial" pitchFamily="34" charset="0"/>
              </a:endParaRPr>
            </a:p>
            <a:p>
              <a:endParaRPr lang="fr-FR" sz="1200" dirty="0" smtClean="0">
                <a:solidFill>
                  <a:schemeClr val="tx1"/>
                </a:solidFill>
                <a:cs typeface="Arial" pitchFamily="34" charset="0"/>
              </a:endParaRPr>
            </a:p>
            <a:p>
              <a:endParaRPr lang="fr-FR" sz="1200" baseline="-25000" dirty="0" smtClean="0">
                <a:solidFill>
                  <a:schemeClr val="tx1"/>
                </a:solidFill>
                <a:cs typeface="Arial" pitchFamily="34" charset="0"/>
              </a:endParaRPr>
            </a:p>
            <a:p>
              <a:endParaRPr lang="fr-FR" sz="1200" dirty="0" smtClean="0">
                <a:solidFill>
                  <a:schemeClr val="tx1"/>
                </a:solidFill>
                <a:cs typeface="Arial" pitchFamily="34" charset="0"/>
              </a:endParaRPr>
            </a:p>
            <a:p>
              <a:pPr algn="ctr"/>
              <a:endParaRPr lang="fr-FR" sz="1200" dirty="0" smtClean="0">
                <a:solidFill>
                  <a:schemeClr val="tx1"/>
                </a:solidFill>
                <a:cs typeface="Arial" pitchFamily="34" charset="0"/>
              </a:endParaRPr>
            </a:p>
            <a:p>
              <a:endParaRPr lang="fr-FR" sz="1200" b="1" dirty="0" smtClean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944345" y="4975753"/>
              <a:ext cx="2496886" cy="1775031"/>
            </a:xfrm>
            <a:prstGeom prst="rect">
              <a:avLst/>
            </a:prstGeom>
            <a:noFill/>
            <a:ln w="28575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fr-FR" sz="1600" dirty="0" smtClean="0">
                  <a:solidFill>
                    <a:schemeClr val="tx1"/>
                  </a:solidFill>
                  <a:cs typeface="Arial" pitchFamily="34" charset="0"/>
                </a:rPr>
                <a:t>Conductivité ++</a:t>
              </a:r>
            </a:p>
            <a:p>
              <a:pPr algn="ctr"/>
              <a:r>
                <a:rPr lang="fr-FR" sz="1600" dirty="0" smtClean="0">
                  <a:solidFill>
                    <a:schemeClr val="tx1"/>
                  </a:solidFill>
                  <a:cs typeface="Arial" pitchFamily="34" charset="0"/>
                </a:rPr>
                <a:t>DA </a:t>
              </a:r>
            </a:p>
            <a:p>
              <a:pPr algn="ctr"/>
              <a:r>
                <a:rPr lang="fr-FR" sz="1600" dirty="0" smtClean="0">
                  <a:solidFill>
                    <a:schemeClr val="tx1"/>
                  </a:solidFill>
                  <a:cs typeface="Arial" pitchFamily="34" charset="0"/>
                </a:rPr>
                <a:t>F° galeries</a:t>
              </a:r>
            </a:p>
            <a:p>
              <a:pPr algn="ctr"/>
              <a:endParaRPr lang="fr-FR" sz="1600" dirty="0" smtClean="0">
                <a:solidFill>
                  <a:schemeClr val="tx1"/>
                </a:solidFill>
                <a:cs typeface="Arial" pitchFamily="34" charset="0"/>
              </a:endParaRPr>
            </a:p>
            <a:p>
              <a:endParaRPr lang="fr-FR" sz="1600" dirty="0" smtClean="0">
                <a:solidFill>
                  <a:schemeClr val="tx1"/>
                </a:solidFill>
                <a:cs typeface="Arial" pitchFamily="34" charset="0"/>
              </a:endParaRPr>
            </a:p>
            <a:p>
              <a:endParaRPr lang="fr-FR" sz="1600" baseline="-25000" dirty="0" smtClean="0">
                <a:solidFill>
                  <a:schemeClr val="tx1"/>
                </a:solidFill>
                <a:cs typeface="Arial" pitchFamily="34" charset="0"/>
              </a:endParaRPr>
            </a:p>
            <a:p>
              <a:endParaRPr lang="fr-FR" sz="1600" dirty="0" smtClean="0">
                <a:solidFill>
                  <a:schemeClr val="tx1"/>
                </a:solidFill>
                <a:cs typeface="Arial" pitchFamily="34" charset="0"/>
              </a:endParaRPr>
            </a:p>
            <a:p>
              <a:pPr algn="ctr"/>
              <a:endParaRPr lang="fr-FR" sz="1600" dirty="0" smtClean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2178893" y="4312935"/>
              <a:ext cx="2027791" cy="763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smtClean="0">
                  <a:cs typeface="Arial" pitchFamily="34" charset="0"/>
                </a:rPr>
                <a:t>Processus</a:t>
              </a:r>
              <a:endParaRPr lang="fr-FR" sz="2000" b="1" dirty="0">
                <a:cs typeface="Arial" pitchFamily="34" charset="0"/>
              </a:endParaRPr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4878562" y="4312935"/>
              <a:ext cx="2027791" cy="763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smtClean="0">
                  <a:cs typeface="Arial" pitchFamily="34" charset="0"/>
                </a:rPr>
                <a:t>Stocks</a:t>
              </a:r>
              <a:endParaRPr lang="fr-FR" sz="2000" b="1" dirty="0">
                <a:cs typeface="Arial" pitchFamily="34" charset="0"/>
              </a:endParaRPr>
            </a:p>
          </p:txBody>
        </p:sp>
      </p:grpSp>
      <p:sp>
        <p:nvSpPr>
          <p:cNvPr id="38" name="ZoneTexte 37"/>
          <p:cNvSpPr txBox="1"/>
          <p:nvPr/>
        </p:nvSpPr>
        <p:spPr>
          <a:xfrm>
            <a:off x="7020272" y="5041829"/>
            <a:ext cx="186948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Rendement -</a:t>
            </a:r>
            <a:endParaRPr lang="fr-FR" b="1" dirty="0"/>
          </a:p>
        </p:txBody>
      </p:sp>
      <p:cxnSp>
        <p:nvCxnSpPr>
          <p:cNvPr id="43" name="Connecteur droit avec flèche 42"/>
          <p:cNvCxnSpPr/>
          <p:nvPr/>
        </p:nvCxnSpPr>
        <p:spPr>
          <a:xfrm>
            <a:off x="2915816" y="5176605"/>
            <a:ext cx="108012" cy="194453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3983854" y="4840613"/>
            <a:ext cx="2208397" cy="855927"/>
          </a:xfrm>
          <a:prstGeom prst="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5000">
                <a:schemeClr val="accent3">
                  <a:lumMod val="60000"/>
                  <a:lumOff val="40000"/>
                </a:schemeClr>
              </a:gs>
              <a:gs pos="28000">
                <a:schemeClr val="accent6">
                  <a:lumMod val="50000"/>
                </a:schemeClr>
              </a:gs>
            </a:gsLst>
            <a:lin ang="5400000" scaled="0"/>
          </a:gradFill>
          <a:ln w="222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</a:p>
          <a:p>
            <a:pPr algn="ctr"/>
            <a:endParaRPr lang="fr-FR" sz="2000" dirty="0" smtClean="0">
              <a:solidFill>
                <a:schemeClr val="tx1"/>
              </a:solidFill>
              <a:cs typeface="Arial" pitchFamily="34" charset="0"/>
            </a:endParaRPr>
          </a:p>
          <a:p>
            <a:endParaRPr lang="fr-FR" sz="1200" dirty="0" smtClean="0">
              <a:solidFill>
                <a:schemeClr val="tx1"/>
              </a:solidFill>
              <a:cs typeface="Arial" pitchFamily="34" charset="0"/>
            </a:endParaRPr>
          </a:p>
          <a:p>
            <a:endParaRPr lang="fr-FR" sz="1200" dirty="0" smtClean="0">
              <a:solidFill>
                <a:schemeClr val="tx1"/>
              </a:solidFill>
              <a:cs typeface="Arial" pitchFamily="34" charset="0"/>
            </a:endParaRPr>
          </a:p>
          <a:p>
            <a:endParaRPr lang="fr-FR" sz="1200" dirty="0" smtClean="0">
              <a:solidFill>
                <a:schemeClr val="tx1"/>
              </a:solidFill>
              <a:cs typeface="Arial" pitchFamily="34" charset="0"/>
            </a:endParaRPr>
          </a:p>
          <a:p>
            <a:endParaRPr lang="fr-FR" sz="1200" dirty="0" smtClean="0">
              <a:solidFill>
                <a:schemeClr val="tx1"/>
              </a:solidFill>
              <a:cs typeface="Arial" pitchFamily="34" charset="0"/>
            </a:endParaRPr>
          </a:p>
          <a:p>
            <a:endParaRPr lang="fr-FR" sz="1200" dirty="0" smtClean="0">
              <a:solidFill>
                <a:schemeClr val="tx1"/>
              </a:solidFill>
              <a:cs typeface="Arial" pitchFamily="34" charset="0"/>
            </a:endParaRPr>
          </a:p>
          <a:p>
            <a:endParaRPr lang="fr-FR" sz="1200" dirty="0" smtClean="0">
              <a:solidFill>
                <a:schemeClr val="tx1"/>
              </a:solidFill>
              <a:cs typeface="Arial" pitchFamily="34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endParaRPr lang="fr-FR" sz="1200" dirty="0">
              <a:solidFill>
                <a:schemeClr val="tx1"/>
              </a:solidFill>
              <a:cs typeface="Arial" pitchFamily="34" charset="0"/>
            </a:endParaRPr>
          </a:p>
        </p:txBody>
      </p:sp>
      <p:cxnSp>
        <p:nvCxnSpPr>
          <p:cNvPr id="45" name="Connecteur droit avec flèche 44"/>
          <p:cNvCxnSpPr/>
          <p:nvPr/>
        </p:nvCxnSpPr>
        <p:spPr>
          <a:xfrm flipV="1">
            <a:off x="2915816" y="2572299"/>
            <a:ext cx="108012" cy="201814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Arc 47"/>
          <p:cNvSpPr/>
          <p:nvPr/>
        </p:nvSpPr>
        <p:spPr>
          <a:xfrm flipH="1">
            <a:off x="3666873" y="4724018"/>
            <a:ext cx="427562" cy="318126"/>
          </a:xfrm>
          <a:prstGeom prst="arc">
            <a:avLst>
              <a:gd name="adj1" fmla="val 11026546"/>
              <a:gd name="adj2" fmla="val 21372865"/>
            </a:avLst>
          </a:prstGeom>
          <a:ln w="38100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49" name="Arc 48"/>
          <p:cNvSpPr/>
          <p:nvPr/>
        </p:nvSpPr>
        <p:spPr>
          <a:xfrm rot="10187138" flipH="1">
            <a:off x="3644785" y="5446551"/>
            <a:ext cx="427562" cy="318126"/>
          </a:xfrm>
          <a:prstGeom prst="arc">
            <a:avLst>
              <a:gd name="adj1" fmla="val 11026546"/>
              <a:gd name="adj2" fmla="val 21372865"/>
            </a:avLst>
          </a:prstGeom>
          <a:ln w="38100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51" name="Flèche droite rayée 50"/>
          <p:cNvSpPr/>
          <p:nvPr/>
        </p:nvSpPr>
        <p:spPr>
          <a:xfrm rot="2402071">
            <a:off x="2059612" y="1141508"/>
            <a:ext cx="483260" cy="576064"/>
          </a:xfrm>
          <a:prstGeom prst="stripedRightArrow">
            <a:avLst>
              <a:gd name="adj1" fmla="val 42867"/>
              <a:gd name="adj2" fmla="val 52098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Flèche droite rayée 51"/>
          <p:cNvSpPr/>
          <p:nvPr/>
        </p:nvSpPr>
        <p:spPr>
          <a:xfrm rot="2155366">
            <a:off x="1898248" y="3741307"/>
            <a:ext cx="546042" cy="576064"/>
          </a:xfrm>
          <a:prstGeom prst="stripedRightArrow">
            <a:avLst>
              <a:gd name="adj1" fmla="val 42867"/>
              <a:gd name="adj2" fmla="val 52098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4" name="Image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263082"/>
            <a:ext cx="1154517" cy="766752"/>
          </a:xfrm>
          <a:prstGeom prst="rect">
            <a:avLst/>
          </a:prstGeom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0" t="66947" r="48015" b="23539"/>
          <a:stretch/>
        </p:blipFill>
        <p:spPr bwMode="auto">
          <a:xfrm>
            <a:off x="182916" y="4410225"/>
            <a:ext cx="950260" cy="7448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5" name="Rectangle 54"/>
          <p:cNvSpPr/>
          <p:nvPr/>
        </p:nvSpPr>
        <p:spPr>
          <a:xfrm>
            <a:off x="-7265" y="901214"/>
            <a:ext cx="23773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fr-FR" altLang="fr-FR" sz="2400" b="1" dirty="0">
                <a:cs typeface="Arial" panose="020B0604020202020204" pitchFamily="34" charset="0"/>
              </a:rPr>
              <a:t>Labour </a:t>
            </a:r>
            <a:r>
              <a:rPr lang="fr-FR" altLang="fr-FR" sz="2400" b="1" dirty="0" smtClean="0">
                <a:cs typeface="Arial" panose="020B0604020202020204" pitchFamily="34" charset="0"/>
              </a:rPr>
              <a:t>conventionnel </a:t>
            </a:r>
            <a:endParaRPr lang="fr-FR" altLang="fr-FR" sz="2400" b="1" dirty="0">
              <a:cs typeface="Arial" panose="020B060402020202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9507" y="3504223"/>
            <a:ext cx="23773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fr-FR" altLang="fr-FR" sz="2400" b="1" dirty="0" smtClean="0">
                <a:cs typeface="Arial" panose="020B0604020202020204" pitchFamily="34" charset="0"/>
              </a:rPr>
              <a:t>Travail très superficiel</a:t>
            </a:r>
            <a:endParaRPr lang="fr-FR" altLang="fr-FR" sz="2400" b="1" dirty="0">
              <a:cs typeface="Arial" panose="020B060402020202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153094" y="5119498"/>
            <a:ext cx="18231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b="1" dirty="0" smtClean="0">
                <a:cs typeface="Arial" pitchFamily="34" charset="0"/>
              </a:rPr>
              <a:t>Carbone organique ++</a:t>
            </a:r>
          </a:p>
        </p:txBody>
      </p:sp>
      <p:pic>
        <p:nvPicPr>
          <p:cNvPr id="63" name="Image 6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25275"/>
          <a:stretch/>
        </p:blipFill>
        <p:spPr>
          <a:xfrm>
            <a:off x="5655276" y="663314"/>
            <a:ext cx="482208" cy="1204775"/>
          </a:xfrm>
          <a:prstGeom prst="rect">
            <a:avLst/>
          </a:prstGeom>
        </p:spPr>
      </p:pic>
      <p:pic>
        <p:nvPicPr>
          <p:cNvPr id="68" name="Image 6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25275"/>
          <a:stretch/>
        </p:blipFill>
        <p:spPr>
          <a:xfrm>
            <a:off x="5325468" y="674821"/>
            <a:ext cx="482208" cy="1204775"/>
          </a:xfrm>
          <a:prstGeom prst="rect">
            <a:avLst/>
          </a:prstGeom>
        </p:spPr>
      </p:pic>
      <p:pic>
        <p:nvPicPr>
          <p:cNvPr id="69" name="Image 6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25275"/>
          <a:stretch/>
        </p:blipFill>
        <p:spPr>
          <a:xfrm>
            <a:off x="4976967" y="674821"/>
            <a:ext cx="482208" cy="1204775"/>
          </a:xfrm>
          <a:prstGeom prst="rect">
            <a:avLst/>
          </a:prstGeom>
        </p:spPr>
      </p:pic>
      <p:pic>
        <p:nvPicPr>
          <p:cNvPr id="70" name="Image 6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25275"/>
          <a:stretch/>
        </p:blipFill>
        <p:spPr>
          <a:xfrm>
            <a:off x="4579944" y="674821"/>
            <a:ext cx="482208" cy="1204775"/>
          </a:xfrm>
          <a:prstGeom prst="rect">
            <a:avLst/>
          </a:prstGeom>
        </p:spPr>
      </p:pic>
      <p:pic>
        <p:nvPicPr>
          <p:cNvPr id="71" name="Image 7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25275"/>
          <a:stretch/>
        </p:blipFill>
        <p:spPr>
          <a:xfrm>
            <a:off x="4099298" y="650767"/>
            <a:ext cx="482208" cy="1204775"/>
          </a:xfrm>
          <a:prstGeom prst="rect">
            <a:avLst/>
          </a:prstGeom>
        </p:spPr>
      </p:pic>
      <p:pic>
        <p:nvPicPr>
          <p:cNvPr id="72" name="Image 7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25275"/>
          <a:stretch/>
        </p:blipFill>
        <p:spPr>
          <a:xfrm>
            <a:off x="3617462" y="663313"/>
            <a:ext cx="482208" cy="1204775"/>
          </a:xfrm>
          <a:prstGeom prst="rect">
            <a:avLst/>
          </a:prstGeom>
        </p:spPr>
      </p:pic>
      <p:pic>
        <p:nvPicPr>
          <p:cNvPr id="73" name="Image 7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25275"/>
          <a:stretch/>
        </p:blipFill>
        <p:spPr>
          <a:xfrm>
            <a:off x="3181299" y="645336"/>
            <a:ext cx="482208" cy="1204775"/>
          </a:xfrm>
          <a:prstGeom prst="rect">
            <a:avLst/>
          </a:prstGeom>
        </p:spPr>
      </p:pic>
      <p:grpSp>
        <p:nvGrpSpPr>
          <p:cNvPr id="3" name="Groupe 2"/>
          <p:cNvGrpSpPr/>
          <p:nvPr/>
        </p:nvGrpSpPr>
        <p:grpSpPr>
          <a:xfrm>
            <a:off x="3261141" y="3312592"/>
            <a:ext cx="2956185" cy="1234260"/>
            <a:chOff x="3261141" y="3312592"/>
            <a:chExt cx="2956185" cy="1234260"/>
          </a:xfrm>
        </p:grpSpPr>
        <p:pic>
          <p:nvPicPr>
            <p:cNvPr id="74" name="Image 7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10" r="25275"/>
            <a:stretch/>
          </p:blipFill>
          <p:spPr>
            <a:xfrm>
              <a:off x="5735118" y="3330570"/>
              <a:ext cx="482208" cy="1204775"/>
            </a:xfrm>
            <a:prstGeom prst="rect">
              <a:avLst/>
            </a:prstGeom>
          </p:spPr>
        </p:pic>
        <p:pic>
          <p:nvPicPr>
            <p:cNvPr id="75" name="Image 7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10" r="25275"/>
            <a:stretch/>
          </p:blipFill>
          <p:spPr>
            <a:xfrm>
              <a:off x="5056809" y="3342077"/>
              <a:ext cx="482208" cy="1204775"/>
            </a:xfrm>
            <a:prstGeom prst="rect">
              <a:avLst/>
            </a:prstGeom>
          </p:spPr>
        </p:pic>
        <p:pic>
          <p:nvPicPr>
            <p:cNvPr id="76" name="Image 7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10" r="25275"/>
            <a:stretch/>
          </p:blipFill>
          <p:spPr>
            <a:xfrm>
              <a:off x="4179140" y="3318023"/>
              <a:ext cx="482208" cy="1204775"/>
            </a:xfrm>
            <a:prstGeom prst="rect">
              <a:avLst/>
            </a:prstGeom>
          </p:spPr>
        </p:pic>
        <p:pic>
          <p:nvPicPr>
            <p:cNvPr id="77" name="Image 7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10" r="25275"/>
            <a:stretch/>
          </p:blipFill>
          <p:spPr>
            <a:xfrm>
              <a:off x="3261141" y="3312592"/>
              <a:ext cx="482208" cy="1204775"/>
            </a:xfrm>
            <a:prstGeom prst="rect">
              <a:avLst/>
            </a:prstGeom>
          </p:spPr>
        </p:pic>
        <p:grpSp>
          <p:nvGrpSpPr>
            <p:cNvPr id="2" name="Groupe 1"/>
            <p:cNvGrpSpPr/>
            <p:nvPr/>
          </p:nvGrpSpPr>
          <p:grpSpPr>
            <a:xfrm>
              <a:off x="3692741" y="3617504"/>
              <a:ext cx="480674" cy="790373"/>
              <a:chOff x="3692741" y="3617504"/>
              <a:chExt cx="480674" cy="790373"/>
            </a:xfrm>
          </p:grpSpPr>
          <p:sp>
            <p:nvSpPr>
              <p:cNvPr id="2053" name="Forme libre 2052"/>
              <p:cNvSpPr/>
              <p:nvPr/>
            </p:nvSpPr>
            <p:spPr>
              <a:xfrm>
                <a:off x="3798251" y="4110205"/>
                <a:ext cx="150927" cy="110691"/>
              </a:xfrm>
              <a:custGeom>
                <a:avLst/>
                <a:gdLst>
                  <a:gd name="connsiteX0" fmla="*/ 26 w 150927"/>
                  <a:gd name="connsiteY0" fmla="*/ 28041 h 110691"/>
                  <a:gd name="connsiteX1" fmla="*/ 128980 w 150927"/>
                  <a:gd name="connsiteY1" fmla="*/ 4595 h 110691"/>
                  <a:gd name="connsiteX2" fmla="*/ 140703 w 150927"/>
                  <a:gd name="connsiteY2" fmla="*/ 110103 h 110691"/>
                  <a:gd name="connsiteX3" fmla="*/ 26 w 150927"/>
                  <a:gd name="connsiteY3" fmla="*/ 28041 h 110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0927" h="110691">
                    <a:moveTo>
                      <a:pt x="26" y="28041"/>
                    </a:moveTo>
                    <a:cubicBezTo>
                      <a:pt x="-1928" y="10456"/>
                      <a:pt x="105534" y="-9082"/>
                      <a:pt x="128980" y="4595"/>
                    </a:cubicBezTo>
                    <a:cubicBezTo>
                      <a:pt x="152426" y="18272"/>
                      <a:pt x="158288" y="102288"/>
                      <a:pt x="140703" y="110103"/>
                    </a:cubicBezTo>
                    <a:cubicBezTo>
                      <a:pt x="123118" y="117918"/>
                      <a:pt x="1980" y="45626"/>
                      <a:pt x="26" y="28041"/>
                    </a:cubicBezTo>
                    <a:close/>
                  </a:path>
                </a:pathLst>
              </a:custGeom>
              <a:solidFill>
                <a:srgbClr val="156913"/>
              </a:solidFill>
              <a:ln>
                <a:solidFill>
                  <a:srgbClr val="15691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2056" name="Groupe 2055"/>
              <p:cNvGrpSpPr/>
              <p:nvPr/>
            </p:nvGrpSpPr>
            <p:grpSpPr>
              <a:xfrm>
                <a:off x="3692741" y="3617504"/>
                <a:ext cx="480674" cy="790373"/>
                <a:chOff x="3692741" y="3617504"/>
                <a:chExt cx="480674" cy="790373"/>
              </a:xfrm>
            </p:grpSpPr>
            <p:sp>
              <p:nvSpPr>
                <p:cNvPr id="2049" name="Forme libre 2048"/>
                <p:cNvSpPr/>
                <p:nvPr/>
              </p:nvSpPr>
              <p:spPr>
                <a:xfrm>
                  <a:off x="3716215" y="3657600"/>
                  <a:ext cx="269631" cy="726831"/>
                </a:xfrm>
                <a:custGeom>
                  <a:avLst/>
                  <a:gdLst>
                    <a:gd name="connsiteX0" fmla="*/ 0 w 269631"/>
                    <a:gd name="connsiteY0" fmla="*/ 726831 h 726831"/>
                    <a:gd name="connsiteX1" fmla="*/ 117231 w 269631"/>
                    <a:gd name="connsiteY1" fmla="*/ 644769 h 726831"/>
                    <a:gd name="connsiteX2" fmla="*/ 58616 w 269631"/>
                    <a:gd name="connsiteY2" fmla="*/ 386862 h 726831"/>
                    <a:gd name="connsiteX3" fmla="*/ 152400 w 269631"/>
                    <a:gd name="connsiteY3" fmla="*/ 128954 h 726831"/>
                    <a:gd name="connsiteX4" fmla="*/ 269631 w 269631"/>
                    <a:gd name="connsiteY4" fmla="*/ 0 h 726831"/>
                    <a:gd name="connsiteX5" fmla="*/ 269631 w 269631"/>
                    <a:gd name="connsiteY5" fmla="*/ 0 h 7268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9631" h="726831">
                      <a:moveTo>
                        <a:pt x="0" y="726831"/>
                      </a:moveTo>
                      <a:cubicBezTo>
                        <a:pt x="53731" y="714130"/>
                        <a:pt x="107462" y="701430"/>
                        <a:pt x="117231" y="644769"/>
                      </a:cubicBezTo>
                      <a:cubicBezTo>
                        <a:pt x="127000" y="588108"/>
                        <a:pt x="52755" y="472831"/>
                        <a:pt x="58616" y="386862"/>
                      </a:cubicBezTo>
                      <a:cubicBezTo>
                        <a:pt x="64477" y="300893"/>
                        <a:pt x="117231" y="193431"/>
                        <a:pt x="152400" y="128954"/>
                      </a:cubicBezTo>
                      <a:cubicBezTo>
                        <a:pt x="187569" y="64477"/>
                        <a:pt x="269631" y="0"/>
                        <a:pt x="269631" y="0"/>
                      </a:cubicBezTo>
                      <a:lnTo>
                        <a:pt x="269631" y="0"/>
                      </a:lnTo>
                    </a:path>
                  </a:pathLst>
                </a:custGeom>
                <a:noFill/>
                <a:ln w="38100">
                  <a:solidFill>
                    <a:srgbClr val="15691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052" name="Forme libre 2051"/>
                <p:cNvSpPr/>
                <p:nvPr/>
              </p:nvSpPr>
              <p:spPr>
                <a:xfrm>
                  <a:off x="3692741" y="3677744"/>
                  <a:ext cx="139526" cy="203853"/>
                </a:xfrm>
                <a:custGeom>
                  <a:avLst/>
                  <a:gdLst>
                    <a:gd name="connsiteX0" fmla="*/ 128982 w 139526"/>
                    <a:gd name="connsiteY0" fmla="*/ 202594 h 203853"/>
                    <a:gd name="connsiteX1" fmla="*/ 117259 w 139526"/>
                    <a:gd name="connsiteY1" fmla="*/ 3302 h 203853"/>
                    <a:gd name="connsiteX2" fmla="*/ 28 w 139526"/>
                    <a:gd name="connsiteY2" fmla="*/ 85364 h 203853"/>
                    <a:gd name="connsiteX3" fmla="*/ 128982 w 139526"/>
                    <a:gd name="connsiteY3" fmla="*/ 202594 h 203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9526" h="203853">
                      <a:moveTo>
                        <a:pt x="128982" y="202594"/>
                      </a:moveTo>
                      <a:cubicBezTo>
                        <a:pt x="148521" y="188917"/>
                        <a:pt x="138751" y="22840"/>
                        <a:pt x="117259" y="3302"/>
                      </a:cubicBezTo>
                      <a:cubicBezTo>
                        <a:pt x="95767" y="-16236"/>
                        <a:pt x="-1926" y="56056"/>
                        <a:pt x="28" y="85364"/>
                      </a:cubicBezTo>
                      <a:cubicBezTo>
                        <a:pt x="1982" y="114672"/>
                        <a:pt x="109443" y="216271"/>
                        <a:pt x="128982" y="202594"/>
                      </a:cubicBezTo>
                      <a:close/>
                    </a:path>
                  </a:pathLst>
                </a:custGeom>
                <a:solidFill>
                  <a:srgbClr val="156913"/>
                </a:solidFill>
                <a:ln>
                  <a:solidFill>
                    <a:srgbClr val="15691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054" name="Forme libre 2053"/>
                <p:cNvSpPr/>
                <p:nvPr/>
              </p:nvSpPr>
              <p:spPr>
                <a:xfrm>
                  <a:off x="4009292" y="3669323"/>
                  <a:ext cx="164123" cy="738554"/>
                </a:xfrm>
                <a:custGeom>
                  <a:avLst/>
                  <a:gdLst>
                    <a:gd name="connsiteX0" fmla="*/ 46893 w 164123"/>
                    <a:gd name="connsiteY0" fmla="*/ 738554 h 738554"/>
                    <a:gd name="connsiteX1" fmla="*/ 128954 w 164123"/>
                    <a:gd name="connsiteY1" fmla="*/ 515815 h 738554"/>
                    <a:gd name="connsiteX2" fmla="*/ 0 w 164123"/>
                    <a:gd name="connsiteY2" fmla="*/ 339969 h 738554"/>
                    <a:gd name="connsiteX3" fmla="*/ 128954 w 164123"/>
                    <a:gd name="connsiteY3" fmla="*/ 152400 h 738554"/>
                    <a:gd name="connsiteX4" fmla="*/ 164123 w 164123"/>
                    <a:gd name="connsiteY4" fmla="*/ 0 h 738554"/>
                    <a:gd name="connsiteX5" fmla="*/ 164123 w 164123"/>
                    <a:gd name="connsiteY5" fmla="*/ 0 h 7385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4123" h="738554">
                      <a:moveTo>
                        <a:pt x="46893" y="738554"/>
                      </a:moveTo>
                      <a:cubicBezTo>
                        <a:pt x="91831" y="660400"/>
                        <a:pt x="136769" y="582246"/>
                        <a:pt x="128954" y="515815"/>
                      </a:cubicBezTo>
                      <a:cubicBezTo>
                        <a:pt x="121139" y="449384"/>
                        <a:pt x="0" y="400538"/>
                        <a:pt x="0" y="339969"/>
                      </a:cubicBezTo>
                      <a:cubicBezTo>
                        <a:pt x="0" y="279400"/>
                        <a:pt x="101600" y="209061"/>
                        <a:pt x="128954" y="152400"/>
                      </a:cubicBezTo>
                      <a:cubicBezTo>
                        <a:pt x="156308" y="95738"/>
                        <a:pt x="164123" y="0"/>
                        <a:pt x="164123" y="0"/>
                      </a:cubicBezTo>
                      <a:lnTo>
                        <a:pt x="164123" y="0"/>
                      </a:lnTo>
                    </a:path>
                  </a:pathLst>
                </a:custGeom>
                <a:noFill/>
                <a:ln w="3810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055" name="Forme libre 2054"/>
                <p:cNvSpPr/>
                <p:nvPr/>
              </p:nvSpPr>
              <p:spPr>
                <a:xfrm>
                  <a:off x="4038512" y="3617504"/>
                  <a:ext cx="64565" cy="309727"/>
                </a:xfrm>
                <a:custGeom>
                  <a:avLst/>
                  <a:gdLst>
                    <a:gd name="connsiteX0" fmla="*/ 52842 w 64565"/>
                    <a:gd name="connsiteY0" fmla="*/ 309727 h 309727"/>
                    <a:gd name="connsiteX1" fmla="*/ 41119 w 64565"/>
                    <a:gd name="connsiteY1" fmla="*/ 86988 h 309727"/>
                    <a:gd name="connsiteX2" fmla="*/ 5950 w 64565"/>
                    <a:gd name="connsiteY2" fmla="*/ 4927 h 309727"/>
                    <a:gd name="connsiteX3" fmla="*/ 5950 w 64565"/>
                    <a:gd name="connsiteY3" fmla="*/ 215942 h 309727"/>
                    <a:gd name="connsiteX4" fmla="*/ 64565 w 64565"/>
                    <a:gd name="connsiteY4" fmla="*/ 251111 h 309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4565" h="309727">
                      <a:moveTo>
                        <a:pt x="52842" y="309727"/>
                      </a:moveTo>
                      <a:cubicBezTo>
                        <a:pt x="50888" y="223757"/>
                        <a:pt x="48934" y="137788"/>
                        <a:pt x="41119" y="86988"/>
                      </a:cubicBezTo>
                      <a:cubicBezTo>
                        <a:pt x="33304" y="36188"/>
                        <a:pt x="11811" y="-16565"/>
                        <a:pt x="5950" y="4927"/>
                      </a:cubicBezTo>
                      <a:cubicBezTo>
                        <a:pt x="88" y="26419"/>
                        <a:pt x="-3819" y="174911"/>
                        <a:pt x="5950" y="215942"/>
                      </a:cubicBezTo>
                      <a:cubicBezTo>
                        <a:pt x="15719" y="256973"/>
                        <a:pt x="40142" y="254042"/>
                        <a:pt x="64565" y="251111"/>
                      </a:cubicBezTo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grpSp>
          <p:nvGrpSpPr>
            <p:cNvPr id="86" name="Groupe 85"/>
            <p:cNvGrpSpPr/>
            <p:nvPr/>
          </p:nvGrpSpPr>
          <p:grpSpPr>
            <a:xfrm>
              <a:off x="4608024" y="3625828"/>
              <a:ext cx="480674" cy="790373"/>
              <a:chOff x="3692741" y="3617504"/>
              <a:chExt cx="480674" cy="790373"/>
            </a:xfrm>
          </p:grpSpPr>
          <p:sp>
            <p:nvSpPr>
              <p:cNvPr id="87" name="Forme libre 86"/>
              <p:cNvSpPr/>
              <p:nvPr/>
            </p:nvSpPr>
            <p:spPr>
              <a:xfrm>
                <a:off x="3716215" y="3657600"/>
                <a:ext cx="269631" cy="726831"/>
              </a:xfrm>
              <a:custGeom>
                <a:avLst/>
                <a:gdLst>
                  <a:gd name="connsiteX0" fmla="*/ 0 w 269631"/>
                  <a:gd name="connsiteY0" fmla="*/ 726831 h 726831"/>
                  <a:gd name="connsiteX1" fmla="*/ 117231 w 269631"/>
                  <a:gd name="connsiteY1" fmla="*/ 644769 h 726831"/>
                  <a:gd name="connsiteX2" fmla="*/ 58616 w 269631"/>
                  <a:gd name="connsiteY2" fmla="*/ 386862 h 726831"/>
                  <a:gd name="connsiteX3" fmla="*/ 152400 w 269631"/>
                  <a:gd name="connsiteY3" fmla="*/ 128954 h 726831"/>
                  <a:gd name="connsiteX4" fmla="*/ 269631 w 269631"/>
                  <a:gd name="connsiteY4" fmla="*/ 0 h 726831"/>
                  <a:gd name="connsiteX5" fmla="*/ 269631 w 269631"/>
                  <a:gd name="connsiteY5" fmla="*/ 0 h 726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9631" h="726831">
                    <a:moveTo>
                      <a:pt x="0" y="726831"/>
                    </a:moveTo>
                    <a:cubicBezTo>
                      <a:pt x="53731" y="714130"/>
                      <a:pt x="107462" y="701430"/>
                      <a:pt x="117231" y="644769"/>
                    </a:cubicBezTo>
                    <a:cubicBezTo>
                      <a:pt x="127000" y="588108"/>
                      <a:pt x="52755" y="472831"/>
                      <a:pt x="58616" y="386862"/>
                    </a:cubicBezTo>
                    <a:cubicBezTo>
                      <a:pt x="64477" y="300893"/>
                      <a:pt x="117231" y="193431"/>
                      <a:pt x="152400" y="128954"/>
                    </a:cubicBezTo>
                    <a:cubicBezTo>
                      <a:pt x="187569" y="64477"/>
                      <a:pt x="269631" y="0"/>
                      <a:pt x="269631" y="0"/>
                    </a:cubicBezTo>
                    <a:lnTo>
                      <a:pt x="269631" y="0"/>
                    </a:lnTo>
                  </a:path>
                </a:pathLst>
              </a:custGeom>
              <a:noFill/>
              <a:ln w="38100">
                <a:solidFill>
                  <a:srgbClr val="15691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8" name="Forme libre 87"/>
              <p:cNvSpPr/>
              <p:nvPr/>
            </p:nvSpPr>
            <p:spPr>
              <a:xfrm>
                <a:off x="3692741" y="3677744"/>
                <a:ext cx="139526" cy="203853"/>
              </a:xfrm>
              <a:custGeom>
                <a:avLst/>
                <a:gdLst>
                  <a:gd name="connsiteX0" fmla="*/ 128982 w 139526"/>
                  <a:gd name="connsiteY0" fmla="*/ 202594 h 203853"/>
                  <a:gd name="connsiteX1" fmla="*/ 117259 w 139526"/>
                  <a:gd name="connsiteY1" fmla="*/ 3302 h 203853"/>
                  <a:gd name="connsiteX2" fmla="*/ 28 w 139526"/>
                  <a:gd name="connsiteY2" fmla="*/ 85364 h 203853"/>
                  <a:gd name="connsiteX3" fmla="*/ 128982 w 139526"/>
                  <a:gd name="connsiteY3" fmla="*/ 202594 h 203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9526" h="203853">
                    <a:moveTo>
                      <a:pt x="128982" y="202594"/>
                    </a:moveTo>
                    <a:cubicBezTo>
                      <a:pt x="148521" y="188917"/>
                      <a:pt x="138751" y="22840"/>
                      <a:pt x="117259" y="3302"/>
                    </a:cubicBezTo>
                    <a:cubicBezTo>
                      <a:pt x="95767" y="-16236"/>
                      <a:pt x="-1926" y="56056"/>
                      <a:pt x="28" y="85364"/>
                    </a:cubicBezTo>
                    <a:cubicBezTo>
                      <a:pt x="1982" y="114672"/>
                      <a:pt x="109443" y="216271"/>
                      <a:pt x="128982" y="202594"/>
                    </a:cubicBezTo>
                    <a:close/>
                  </a:path>
                </a:pathLst>
              </a:custGeom>
              <a:solidFill>
                <a:srgbClr val="156913"/>
              </a:solidFill>
              <a:ln>
                <a:solidFill>
                  <a:srgbClr val="15691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9" name="Forme libre 88"/>
              <p:cNvSpPr/>
              <p:nvPr/>
            </p:nvSpPr>
            <p:spPr>
              <a:xfrm>
                <a:off x="4009292" y="3669323"/>
                <a:ext cx="164123" cy="738554"/>
              </a:xfrm>
              <a:custGeom>
                <a:avLst/>
                <a:gdLst>
                  <a:gd name="connsiteX0" fmla="*/ 46893 w 164123"/>
                  <a:gd name="connsiteY0" fmla="*/ 738554 h 738554"/>
                  <a:gd name="connsiteX1" fmla="*/ 128954 w 164123"/>
                  <a:gd name="connsiteY1" fmla="*/ 515815 h 738554"/>
                  <a:gd name="connsiteX2" fmla="*/ 0 w 164123"/>
                  <a:gd name="connsiteY2" fmla="*/ 339969 h 738554"/>
                  <a:gd name="connsiteX3" fmla="*/ 128954 w 164123"/>
                  <a:gd name="connsiteY3" fmla="*/ 152400 h 738554"/>
                  <a:gd name="connsiteX4" fmla="*/ 164123 w 164123"/>
                  <a:gd name="connsiteY4" fmla="*/ 0 h 738554"/>
                  <a:gd name="connsiteX5" fmla="*/ 164123 w 164123"/>
                  <a:gd name="connsiteY5" fmla="*/ 0 h 738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4123" h="738554">
                    <a:moveTo>
                      <a:pt x="46893" y="738554"/>
                    </a:moveTo>
                    <a:cubicBezTo>
                      <a:pt x="91831" y="660400"/>
                      <a:pt x="136769" y="582246"/>
                      <a:pt x="128954" y="515815"/>
                    </a:cubicBezTo>
                    <a:cubicBezTo>
                      <a:pt x="121139" y="449384"/>
                      <a:pt x="0" y="400538"/>
                      <a:pt x="0" y="339969"/>
                    </a:cubicBezTo>
                    <a:cubicBezTo>
                      <a:pt x="0" y="279400"/>
                      <a:pt x="101600" y="209061"/>
                      <a:pt x="128954" y="152400"/>
                    </a:cubicBezTo>
                    <a:cubicBezTo>
                      <a:pt x="156308" y="95738"/>
                      <a:pt x="164123" y="0"/>
                      <a:pt x="164123" y="0"/>
                    </a:cubicBezTo>
                    <a:lnTo>
                      <a:pt x="164123" y="0"/>
                    </a:lnTo>
                  </a:path>
                </a:pathLst>
              </a:custGeom>
              <a:noFill/>
              <a:ln w="381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0" name="Forme libre 89"/>
              <p:cNvSpPr/>
              <p:nvPr/>
            </p:nvSpPr>
            <p:spPr>
              <a:xfrm>
                <a:off x="4038512" y="3617504"/>
                <a:ext cx="64565" cy="309727"/>
              </a:xfrm>
              <a:custGeom>
                <a:avLst/>
                <a:gdLst>
                  <a:gd name="connsiteX0" fmla="*/ 52842 w 64565"/>
                  <a:gd name="connsiteY0" fmla="*/ 309727 h 309727"/>
                  <a:gd name="connsiteX1" fmla="*/ 41119 w 64565"/>
                  <a:gd name="connsiteY1" fmla="*/ 86988 h 309727"/>
                  <a:gd name="connsiteX2" fmla="*/ 5950 w 64565"/>
                  <a:gd name="connsiteY2" fmla="*/ 4927 h 309727"/>
                  <a:gd name="connsiteX3" fmla="*/ 5950 w 64565"/>
                  <a:gd name="connsiteY3" fmla="*/ 215942 h 309727"/>
                  <a:gd name="connsiteX4" fmla="*/ 64565 w 64565"/>
                  <a:gd name="connsiteY4" fmla="*/ 251111 h 309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565" h="309727">
                    <a:moveTo>
                      <a:pt x="52842" y="309727"/>
                    </a:moveTo>
                    <a:cubicBezTo>
                      <a:pt x="50888" y="223757"/>
                      <a:pt x="48934" y="137788"/>
                      <a:pt x="41119" y="86988"/>
                    </a:cubicBezTo>
                    <a:cubicBezTo>
                      <a:pt x="33304" y="36188"/>
                      <a:pt x="11811" y="-16565"/>
                      <a:pt x="5950" y="4927"/>
                    </a:cubicBezTo>
                    <a:cubicBezTo>
                      <a:pt x="88" y="26419"/>
                      <a:pt x="-3819" y="174911"/>
                      <a:pt x="5950" y="215942"/>
                    </a:cubicBezTo>
                    <a:cubicBezTo>
                      <a:pt x="15719" y="256973"/>
                      <a:pt x="40142" y="254042"/>
                      <a:pt x="64565" y="251111"/>
                    </a:cubicBezTo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92" name="Forme libre 91"/>
            <p:cNvSpPr/>
            <p:nvPr/>
          </p:nvSpPr>
          <p:spPr>
            <a:xfrm>
              <a:off x="5562491" y="3679760"/>
              <a:ext cx="269631" cy="726831"/>
            </a:xfrm>
            <a:custGeom>
              <a:avLst/>
              <a:gdLst>
                <a:gd name="connsiteX0" fmla="*/ 0 w 269631"/>
                <a:gd name="connsiteY0" fmla="*/ 726831 h 726831"/>
                <a:gd name="connsiteX1" fmla="*/ 117231 w 269631"/>
                <a:gd name="connsiteY1" fmla="*/ 644769 h 726831"/>
                <a:gd name="connsiteX2" fmla="*/ 58616 w 269631"/>
                <a:gd name="connsiteY2" fmla="*/ 386862 h 726831"/>
                <a:gd name="connsiteX3" fmla="*/ 152400 w 269631"/>
                <a:gd name="connsiteY3" fmla="*/ 128954 h 726831"/>
                <a:gd name="connsiteX4" fmla="*/ 269631 w 269631"/>
                <a:gd name="connsiteY4" fmla="*/ 0 h 726831"/>
                <a:gd name="connsiteX5" fmla="*/ 269631 w 269631"/>
                <a:gd name="connsiteY5" fmla="*/ 0 h 72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631" h="726831">
                  <a:moveTo>
                    <a:pt x="0" y="726831"/>
                  </a:moveTo>
                  <a:cubicBezTo>
                    <a:pt x="53731" y="714130"/>
                    <a:pt x="107462" y="701430"/>
                    <a:pt x="117231" y="644769"/>
                  </a:cubicBezTo>
                  <a:cubicBezTo>
                    <a:pt x="127000" y="588108"/>
                    <a:pt x="52755" y="472831"/>
                    <a:pt x="58616" y="386862"/>
                  </a:cubicBezTo>
                  <a:cubicBezTo>
                    <a:pt x="64477" y="300893"/>
                    <a:pt x="117231" y="193431"/>
                    <a:pt x="152400" y="128954"/>
                  </a:cubicBezTo>
                  <a:cubicBezTo>
                    <a:pt x="187569" y="64477"/>
                    <a:pt x="269631" y="0"/>
                    <a:pt x="269631" y="0"/>
                  </a:cubicBezTo>
                  <a:lnTo>
                    <a:pt x="269631" y="0"/>
                  </a:lnTo>
                </a:path>
              </a:pathLst>
            </a:custGeom>
            <a:noFill/>
            <a:ln w="38100">
              <a:solidFill>
                <a:srgbClr val="1569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3" name="Forme libre 92"/>
            <p:cNvSpPr/>
            <p:nvPr/>
          </p:nvSpPr>
          <p:spPr>
            <a:xfrm>
              <a:off x="5539017" y="3699904"/>
              <a:ext cx="139526" cy="203853"/>
            </a:xfrm>
            <a:custGeom>
              <a:avLst/>
              <a:gdLst>
                <a:gd name="connsiteX0" fmla="*/ 128982 w 139526"/>
                <a:gd name="connsiteY0" fmla="*/ 202594 h 203853"/>
                <a:gd name="connsiteX1" fmla="*/ 117259 w 139526"/>
                <a:gd name="connsiteY1" fmla="*/ 3302 h 203853"/>
                <a:gd name="connsiteX2" fmla="*/ 28 w 139526"/>
                <a:gd name="connsiteY2" fmla="*/ 85364 h 203853"/>
                <a:gd name="connsiteX3" fmla="*/ 128982 w 139526"/>
                <a:gd name="connsiteY3" fmla="*/ 202594 h 20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526" h="203853">
                  <a:moveTo>
                    <a:pt x="128982" y="202594"/>
                  </a:moveTo>
                  <a:cubicBezTo>
                    <a:pt x="148521" y="188917"/>
                    <a:pt x="138751" y="22840"/>
                    <a:pt x="117259" y="3302"/>
                  </a:cubicBezTo>
                  <a:cubicBezTo>
                    <a:pt x="95767" y="-16236"/>
                    <a:pt x="-1926" y="56056"/>
                    <a:pt x="28" y="85364"/>
                  </a:cubicBezTo>
                  <a:cubicBezTo>
                    <a:pt x="1982" y="114672"/>
                    <a:pt x="109443" y="216271"/>
                    <a:pt x="128982" y="202594"/>
                  </a:cubicBezTo>
                  <a:close/>
                </a:path>
              </a:pathLst>
            </a:custGeom>
            <a:solidFill>
              <a:srgbClr val="156913"/>
            </a:solidFill>
            <a:ln>
              <a:solidFill>
                <a:srgbClr val="1569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57" name="Rectangle 2056"/>
          <p:cNvSpPr/>
          <p:nvPr/>
        </p:nvSpPr>
        <p:spPr>
          <a:xfrm>
            <a:off x="6647301" y="3523689"/>
            <a:ext cx="228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Wingdings" panose="05000000000000000000" pitchFamily="2" charset="2"/>
              </a:rPr>
              <a:t>nécessité de réfléchir à sa rotation et couvert d’inter-cultures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95303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4" grpId="0" animBg="1"/>
      <p:bldP spid="5" grpId="0" animBg="1"/>
      <p:bldP spid="17" grpId="0" animBg="1"/>
      <p:bldP spid="38" grpId="0" animBg="1"/>
      <p:bldP spid="51" grpId="0" animBg="1"/>
      <p:bldP spid="55" grpId="0"/>
      <p:bldP spid="205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7384"/>
            <a:ext cx="8304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</a:rPr>
              <a:t>Synthèse</a:t>
            </a:r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0991" y="2847926"/>
            <a:ext cx="8313697" cy="30828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fr-FR" sz="20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Impact des pratiques </a:t>
            </a:r>
            <a:r>
              <a:rPr lang="fr-FR" sz="20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sur le fonctionnement du </a:t>
            </a:r>
            <a:r>
              <a:rPr lang="fr-FR" sz="20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sol 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fr-FR" sz="2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Wingdings" panose="05000000000000000000" pitchFamily="2" charset="2"/>
              </a:rPr>
              <a:t>- </a:t>
            </a:r>
            <a:r>
              <a:rPr lang="fr-FR" sz="2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Nécessité </a:t>
            </a:r>
            <a:r>
              <a:rPr lang="fr-FR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d’approche intégrative </a:t>
            </a:r>
            <a:r>
              <a:rPr lang="fr-FR" sz="2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: Intégration </a:t>
            </a:r>
            <a:r>
              <a:rPr lang="fr-FR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des paramètres physiques, chimiques et biologiques, mais aussi </a:t>
            </a:r>
            <a:r>
              <a:rPr lang="fr-FR" sz="2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agronomiques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fr-FR" sz="20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fr-FR" sz="20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Perspectives: </a:t>
            </a:r>
          </a:p>
          <a:p>
            <a:pPr marL="285750" lvl="0" indent="-285750" algn="just">
              <a:lnSpc>
                <a:spcPct val="115000"/>
              </a:lnSpc>
              <a:buFontTx/>
              <a:buChar char="-"/>
            </a:pPr>
            <a:r>
              <a:rPr lang="fr-FR" sz="2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Travailler à l’échelle système  </a:t>
            </a:r>
          </a:p>
          <a:p>
            <a:pPr marL="285750" lvl="0" indent="-285750" algn="just">
              <a:lnSpc>
                <a:spcPct val="115000"/>
              </a:lnSpc>
              <a:buFontTx/>
              <a:buChar char="-"/>
            </a:pPr>
            <a:r>
              <a:rPr lang="fr-FR" sz="2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Intégration de paramètres socio-économiques</a:t>
            </a:r>
          </a:p>
        </p:txBody>
      </p:sp>
      <p:pic>
        <p:nvPicPr>
          <p:cNvPr id="6" name="Picture 20" descr="sept2006_epandageDVB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207" y="390037"/>
            <a:ext cx="3144456" cy="22587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10227"/>
            <a:ext cx="3494428" cy="2138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9161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èche droite 3"/>
          <p:cNvSpPr/>
          <p:nvPr/>
        </p:nvSpPr>
        <p:spPr>
          <a:xfrm>
            <a:off x="5362242" y="3893810"/>
            <a:ext cx="840801" cy="589296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595239" y="3332884"/>
            <a:ext cx="4896544" cy="181741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  <a:effectLst>
            <a:glow rad="101600">
              <a:schemeClr val="accent6">
                <a:lumMod val="50000"/>
                <a:alpha val="71000"/>
              </a:schemeClr>
            </a:glow>
            <a:outerShdw blurRad="50800" dist="38100" dir="2700000" sx="94000" sy="94000" algn="tl" rotWithShape="0">
              <a:schemeClr val="accent6">
                <a:lumMod val="50000"/>
                <a:alpha val="4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" name="Groupe 5"/>
          <p:cNvGrpSpPr/>
          <p:nvPr/>
        </p:nvGrpSpPr>
        <p:grpSpPr>
          <a:xfrm>
            <a:off x="763499" y="3332884"/>
            <a:ext cx="4575206" cy="1711002"/>
            <a:chOff x="1901344" y="4499316"/>
            <a:chExt cx="5351052" cy="2031872"/>
          </a:xfrm>
        </p:grpSpPr>
        <p:sp>
          <p:nvSpPr>
            <p:cNvPr id="7" name="Rectangle 6"/>
            <p:cNvSpPr/>
            <p:nvPr/>
          </p:nvSpPr>
          <p:spPr>
            <a:xfrm>
              <a:off x="1901344" y="4923318"/>
              <a:ext cx="2582889" cy="1512000"/>
            </a:xfrm>
            <a:prstGeom prst="rect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50000">
                  <a:schemeClr val="accent3">
                    <a:lumMod val="60000"/>
                    <a:lumOff val="40000"/>
                  </a:schemeClr>
                </a:gs>
                <a:gs pos="100000">
                  <a:srgbClr val="0EC42C"/>
                </a:gs>
              </a:gsLst>
              <a:lin ang="5400000" scaled="0"/>
            </a:gradFill>
            <a:ln w="2222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fr-FR" sz="1200" b="1" dirty="0" smtClean="0">
                <a:solidFill>
                  <a:schemeClr val="tx1"/>
                </a:solidFill>
                <a:cs typeface="Arial" pitchFamily="34" charset="0"/>
              </a:endParaRPr>
            </a:p>
            <a:p>
              <a:pPr algn="ctr"/>
              <a:endParaRPr lang="fr-FR" sz="1200" b="1" dirty="0" smtClean="0">
                <a:solidFill>
                  <a:schemeClr val="tx1"/>
                </a:solidFill>
                <a:cs typeface="Arial" pitchFamily="34" charset="0"/>
              </a:endParaRPr>
            </a:p>
            <a:p>
              <a:endParaRPr lang="fr-FR" sz="1200" dirty="0" smtClean="0">
                <a:solidFill>
                  <a:schemeClr val="tx1"/>
                </a:solidFill>
                <a:cs typeface="Arial" pitchFamily="34" charset="0"/>
              </a:endParaRPr>
            </a:p>
            <a:p>
              <a:endParaRPr lang="fr-FR" sz="1200" baseline="-25000" dirty="0" smtClean="0">
                <a:solidFill>
                  <a:schemeClr val="tx1"/>
                </a:solidFill>
                <a:cs typeface="Arial" pitchFamily="34" charset="0"/>
              </a:endParaRPr>
            </a:p>
            <a:p>
              <a:endParaRPr lang="fr-FR" sz="1200" dirty="0" smtClean="0">
                <a:solidFill>
                  <a:schemeClr val="tx1"/>
                </a:solidFill>
                <a:cs typeface="Arial" pitchFamily="34" charset="0"/>
              </a:endParaRPr>
            </a:p>
            <a:p>
              <a:pPr algn="ctr"/>
              <a:endParaRPr lang="fr-FR" sz="1200" dirty="0" smtClean="0">
                <a:solidFill>
                  <a:schemeClr val="tx1"/>
                </a:solidFill>
                <a:cs typeface="Arial" pitchFamily="34" charset="0"/>
              </a:endParaRPr>
            </a:p>
            <a:p>
              <a:endParaRPr lang="fr-FR" sz="1200" b="1" dirty="0" smtClean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944345" y="5052236"/>
              <a:ext cx="2496886" cy="353208"/>
            </a:xfrm>
            <a:prstGeom prst="rect">
              <a:avLst/>
            </a:prstGeom>
            <a:noFill/>
            <a:ln w="28575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fr-FR" sz="1600" dirty="0" smtClean="0">
                  <a:solidFill>
                    <a:schemeClr val="tx1"/>
                  </a:solidFill>
                  <a:cs typeface="Arial" pitchFamily="34" charset="0"/>
                </a:rPr>
                <a:t>dégradation</a:t>
              </a:r>
            </a:p>
            <a:p>
              <a:pPr algn="ctr"/>
              <a:endParaRPr lang="fr-FR" sz="1600" dirty="0" smtClean="0">
                <a:solidFill>
                  <a:schemeClr val="tx1"/>
                </a:solidFill>
                <a:cs typeface="Arial" pitchFamily="34" charset="0"/>
              </a:endParaRPr>
            </a:p>
            <a:p>
              <a:endParaRPr lang="fr-FR" sz="1600" dirty="0" smtClean="0">
                <a:solidFill>
                  <a:schemeClr val="tx1"/>
                </a:solidFill>
                <a:cs typeface="Arial" pitchFamily="34" charset="0"/>
              </a:endParaRPr>
            </a:p>
            <a:p>
              <a:endParaRPr lang="fr-FR" sz="1600" baseline="-25000" dirty="0" smtClean="0">
                <a:solidFill>
                  <a:schemeClr val="tx1"/>
                </a:solidFill>
                <a:cs typeface="Arial" pitchFamily="34" charset="0"/>
              </a:endParaRPr>
            </a:p>
            <a:p>
              <a:endParaRPr lang="fr-FR" sz="1600" dirty="0" smtClean="0">
                <a:solidFill>
                  <a:schemeClr val="tx1"/>
                </a:solidFill>
                <a:cs typeface="Arial" pitchFamily="34" charset="0"/>
              </a:endParaRPr>
            </a:p>
            <a:p>
              <a:pPr algn="ctr"/>
              <a:endParaRPr lang="fr-FR" sz="1600" dirty="0" smtClean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927250" y="5591005"/>
              <a:ext cx="2531076" cy="619313"/>
            </a:xfrm>
            <a:prstGeom prst="rect">
              <a:avLst/>
            </a:prstGeom>
            <a:noFill/>
            <a:ln w="28575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fr-FR" sz="1600" dirty="0" smtClean="0">
                  <a:solidFill>
                    <a:schemeClr val="tx1"/>
                  </a:solidFill>
                  <a:cs typeface="Arial" pitchFamily="34" charset="0"/>
                </a:rPr>
                <a:t>Soutien, formation du sol et maintenance</a:t>
              </a: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2178893" y="4499316"/>
              <a:ext cx="20277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smtClean="0">
                  <a:cs typeface="Arial" pitchFamily="34" charset="0"/>
                </a:rPr>
                <a:t>Processus</a:t>
              </a:r>
              <a:endParaRPr lang="fr-FR" sz="2000" b="1" dirty="0">
                <a:cs typeface="Arial" pitchFamily="34" charset="0"/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4878562" y="4499316"/>
              <a:ext cx="20277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smtClean="0">
                  <a:cs typeface="Arial" pitchFamily="34" charset="0"/>
                </a:rPr>
                <a:t>Stocks</a:t>
              </a:r>
              <a:endParaRPr lang="fr-FR" sz="2000" b="1" dirty="0">
                <a:cs typeface="Arial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69507" y="4923318"/>
              <a:ext cx="2582889" cy="1512000"/>
            </a:xfrm>
            <a:prstGeom prst="rect">
              <a:avLst/>
            </a:prstGeom>
            <a:solidFill>
              <a:schemeClr val="accent6">
                <a:lumMod val="50000"/>
                <a:alpha val="76000"/>
              </a:schemeClr>
            </a:solidFill>
            <a:ln w="2222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fr-FR" sz="2000" dirty="0" smtClean="0">
                  <a:solidFill>
                    <a:schemeClr val="tx1"/>
                  </a:solidFill>
                  <a:cs typeface="Arial" pitchFamily="34" charset="0"/>
                </a:rPr>
                <a:t> </a:t>
              </a:r>
            </a:p>
            <a:p>
              <a:pPr algn="ctr"/>
              <a:endParaRPr lang="fr-FR" sz="2000" dirty="0" smtClean="0">
                <a:solidFill>
                  <a:schemeClr val="tx1"/>
                </a:solidFill>
                <a:cs typeface="Arial" pitchFamily="34" charset="0"/>
              </a:endParaRPr>
            </a:p>
            <a:p>
              <a:endParaRPr lang="fr-FR" sz="1200" dirty="0" smtClean="0">
                <a:solidFill>
                  <a:schemeClr val="tx1"/>
                </a:solidFill>
                <a:cs typeface="Arial" pitchFamily="34" charset="0"/>
              </a:endParaRPr>
            </a:p>
            <a:p>
              <a:endParaRPr lang="fr-FR" sz="1200" dirty="0" smtClean="0">
                <a:solidFill>
                  <a:schemeClr val="tx1"/>
                </a:solidFill>
                <a:cs typeface="Arial" pitchFamily="34" charset="0"/>
              </a:endParaRPr>
            </a:p>
            <a:p>
              <a:endParaRPr lang="fr-FR" sz="1200" dirty="0" smtClean="0">
                <a:solidFill>
                  <a:schemeClr val="tx1"/>
                </a:solidFill>
                <a:cs typeface="Arial" pitchFamily="34" charset="0"/>
              </a:endParaRPr>
            </a:p>
            <a:p>
              <a:endParaRPr lang="fr-FR" sz="1200" dirty="0" smtClean="0">
                <a:solidFill>
                  <a:schemeClr val="tx1"/>
                </a:solidFill>
                <a:cs typeface="Arial" pitchFamily="34" charset="0"/>
              </a:endParaRPr>
            </a:p>
            <a:p>
              <a:endParaRPr lang="fr-FR" sz="1200" dirty="0" smtClean="0">
                <a:solidFill>
                  <a:schemeClr val="tx1"/>
                </a:solidFill>
                <a:cs typeface="Arial" pitchFamily="34" charset="0"/>
              </a:endParaRPr>
            </a:p>
            <a:p>
              <a:endParaRPr lang="fr-FR" sz="1200" dirty="0" smtClean="0">
                <a:solidFill>
                  <a:schemeClr val="tx1"/>
                </a:solidFill>
                <a:cs typeface="Arial" pitchFamily="34" charset="0"/>
              </a:endParaRPr>
            </a:p>
            <a:p>
              <a:r>
                <a:rPr lang="fr-FR" sz="1200" dirty="0" smtClean="0">
                  <a:solidFill>
                    <a:schemeClr val="tx1"/>
                  </a:solidFill>
                  <a:cs typeface="Arial" pitchFamily="34" charset="0"/>
                </a:rPr>
                <a:t> </a:t>
              </a:r>
              <a:endParaRPr lang="fr-FR" sz="12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13" name="Arc 12"/>
            <p:cNvSpPr/>
            <p:nvPr/>
          </p:nvSpPr>
          <p:spPr>
            <a:xfrm rot="10187138" flipH="1">
              <a:off x="4298775" y="5969216"/>
              <a:ext cx="500066" cy="561972"/>
            </a:xfrm>
            <a:prstGeom prst="arc">
              <a:avLst>
                <a:gd name="adj1" fmla="val 11026546"/>
                <a:gd name="adj2" fmla="val 21372865"/>
              </a:avLst>
            </a:prstGeom>
            <a:ln w="38100">
              <a:solidFill>
                <a:schemeClr val="tx1"/>
              </a:solidFill>
              <a:prstDash val="solid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1200" dirty="0"/>
            </a:p>
          </p:txBody>
        </p:sp>
        <p:sp>
          <p:nvSpPr>
            <p:cNvPr id="14" name="Arc 13"/>
            <p:cNvSpPr/>
            <p:nvPr/>
          </p:nvSpPr>
          <p:spPr>
            <a:xfrm flipH="1">
              <a:off x="4319585" y="4781558"/>
              <a:ext cx="500066" cy="561972"/>
            </a:xfrm>
            <a:prstGeom prst="arc">
              <a:avLst>
                <a:gd name="adj1" fmla="val 11026546"/>
                <a:gd name="adj2" fmla="val 21372865"/>
              </a:avLst>
            </a:prstGeom>
            <a:ln w="38100">
              <a:solidFill>
                <a:schemeClr val="tx1"/>
              </a:solidFill>
              <a:prstDash val="solid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12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080197" y="5207562"/>
              <a:ext cx="176150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400" dirty="0" smtClean="0">
                  <a:cs typeface="Arial" pitchFamily="34" charset="0"/>
                </a:rPr>
                <a:t>Propriétés inhérentes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675067" y="5533855"/>
              <a:ext cx="257176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400" dirty="0" smtClean="0">
                  <a:cs typeface="Arial" pitchFamily="34" charset="0"/>
                </a:rPr>
                <a:t>Propriétés dynamiques</a:t>
              </a:r>
            </a:p>
            <a:p>
              <a:pPr algn="ctr"/>
              <a:r>
                <a:rPr lang="fr-FR" sz="1400" dirty="0" smtClean="0">
                  <a:cs typeface="Arial" pitchFamily="34" charset="0"/>
                </a:rPr>
                <a:t>modifiables</a:t>
              </a:r>
            </a:p>
          </p:txBody>
        </p:sp>
      </p:grpSp>
      <p:sp>
        <p:nvSpPr>
          <p:cNvPr id="17" name="ZoneTexte 16"/>
          <p:cNvSpPr txBox="1"/>
          <p:nvPr/>
        </p:nvSpPr>
        <p:spPr>
          <a:xfrm>
            <a:off x="6318180" y="3560740"/>
            <a:ext cx="2376264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Services:</a:t>
            </a:r>
          </a:p>
          <a:p>
            <a:pPr algn="ctr"/>
            <a:r>
              <a:rPr lang="fr-FR" b="1" dirty="0" smtClean="0"/>
              <a:t>Régulations</a:t>
            </a:r>
          </a:p>
          <a:p>
            <a:pPr algn="ctr"/>
            <a:r>
              <a:rPr lang="fr-FR" b="1" dirty="0" smtClean="0"/>
              <a:t>Approvisionnements</a:t>
            </a:r>
          </a:p>
          <a:p>
            <a:pPr algn="ctr"/>
            <a:r>
              <a:rPr lang="fr-FR" b="1" dirty="0" smtClean="0"/>
              <a:t>Culturels</a:t>
            </a:r>
            <a:endParaRPr lang="fr-FR" b="1" dirty="0"/>
          </a:p>
        </p:txBody>
      </p:sp>
      <p:sp>
        <p:nvSpPr>
          <p:cNvPr id="18" name="Rectangle 17"/>
          <p:cNvSpPr/>
          <p:nvPr/>
        </p:nvSpPr>
        <p:spPr>
          <a:xfrm>
            <a:off x="0" y="-27384"/>
            <a:ext cx="8304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</a:rPr>
              <a:t>Introduction</a:t>
            </a:r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20" name="Flèche droite rayée 19"/>
          <p:cNvSpPr/>
          <p:nvPr/>
        </p:nvSpPr>
        <p:spPr>
          <a:xfrm rot="3406895">
            <a:off x="1548244" y="2517026"/>
            <a:ext cx="744751" cy="576064"/>
          </a:xfrm>
          <a:prstGeom prst="stripedRightArrow">
            <a:avLst>
              <a:gd name="adj1" fmla="val 42867"/>
              <a:gd name="adj2" fmla="val 52098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Image 20" descr="RcdKXra9i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458" y="1280426"/>
            <a:ext cx="808330" cy="1968347"/>
          </a:xfrm>
          <a:prstGeom prst="rect">
            <a:avLst/>
          </a:prstGeom>
        </p:spPr>
      </p:pic>
      <p:sp>
        <p:nvSpPr>
          <p:cNvPr id="26" name="Flèche droite rayée 25"/>
          <p:cNvSpPr/>
          <p:nvPr/>
        </p:nvSpPr>
        <p:spPr>
          <a:xfrm rot="7269887">
            <a:off x="3486665" y="2517026"/>
            <a:ext cx="744751" cy="576064"/>
          </a:xfrm>
          <a:prstGeom prst="stripedRightArrow">
            <a:avLst>
              <a:gd name="adj1" fmla="val 42867"/>
              <a:gd name="adj2" fmla="val 52098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51520" y="5445224"/>
            <a:ext cx="86409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Qualité du sol = bon fonctionnement + résilience =&gt; fourniture de services</a:t>
            </a:r>
            <a:endParaRPr lang="fr-FR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246729" y="2775817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SOL</a:t>
            </a:r>
            <a:endParaRPr lang="fr-FR" sz="2800" b="1" dirty="0"/>
          </a:p>
        </p:txBody>
      </p:sp>
      <p:pic>
        <p:nvPicPr>
          <p:cNvPr id="27" name="Picture 20" descr="sept2006_epandageDVB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184" y="552574"/>
            <a:ext cx="2488071" cy="17872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 2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4" r="4713" b="3191"/>
          <a:stretch/>
        </p:blipFill>
        <p:spPr>
          <a:xfrm>
            <a:off x="422031" y="552574"/>
            <a:ext cx="2726973" cy="1768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5153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96136" y="775462"/>
            <a:ext cx="3240360" cy="262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0" y="-27384"/>
            <a:ext cx="8304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>
                <a:solidFill>
                  <a:schemeClr val="bg1"/>
                </a:solidFill>
              </a:rPr>
              <a:t>QualiAgro</a:t>
            </a:r>
            <a:r>
              <a:rPr lang="fr-FR" sz="2800" b="1" dirty="0" smtClean="0">
                <a:solidFill>
                  <a:schemeClr val="bg1"/>
                </a:solidFill>
              </a:rPr>
              <a:t> (Feucherolles)</a:t>
            </a:r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30327" y="764704"/>
            <a:ext cx="578183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Impact à long terme des amendements répétés de PRO? (1998 – 2011)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30327" y="1380502"/>
            <a:ext cx="5781833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fr-FR" altLang="fr-FR" b="1" dirty="0">
                <a:solidFill>
                  <a:schemeClr val="accent1"/>
                </a:solidFill>
                <a:cs typeface="Arial" panose="020B0604020202020204" pitchFamily="34" charset="0"/>
              </a:rPr>
              <a:t>OMR</a:t>
            </a:r>
            <a:r>
              <a:rPr lang="fr-FR" altLang="fr-FR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fr-FR" altLang="fr-FR" dirty="0" smtClean="0">
                <a:cs typeface="Arial" panose="020B0604020202020204" pitchFamily="34" charset="0"/>
              </a:rPr>
              <a:t>Compost </a:t>
            </a:r>
            <a:r>
              <a:rPr lang="fr-FR" altLang="fr-FR" dirty="0">
                <a:cs typeface="Arial" panose="020B0604020202020204" pitchFamily="34" charset="0"/>
              </a:rPr>
              <a:t>d’ordures ménagères résiduelles </a:t>
            </a:r>
          </a:p>
          <a:p>
            <a:pPr>
              <a:spcBef>
                <a:spcPct val="0"/>
              </a:spcBef>
            </a:pPr>
            <a:r>
              <a:rPr lang="fr-FR" altLang="fr-FR" b="1" dirty="0">
                <a:solidFill>
                  <a:schemeClr val="accent2"/>
                </a:solidFill>
                <a:cs typeface="Arial" panose="020B0604020202020204" pitchFamily="34" charset="0"/>
              </a:rPr>
              <a:t>BIO</a:t>
            </a:r>
            <a:r>
              <a:rPr lang="fr-FR" altLang="fr-FR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fr-FR" altLang="fr-FR" dirty="0" smtClean="0">
                <a:cs typeface="Arial" panose="020B0604020202020204" pitchFamily="34" charset="0"/>
              </a:rPr>
              <a:t>Compost </a:t>
            </a:r>
            <a:r>
              <a:rPr lang="fr-FR" altLang="fr-FR" dirty="0">
                <a:cs typeface="Arial" panose="020B0604020202020204" pitchFamily="34" charset="0"/>
              </a:rPr>
              <a:t>de </a:t>
            </a:r>
            <a:r>
              <a:rPr lang="fr-FR" altLang="fr-FR" dirty="0" err="1" smtClean="0">
                <a:cs typeface="Arial" panose="020B0604020202020204" pitchFamily="34" charset="0"/>
              </a:rPr>
              <a:t>biodéchets</a:t>
            </a:r>
            <a:r>
              <a:rPr lang="fr-FR" altLang="fr-FR" dirty="0" smtClean="0">
                <a:cs typeface="Arial" panose="020B0604020202020204" pitchFamily="34" charset="0"/>
              </a:rPr>
              <a:t> </a:t>
            </a:r>
            <a:r>
              <a:rPr lang="fr-FR" altLang="fr-FR" dirty="0">
                <a:cs typeface="Arial" panose="020B0604020202020204" pitchFamily="34" charset="0"/>
              </a:rPr>
              <a:t>en mélange avec des déchets verts </a:t>
            </a:r>
          </a:p>
          <a:p>
            <a:pPr>
              <a:spcBef>
                <a:spcPct val="0"/>
              </a:spcBef>
            </a:pPr>
            <a:r>
              <a:rPr lang="fr-FR" altLang="fr-FR" b="1" dirty="0">
                <a:solidFill>
                  <a:schemeClr val="accent4"/>
                </a:solidFill>
                <a:cs typeface="Arial" panose="020B0604020202020204" pitchFamily="34" charset="0"/>
              </a:rPr>
              <a:t>DVB</a:t>
            </a:r>
            <a:r>
              <a:rPr lang="fr-FR" altLang="fr-FR" b="1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fr-FR" altLang="fr-FR" dirty="0" smtClean="0">
                <a:cs typeface="Arial" panose="020B0604020202020204" pitchFamily="34" charset="0"/>
              </a:rPr>
              <a:t>Co-compost </a:t>
            </a:r>
            <a:r>
              <a:rPr lang="fr-FR" altLang="fr-FR" dirty="0">
                <a:cs typeface="Arial" panose="020B0604020202020204" pitchFamily="34" charset="0"/>
              </a:rPr>
              <a:t>de boue + </a:t>
            </a:r>
            <a:r>
              <a:rPr lang="fr-FR" altLang="fr-FR" dirty="0" err="1">
                <a:cs typeface="Arial" panose="020B0604020202020204" pitchFamily="34" charset="0"/>
              </a:rPr>
              <a:t>co</a:t>
            </a:r>
            <a:r>
              <a:rPr lang="fr-FR" altLang="fr-FR" dirty="0">
                <a:cs typeface="Arial" panose="020B0604020202020204" pitchFamily="34" charset="0"/>
              </a:rPr>
              <a:t>-substrat (déchets verts, broyat de bois…) </a:t>
            </a:r>
          </a:p>
          <a:p>
            <a:pPr>
              <a:spcBef>
                <a:spcPct val="0"/>
              </a:spcBef>
            </a:pPr>
            <a:r>
              <a:rPr lang="fr-FR" altLang="fr-FR" b="1" dirty="0">
                <a:solidFill>
                  <a:schemeClr val="accent3"/>
                </a:solidFill>
                <a:cs typeface="Arial" panose="020B0604020202020204" pitchFamily="34" charset="0"/>
              </a:rPr>
              <a:t>FUM</a:t>
            </a:r>
            <a:r>
              <a:rPr lang="fr-FR" altLang="fr-FR" b="1" dirty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fr-FR" altLang="fr-FR" dirty="0" smtClean="0">
                <a:cs typeface="Arial" panose="020B0604020202020204" pitchFamily="34" charset="0"/>
              </a:rPr>
              <a:t>Fumier </a:t>
            </a:r>
            <a:r>
              <a:rPr lang="fr-FR" altLang="fr-FR" dirty="0">
                <a:cs typeface="Arial" panose="020B0604020202020204" pitchFamily="34" charset="0"/>
              </a:rPr>
              <a:t>de bovins litière accumulée  </a:t>
            </a:r>
          </a:p>
          <a:p>
            <a:pPr>
              <a:spcBef>
                <a:spcPct val="0"/>
              </a:spcBef>
            </a:pPr>
            <a:r>
              <a:rPr lang="fr-FR" altLang="fr-FR" b="1" dirty="0" smtClean="0">
                <a:cs typeface="Arial" panose="020B0604020202020204" pitchFamily="34" charset="0"/>
              </a:rPr>
              <a:t>TN / T </a:t>
            </a:r>
            <a:r>
              <a:rPr lang="fr-FR" altLang="fr-FR" dirty="0" smtClean="0">
                <a:cs typeface="Arial" panose="020B0604020202020204" pitchFamily="34" charset="0"/>
              </a:rPr>
              <a:t>Témoin avec ou sans azote minéral </a:t>
            </a:r>
            <a:endParaRPr lang="fr-FR" altLang="fr-FR" dirty="0"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4819" y="3544746"/>
            <a:ext cx="8304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solidFill>
                  <a:schemeClr val="bg1"/>
                </a:solidFill>
              </a:rPr>
              <a:t>Kerguéhennec</a:t>
            </a:r>
            <a:r>
              <a:rPr lang="fr-FR" sz="2800" b="1" dirty="0">
                <a:solidFill>
                  <a:schemeClr val="bg1"/>
                </a:solidFill>
              </a:rPr>
              <a:t>, </a:t>
            </a:r>
            <a:r>
              <a:rPr lang="fr-FR" sz="2800" b="1" dirty="0" smtClean="0">
                <a:solidFill>
                  <a:schemeClr val="bg1"/>
                </a:solidFill>
              </a:rPr>
              <a:t>essai en Agriculture Biologique</a:t>
            </a:r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96617" y="4249042"/>
            <a:ext cx="58155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Impact </a:t>
            </a:r>
            <a:r>
              <a:rPr lang="fr-FR" b="1" dirty="0"/>
              <a:t>du travail du sol en contexte agriculture </a:t>
            </a:r>
            <a:r>
              <a:rPr lang="fr-FR" b="1" dirty="0" smtClean="0"/>
              <a:t>biologique? </a:t>
            </a:r>
            <a:endParaRPr lang="fr-FR" b="1" dirty="0"/>
          </a:p>
        </p:txBody>
      </p:sp>
      <p:sp>
        <p:nvSpPr>
          <p:cNvPr id="13" name="Rectangle 12"/>
          <p:cNvSpPr/>
          <p:nvPr/>
        </p:nvSpPr>
        <p:spPr>
          <a:xfrm>
            <a:off x="196617" y="4595889"/>
            <a:ext cx="5815543" cy="12240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fr-FR" altLang="fr-FR" b="1" dirty="0" smtClean="0">
                <a:solidFill>
                  <a:schemeClr val="accent1"/>
                </a:solidFill>
                <a:cs typeface="Arial" panose="020B0604020202020204" pitchFamily="34" charset="0"/>
              </a:rPr>
              <a:t>C8</a:t>
            </a:r>
            <a:r>
              <a:rPr lang="fr-FR" altLang="fr-FR" b="1" dirty="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fr-FR" altLang="fr-FR" dirty="0" smtClean="0">
                <a:cs typeface="Arial" panose="020B0604020202020204" pitchFamily="34" charset="0"/>
              </a:rPr>
              <a:t>Travail très superficiel</a:t>
            </a:r>
            <a:endParaRPr lang="fr-FR" altLang="fr-FR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fr-FR" altLang="fr-FR" b="1" dirty="0" smtClean="0">
                <a:solidFill>
                  <a:schemeClr val="accent2"/>
                </a:solidFill>
                <a:cs typeface="Arial" panose="020B0604020202020204" pitchFamily="34" charset="0"/>
              </a:rPr>
              <a:t>C15</a:t>
            </a:r>
            <a:r>
              <a:rPr lang="fr-FR" altLang="fr-FR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fr-FR" altLang="fr-FR" dirty="0" smtClean="0">
                <a:cs typeface="Arial" panose="020B0604020202020204" pitchFamily="34" charset="0"/>
              </a:rPr>
              <a:t>Travail superficiel</a:t>
            </a:r>
            <a:endParaRPr lang="fr-FR" altLang="fr-FR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fr-FR" altLang="fr-FR" b="1" dirty="0" smtClean="0">
                <a:solidFill>
                  <a:schemeClr val="accent4"/>
                </a:solidFill>
                <a:cs typeface="Arial" panose="020B0604020202020204" pitchFamily="34" charset="0"/>
              </a:rPr>
              <a:t>LC</a:t>
            </a:r>
            <a:r>
              <a:rPr lang="fr-FR" altLang="fr-FR" b="1" dirty="0" smtClean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fr-FR" altLang="fr-FR" dirty="0" smtClean="0">
                <a:cs typeface="Arial" panose="020B0604020202020204" pitchFamily="34" charset="0"/>
              </a:rPr>
              <a:t>Labour conventionnel</a:t>
            </a:r>
            <a:endParaRPr lang="fr-FR" altLang="fr-FR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fr-FR" altLang="fr-FR" b="1" dirty="0" smtClean="0">
                <a:solidFill>
                  <a:schemeClr val="accent3"/>
                </a:solidFill>
                <a:cs typeface="Arial" panose="020B0604020202020204" pitchFamily="34" charset="0"/>
              </a:rPr>
              <a:t>LA</a:t>
            </a:r>
            <a:r>
              <a:rPr lang="fr-FR" altLang="fr-FR" b="1" dirty="0" smtClean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fr-FR" altLang="fr-FR" dirty="0" smtClean="0">
                <a:cs typeface="Arial" panose="020B0604020202020204" pitchFamily="34" charset="0"/>
              </a:rPr>
              <a:t>Labour agronomique</a:t>
            </a:r>
            <a:endParaRPr lang="fr-FR" altLang="fr-FR" dirty="0">
              <a:cs typeface="Arial" panose="020B0604020202020204" pitchFamily="34" charset="0"/>
            </a:endParaRPr>
          </a:p>
        </p:txBody>
      </p:sp>
      <p:pic>
        <p:nvPicPr>
          <p:cNvPr id="16" name="Picture 20" descr="sept2006_epandageDVB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960072"/>
            <a:ext cx="3144456" cy="22587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6012160" y="4259800"/>
            <a:ext cx="3024336" cy="154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328608"/>
            <a:ext cx="2088452" cy="14103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738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89330"/>
            <a:ext cx="9144000" cy="55759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147732" y="1699877"/>
            <a:ext cx="5400000" cy="9541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31750"/>
          </a:effectLst>
        </p:spPr>
        <p:txBody>
          <a:bodyPr wrap="square">
            <a:spAutoFit/>
          </a:bodyPr>
          <a:lstStyle/>
          <a:p>
            <a:pPr algn="ctr"/>
            <a:r>
              <a:rPr lang="fr-FR" sz="1400" dirty="0" smtClean="0">
                <a:solidFill>
                  <a:sysClr val="windowText" lastClr="000000"/>
                </a:solidFill>
              </a:rPr>
              <a:t>Biomasse Fongique (BF) Biomasse Microbienne (BM) Bactérie nitrifiante (AOB, AOA) et </a:t>
            </a:r>
            <a:r>
              <a:rPr lang="fr-FR" sz="1400" dirty="0" err="1" smtClean="0">
                <a:solidFill>
                  <a:sysClr val="windowText" lastClr="000000"/>
                </a:solidFill>
              </a:rPr>
              <a:t>dénitrifiante</a:t>
            </a:r>
            <a:r>
              <a:rPr lang="fr-FR" sz="1400" dirty="0" smtClean="0">
                <a:solidFill>
                  <a:sysClr val="windowText" lastClr="000000"/>
                </a:solidFill>
              </a:rPr>
              <a:t> (</a:t>
            </a:r>
            <a:r>
              <a:rPr lang="fr-FR" sz="1400" dirty="0" err="1" smtClean="0">
                <a:solidFill>
                  <a:sysClr val="windowText" lastClr="000000"/>
                </a:solidFill>
              </a:rPr>
              <a:t>nirK</a:t>
            </a:r>
            <a:r>
              <a:rPr lang="fr-FR" sz="1400" dirty="0" smtClean="0">
                <a:solidFill>
                  <a:sysClr val="windowText" lastClr="000000"/>
                </a:solidFill>
              </a:rPr>
              <a:t>, </a:t>
            </a:r>
            <a:r>
              <a:rPr lang="fr-FR" sz="1400" dirty="0" err="1" smtClean="0">
                <a:solidFill>
                  <a:sysClr val="windowText" lastClr="000000"/>
                </a:solidFill>
              </a:rPr>
              <a:t>nirS</a:t>
            </a:r>
            <a:r>
              <a:rPr lang="fr-FR" sz="1400" dirty="0" smtClean="0">
                <a:solidFill>
                  <a:sysClr val="windowText" lastClr="000000"/>
                </a:solidFill>
              </a:rPr>
              <a:t>) ADNr18S et ADNr16S, </a:t>
            </a:r>
            <a:r>
              <a:rPr lang="fr-FR" sz="1400" dirty="0" err="1" smtClean="0">
                <a:solidFill>
                  <a:sysClr val="windowText" lastClr="000000"/>
                </a:solidFill>
              </a:rPr>
              <a:t>Creanarchae</a:t>
            </a:r>
            <a:r>
              <a:rPr lang="fr-FR" sz="1400" dirty="0" smtClean="0">
                <a:solidFill>
                  <a:sysClr val="windowText" lastClr="000000"/>
                </a:solidFill>
              </a:rPr>
              <a:t>, H’18S et H’16S, biomasse, abondance et diversité spécifique des </a:t>
            </a:r>
            <a:r>
              <a:rPr lang="fr-FR" sz="1400" dirty="0" err="1" smtClean="0">
                <a:solidFill>
                  <a:sysClr val="windowText" lastClr="000000"/>
                </a:solidFill>
              </a:rPr>
              <a:t>vdt</a:t>
            </a:r>
            <a:r>
              <a:rPr lang="fr-FR" sz="1400" dirty="0" smtClean="0">
                <a:solidFill>
                  <a:sysClr val="windowText" lastClr="000000"/>
                </a:solidFill>
              </a:rPr>
              <a:t> </a:t>
            </a:r>
            <a:endParaRPr lang="fr-FR" sz="1400" dirty="0">
              <a:solidFill>
                <a:sysClr val="windowText" lastClr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-27384"/>
            <a:ext cx="8304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</a:rPr>
              <a:t>Choix des Indicateurs </a:t>
            </a:r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7732" y="2757665"/>
            <a:ext cx="54000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31750"/>
          </a:effectLst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fr-FR" sz="1400" dirty="0" err="1" smtClean="0">
                <a:solidFill>
                  <a:sysClr val="windowText" lastClr="000000"/>
                </a:solidFill>
              </a:rPr>
              <a:t>Corg</a:t>
            </a:r>
            <a:r>
              <a:rPr lang="fr-FR" sz="1400" dirty="0">
                <a:solidFill>
                  <a:sysClr val="windowText" lastClr="000000"/>
                </a:solidFill>
              </a:rPr>
              <a:t>, </a:t>
            </a:r>
            <a:r>
              <a:rPr lang="fr-FR" sz="1400" dirty="0" err="1" smtClean="0">
                <a:solidFill>
                  <a:sysClr val="windowText" lastClr="000000"/>
                </a:solidFill>
              </a:rPr>
              <a:t>Nminéral</a:t>
            </a:r>
            <a:r>
              <a:rPr lang="fr-FR" sz="1400" dirty="0" smtClean="0">
                <a:solidFill>
                  <a:sysClr val="windowText" lastClr="000000"/>
                </a:solidFill>
              </a:rPr>
              <a:t>, </a:t>
            </a:r>
            <a:r>
              <a:rPr lang="fr-FR" sz="1400" dirty="0">
                <a:solidFill>
                  <a:sysClr val="windowText" lastClr="000000"/>
                </a:solidFill>
              </a:rPr>
              <a:t>C/N, </a:t>
            </a:r>
            <a:r>
              <a:rPr lang="fr-FR" sz="1400" dirty="0" smtClean="0">
                <a:solidFill>
                  <a:sysClr val="windowText" lastClr="000000"/>
                </a:solidFill>
              </a:rPr>
              <a:t>taux de minéralisation du carbone (TMC), </a:t>
            </a:r>
            <a:r>
              <a:rPr lang="fr-FR" sz="1400" dirty="0" err="1">
                <a:solidFill>
                  <a:sysClr val="windowText" lastClr="000000"/>
                </a:solidFill>
              </a:rPr>
              <a:t>Nminéralisé</a:t>
            </a:r>
            <a:r>
              <a:rPr lang="fr-FR" sz="1400" dirty="0">
                <a:solidFill>
                  <a:sysClr val="windowText" lastClr="000000"/>
                </a:solidFill>
              </a:rPr>
              <a:t>, pH, K</a:t>
            </a:r>
            <a:r>
              <a:rPr lang="fr-FR" sz="1400" dirty="0" smtClean="0">
                <a:solidFill>
                  <a:sysClr val="windowText" lastClr="000000"/>
                </a:solidFill>
              </a:rPr>
              <a:t>, Mg, </a:t>
            </a:r>
            <a:r>
              <a:rPr lang="fr-FR" sz="1400" dirty="0" err="1">
                <a:solidFill>
                  <a:sysClr val="windowText" lastClr="000000"/>
                </a:solidFill>
              </a:rPr>
              <a:t>Polsen</a:t>
            </a:r>
            <a:r>
              <a:rPr lang="fr-FR" sz="1400" dirty="0">
                <a:solidFill>
                  <a:sysClr val="windowText" lastClr="000000"/>
                </a:solidFill>
              </a:rPr>
              <a:t> </a:t>
            </a:r>
            <a:endParaRPr lang="fr-FR" sz="1100" dirty="0">
              <a:solidFill>
                <a:sysClr val="windowText" lastClr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7732" y="1071478"/>
            <a:ext cx="54000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31750"/>
          </a:effectLst>
        </p:spPr>
        <p:txBody>
          <a:bodyPr wrap="square">
            <a:spAutoFit/>
          </a:bodyPr>
          <a:lstStyle/>
          <a:p>
            <a:pPr algn="ctr"/>
            <a:r>
              <a:rPr lang="fr-FR" sz="1400" dirty="0" smtClean="0">
                <a:solidFill>
                  <a:sysClr val="windowText" lastClr="000000"/>
                </a:solidFill>
              </a:rPr>
              <a:t>Nitrification Potentielle (NP), Phosphatase, </a:t>
            </a:r>
            <a:r>
              <a:rPr lang="fr-FR" sz="1400" dirty="0" err="1" smtClean="0">
                <a:solidFill>
                  <a:sysClr val="windowText" lastClr="000000"/>
                </a:solidFill>
              </a:rPr>
              <a:t>Glucosidase</a:t>
            </a:r>
            <a:r>
              <a:rPr lang="fr-FR" sz="1400" dirty="0" smtClean="0">
                <a:solidFill>
                  <a:sysClr val="windowText" lastClr="000000"/>
                </a:solidFill>
              </a:rPr>
              <a:t>, </a:t>
            </a:r>
            <a:r>
              <a:rPr lang="fr-FR" sz="1400" dirty="0" err="1" smtClean="0">
                <a:solidFill>
                  <a:sysClr val="windowText" lastClr="000000"/>
                </a:solidFill>
              </a:rPr>
              <a:t>Arylsulfatase</a:t>
            </a:r>
            <a:r>
              <a:rPr lang="fr-FR" sz="1400" dirty="0" smtClean="0">
                <a:solidFill>
                  <a:sysClr val="windowText" lastClr="000000"/>
                </a:solidFill>
              </a:rPr>
              <a:t>, </a:t>
            </a:r>
            <a:r>
              <a:rPr lang="fr-FR" sz="1400" dirty="0" err="1" smtClean="0">
                <a:solidFill>
                  <a:sysClr val="windowText" lastClr="000000"/>
                </a:solidFill>
              </a:rPr>
              <a:t>Uréase</a:t>
            </a:r>
            <a:r>
              <a:rPr lang="fr-FR" sz="1400" dirty="0" smtClean="0">
                <a:solidFill>
                  <a:sysClr val="windowText" lastClr="000000"/>
                </a:solidFill>
              </a:rPr>
              <a:t> , Respiration basale (RB), qCO</a:t>
            </a:r>
            <a:r>
              <a:rPr lang="fr-FR" sz="1400" baseline="-25000" dirty="0" smtClean="0">
                <a:solidFill>
                  <a:sysClr val="windowText" lastClr="000000"/>
                </a:solidFill>
              </a:rPr>
              <a:t>2</a:t>
            </a:r>
            <a:endParaRPr lang="fr-FR" sz="1400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23578" y="1992264"/>
            <a:ext cx="2048381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31750"/>
          </a:effectLst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fr-FR" b="1" dirty="0" smtClean="0">
                <a:solidFill>
                  <a:sysClr val="windowText" lastClr="000000"/>
                </a:solidFill>
              </a:rPr>
              <a:t>Biodiversité</a:t>
            </a:r>
            <a:endParaRPr lang="fr-FR" b="1" dirty="0">
              <a:solidFill>
                <a:sysClr val="windowText" lastClr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23578" y="1148422"/>
            <a:ext cx="2048381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31750"/>
          </a:effectLst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fr-FR" b="1" dirty="0" smtClean="0">
                <a:solidFill>
                  <a:sysClr val="windowText" lastClr="000000"/>
                </a:solidFill>
              </a:rPr>
              <a:t>Activité biologique</a:t>
            </a:r>
            <a:endParaRPr lang="fr-FR" b="1" dirty="0">
              <a:solidFill>
                <a:sysClr val="windowText" lastClr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23578" y="2834609"/>
            <a:ext cx="2048381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31750"/>
          </a:effectLst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fr-FR" b="1" dirty="0" smtClean="0">
                <a:solidFill>
                  <a:sysClr val="windowText" lastClr="000000"/>
                </a:solidFill>
              </a:rPr>
              <a:t>Fertilité chimique</a:t>
            </a:r>
            <a:endParaRPr lang="fr-FR" b="1" dirty="0">
              <a:solidFill>
                <a:sysClr val="windowText" lastClr="00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115616" y="5602750"/>
            <a:ext cx="7056784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Nécessité d’agréger </a:t>
            </a:r>
            <a:r>
              <a:rPr lang="fr-FR" sz="2400" b="1" dirty="0"/>
              <a:t>l</a:t>
            </a:r>
            <a:r>
              <a:rPr lang="fr-FR" sz="2400" b="1" dirty="0" smtClean="0"/>
              <a:t>es paramètres</a:t>
            </a:r>
            <a:endParaRPr lang="fr-FR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1147732" y="3614915"/>
            <a:ext cx="5400000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31750"/>
          </a:effectLst>
        </p:spPr>
        <p:txBody>
          <a:bodyPr wrap="square">
            <a:spAutoFit/>
          </a:bodyPr>
          <a:lstStyle/>
          <a:p>
            <a:pPr algn="ctr"/>
            <a:r>
              <a:rPr lang="fr-FR" sz="1400" dirty="0" smtClean="0">
                <a:solidFill>
                  <a:sysClr val="windowText" lastClr="000000"/>
                </a:solidFill>
              </a:rPr>
              <a:t>Densité apparente, conductivité 1 à 5 cm, conductivité 15 à 17 cm</a:t>
            </a:r>
            <a:endParaRPr lang="fr-FR" sz="1400" dirty="0">
              <a:solidFill>
                <a:sysClr val="windowText" lastClr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47732" y="5002862"/>
            <a:ext cx="5400000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31750"/>
          </a:effectLst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fr-FR" sz="1400" dirty="0" smtClean="0">
                <a:solidFill>
                  <a:sysClr val="windowText" lastClr="000000"/>
                </a:solidFill>
              </a:rPr>
              <a:t>Adventices et rendement</a:t>
            </a:r>
            <a:endParaRPr lang="fr-FR" sz="1100" dirty="0">
              <a:solidFill>
                <a:sysClr val="windowText" lastClr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47732" y="4082098"/>
            <a:ext cx="5400000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31750"/>
          </a:effectLst>
        </p:spPr>
        <p:txBody>
          <a:bodyPr wrap="square">
            <a:spAutoFit/>
          </a:bodyPr>
          <a:lstStyle/>
          <a:p>
            <a:pPr algn="ctr"/>
            <a:r>
              <a:rPr lang="fr-FR" sz="1400" dirty="0" smtClean="0">
                <a:solidFill>
                  <a:sysClr val="windowText" lastClr="000000"/>
                </a:solidFill>
              </a:rPr>
              <a:t>Biomasse microbienne, abondance et groupes écologiques des </a:t>
            </a:r>
            <a:r>
              <a:rPr lang="fr-FR" sz="1400" dirty="0" err="1" smtClean="0">
                <a:solidFill>
                  <a:sysClr val="windowText" lastClr="000000"/>
                </a:solidFill>
              </a:rPr>
              <a:t>vdt</a:t>
            </a:r>
            <a:endParaRPr lang="fr-FR" sz="1400" b="1" baseline="-250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23578" y="3584137"/>
            <a:ext cx="2048381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31750"/>
          </a:effectLst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fr-FR" b="1" dirty="0" smtClean="0">
                <a:solidFill>
                  <a:sysClr val="windowText" lastClr="000000"/>
                </a:solidFill>
              </a:rPr>
              <a:t>Qualité physique</a:t>
            </a:r>
            <a:endParaRPr lang="fr-FR" b="1" dirty="0">
              <a:solidFill>
                <a:sysClr val="windowText" lastClr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923578" y="4051320"/>
            <a:ext cx="2048381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31750"/>
          </a:effectLst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fr-FR" b="1" dirty="0" smtClean="0">
                <a:solidFill>
                  <a:sysClr val="windowText" lastClr="000000"/>
                </a:solidFill>
              </a:rPr>
              <a:t>Qualité biologique</a:t>
            </a:r>
            <a:endParaRPr lang="fr-FR" b="1" dirty="0">
              <a:solidFill>
                <a:sysClr val="windowText" lastClr="0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923578" y="4972084"/>
            <a:ext cx="2048381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31750"/>
          </a:effectLst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fr-FR" b="1" dirty="0" smtClean="0">
                <a:solidFill>
                  <a:sysClr val="windowText" lastClr="000000"/>
                </a:solidFill>
              </a:rPr>
              <a:t>Qualité agro</a:t>
            </a:r>
            <a:endParaRPr lang="fr-FR" b="1" dirty="0">
              <a:solidFill>
                <a:sysClr val="windowText" lastClr="00000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356230" y="589330"/>
            <a:ext cx="3075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Indicateurs</a:t>
            </a:r>
            <a:endParaRPr lang="fr-FR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6300192" y="589330"/>
            <a:ext cx="3075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Fonctions/Services</a:t>
            </a:r>
            <a:endParaRPr lang="fr-FR" b="1" dirty="0"/>
          </a:p>
        </p:txBody>
      </p:sp>
      <p:sp>
        <p:nvSpPr>
          <p:cNvPr id="6" name="ZoneTexte 5"/>
          <p:cNvSpPr txBox="1"/>
          <p:nvPr/>
        </p:nvSpPr>
        <p:spPr>
          <a:xfrm rot="16200000">
            <a:off x="-496492" y="1831277"/>
            <a:ext cx="2009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Impact des apports de PRO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 rot="16200000">
            <a:off x="-491677" y="4230832"/>
            <a:ext cx="2009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Impact du travail du sol</a:t>
            </a:r>
            <a:endParaRPr lang="fr-FR" dirty="0"/>
          </a:p>
        </p:txBody>
      </p:sp>
      <p:cxnSp>
        <p:nvCxnSpPr>
          <p:cNvPr id="22" name="Connecteur droit 21"/>
          <p:cNvCxnSpPr/>
          <p:nvPr/>
        </p:nvCxnSpPr>
        <p:spPr>
          <a:xfrm>
            <a:off x="323528" y="3427112"/>
            <a:ext cx="86484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147732" y="4539296"/>
            <a:ext cx="5400000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31750"/>
          </a:effectLst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fr-FR" sz="1400" dirty="0" smtClean="0">
                <a:solidFill>
                  <a:sysClr val="windowText" lastClr="000000"/>
                </a:solidFill>
              </a:rPr>
              <a:t>Carbone total, Phosphore total, Azote total </a:t>
            </a:r>
            <a:endParaRPr lang="fr-FR" sz="1100" dirty="0">
              <a:solidFill>
                <a:sysClr val="windowText" lastClr="0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923579" y="4508518"/>
            <a:ext cx="2048381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31750"/>
          </a:effectLst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fr-FR" b="1" dirty="0" smtClean="0">
                <a:solidFill>
                  <a:sysClr val="windowText" lastClr="000000"/>
                </a:solidFill>
              </a:rPr>
              <a:t>Qualité chimique</a:t>
            </a:r>
            <a:endParaRPr lang="fr-FR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37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5" grpId="0" animBg="1"/>
      <p:bldP spid="12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1" grpId="0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5317" y="884770"/>
            <a:ext cx="8809171" cy="4824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0" y="-27384"/>
            <a:ext cx="8304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</a:rPr>
              <a:t>Méthodes d’agrégation</a:t>
            </a:r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399" y="918549"/>
            <a:ext cx="83046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1. Création d’indices synthétiques par analyse multivariée (Impact PRO)</a:t>
            </a:r>
            <a:endParaRPr lang="fr-FR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55317" y="3907408"/>
            <a:ext cx="8304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2. Représentation graphique « radar » (Impact travail du sol)</a:t>
            </a:r>
            <a:endParaRPr lang="fr-FR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304798" y="1796774"/>
            <a:ext cx="83046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b="1" dirty="0" smtClean="0"/>
              <a:t>Suppression des paramètres non discriminants et des paramètres corrélés (r&gt;0,8)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b="1" dirty="0" smtClean="0"/>
              <a:t>Utilisation de l’analyse pour pondérer les indicateurs les plus discriminants</a:t>
            </a:r>
            <a:endParaRPr lang="fr-FR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304797" y="3169629"/>
            <a:ext cx="7795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ym typeface="Wingdings" panose="05000000000000000000" pitchFamily="2" charset="2"/>
              </a:rPr>
              <a:t> </a:t>
            </a:r>
            <a:r>
              <a:rPr lang="fr-FR" sz="2000" b="1" dirty="0" smtClean="0"/>
              <a:t>Indices d’activité biologique, de biodiversité et de fertilité</a:t>
            </a:r>
            <a:endParaRPr lang="fr-FR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272523" y="4472714"/>
            <a:ext cx="8304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 err="1" smtClean="0"/>
              <a:t>Scoring</a:t>
            </a:r>
            <a:r>
              <a:rPr lang="fr-FR" sz="2000" b="1" dirty="0" smtClean="0"/>
              <a:t> de 1 à 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 smtClean="0"/>
              <a:t>Somme des scores </a:t>
            </a:r>
            <a:endParaRPr lang="fr-FR" sz="2000" b="1" dirty="0"/>
          </a:p>
        </p:txBody>
      </p:sp>
      <p:sp>
        <p:nvSpPr>
          <p:cNvPr id="11" name="Rectangle 10"/>
          <p:cNvSpPr/>
          <p:nvPr/>
        </p:nvSpPr>
        <p:spPr>
          <a:xfrm>
            <a:off x="272523" y="5207523"/>
            <a:ext cx="8441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ym typeface="Wingdings" panose="05000000000000000000" pitchFamily="2" charset="2"/>
              </a:rPr>
              <a:t> </a:t>
            </a:r>
            <a:r>
              <a:rPr lang="fr-FR" sz="2000" b="1" dirty="0" smtClean="0"/>
              <a:t>Quantification des qualités biologiques, chimiques et physiques du sol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91768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6589" y="3479519"/>
            <a:ext cx="3403303" cy="5255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" name="Groupe 3"/>
          <p:cNvGrpSpPr/>
          <p:nvPr/>
        </p:nvGrpSpPr>
        <p:grpSpPr>
          <a:xfrm>
            <a:off x="5504250" y="1204095"/>
            <a:ext cx="3392156" cy="2354803"/>
            <a:chOff x="251520" y="536834"/>
            <a:chExt cx="4018819" cy="266338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70" r="12325"/>
            <a:stretch/>
          </p:blipFill>
          <p:spPr bwMode="auto">
            <a:xfrm>
              <a:off x="251520" y="885172"/>
              <a:ext cx="4008508" cy="23150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ZoneTexte 5"/>
            <p:cNvSpPr txBox="1"/>
            <p:nvPr/>
          </p:nvSpPr>
          <p:spPr>
            <a:xfrm>
              <a:off x="262277" y="536834"/>
              <a:ext cx="4008062" cy="45287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Indice de fertilité</a:t>
              </a:r>
              <a:endParaRPr lang="fr-FR" dirty="0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-27384"/>
            <a:ext cx="8304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</a:rPr>
              <a:t>Impact de l’épandage des PRO: Fertilité</a:t>
            </a:r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9" name="Flèche droite 8"/>
          <p:cNvSpPr/>
          <p:nvPr/>
        </p:nvSpPr>
        <p:spPr>
          <a:xfrm>
            <a:off x="3815916" y="2756988"/>
            <a:ext cx="1512168" cy="387424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3743908" y="1204095"/>
            <a:ext cx="165618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Pondération des paramètres les plus discriminants</a:t>
            </a:r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6" r="16508"/>
          <a:stretch/>
        </p:blipFill>
        <p:spPr bwMode="auto">
          <a:xfrm>
            <a:off x="246589" y="495836"/>
            <a:ext cx="3403303" cy="3278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08124" y="4221088"/>
            <a:ext cx="7776864" cy="11762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fr-FR" dirty="0" smtClean="0">
                <a:ea typeface="Calibri"/>
                <a:cs typeface="Arial" pitchFamily="34" charset="0"/>
              </a:rPr>
              <a:t>DVB</a:t>
            </a:r>
            <a:r>
              <a:rPr lang="fr-FR" dirty="0">
                <a:ea typeface="Calibri"/>
                <a:cs typeface="Arial" pitchFamily="34" charset="0"/>
              </a:rPr>
              <a:t>, BIO, FUM &gt; OMR &gt; </a:t>
            </a:r>
            <a:r>
              <a:rPr lang="fr-FR" dirty="0" smtClean="0">
                <a:ea typeface="Calibri"/>
                <a:cs typeface="Arial" pitchFamily="34" charset="0"/>
              </a:rPr>
              <a:t>Témoins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fr-FR" dirty="0" smtClean="0"/>
              <a:t>Contribution </a:t>
            </a:r>
            <a:r>
              <a:rPr lang="fr-FR" dirty="0"/>
              <a:t>majeure du </a:t>
            </a:r>
            <a:r>
              <a:rPr lang="fr-FR" b="1" dirty="0">
                <a:solidFill>
                  <a:schemeClr val="accent4"/>
                </a:solidFill>
              </a:rPr>
              <a:t>P et N </a:t>
            </a:r>
            <a:r>
              <a:rPr lang="fr-FR" dirty="0"/>
              <a:t>pour </a:t>
            </a:r>
            <a:r>
              <a:rPr lang="fr-FR" b="1" dirty="0">
                <a:solidFill>
                  <a:schemeClr val="accent4"/>
                </a:solidFill>
              </a:rPr>
              <a:t>DVB</a:t>
            </a:r>
            <a:r>
              <a:rPr lang="fr-FR" dirty="0"/>
              <a:t>, du </a:t>
            </a:r>
            <a:r>
              <a:rPr lang="fr-FR" b="1" dirty="0">
                <a:solidFill>
                  <a:schemeClr val="accent3"/>
                </a:solidFill>
              </a:rPr>
              <a:t>K</a:t>
            </a:r>
            <a:r>
              <a:rPr lang="fr-FR" dirty="0"/>
              <a:t> pour </a:t>
            </a:r>
            <a:r>
              <a:rPr lang="fr-FR" b="1" dirty="0">
                <a:solidFill>
                  <a:schemeClr val="accent3"/>
                </a:solidFill>
              </a:rPr>
              <a:t>FUM</a:t>
            </a:r>
            <a:r>
              <a:rPr lang="fr-FR" dirty="0"/>
              <a:t> et du </a:t>
            </a:r>
            <a:r>
              <a:rPr lang="fr-FR" b="1" dirty="0">
                <a:solidFill>
                  <a:schemeClr val="accent2"/>
                </a:solidFill>
              </a:rPr>
              <a:t>pH</a:t>
            </a:r>
            <a:r>
              <a:rPr lang="fr-FR" dirty="0"/>
              <a:t> pour le </a:t>
            </a:r>
            <a:r>
              <a:rPr lang="fr-FR" b="1" dirty="0" smtClean="0">
                <a:solidFill>
                  <a:schemeClr val="accent2"/>
                </a:solidFill>
              </a:rPr>
              <a:t>BIO </a:t>
            </a:r>
            <a:r>
              <a:rPr lang="fr-FR" dirty="0" smtClean="0"/>
              <a:t>dans l’indice</a:t>
            </a:r>
            <a:endParaRPr lang="fr-FR" dirty="0"/>
          </a:p>
        </p:txBody>
      </p:sp>
      <p:cxnSp>
        <p:nvCxnSpPr>
          <p:cNvPr id="15" name="Connecteur droit 14"/>
          <p:cNvCxnSpPr/>
          <p:nvPr/>
        </p:nvCxnSpPr>
        <p:spPr>
          <a:xfrm>
            <a:off x="689110" y="1104866"/>
            <a:ext cx="36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292100" y="1906893"/>
            <a:ext cx="32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375049" y="2818515"/>
            <a:ext cx="32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3203848" y="1906893"/>
            <a:ext cx="32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678959" y="3643641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/>
                </a:solidFill>
              </a:rPr>
              <a:t>FUM</a:t>
            </a:r>
            <a:r>
              <a:rPr lang="fr-FR" b="1" dirty="0"/>
              <a:t> </a:t>
            </a:r>
            <a:r>
              <a:rPr lang="fr-FR" b="1" dirty="0" smtClean="0"/>
              <a:t> </a:t>
            </a:r>
            <a:r>
              <a:rPr lang="fr-FR" b="1" dirty="0" smtClean="0">
                <a:solidFill>
                  <a:schemeClr val="accent1"/>
                </a:solidFill>
              </a:rPr>
              <a:t>OMR</a:t>
            </a:r>
            <a:r>
              <a:rPr lang="fr-FR" b="1" dirty="0"/>
              <a:t> </a:t>
            </a:r>
            <a:r>
              <a:rPr lang="fr-FR" b="1" dirty="0" smtClean="0"/>
              <a:t> </a:t>
            </a:r>
            <a:r>
              <a:rPr lang="fr-FR" b="1" dirty="0" smtClean="0">
                <a:solidFill>
                  <a:schemeClr val="accent4"/>
                </a:solidFill>
              </a:rPr>
              <a:t>DVB</a:t>
            </a:r>
            <a:r>
              <a:rPr lang="fr-FR" b="1" dirty="0"/>
              <a:t> </a:t>
            </a:r>
            <a:r>
              <a:rPr lang="fr-FR" b="1" dirty="0" smtClean="0"/>
              <a:t> </a:t>
            </a:r>
            <a:r>
              <a:rPr lang="fr-FR" b="1" dirty="0" smtClean="0">
                <a:solidFill>
                  <a:schemeClr val="accent2"/>
                </a:solidFill>
              </a:rPr>
              <a:t>BIO</a:t>
            </a:r>
            <a:r>
              <a:rPr lang="fr-FR" b="1" dirty="0"/>
              <a:t> </a:t>
            </a:r>
            <a:r>
              <a:rPr lang="fr-FR" b="1" dirty="0" smtClean="0"/>
              <a:t> T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21277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7384"/>
            <a:ext cx="8304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</a:rPr>
              <a:t>Impact de l’épandage des PRO: Activité microbienne</a:t>
            </a:r>
            <a:endParaRPr lang="fr-FR" sz="2800" b="1" dirty="0">
              <a:solidFill>
                <a:schemeClr val="bg1"/>
              </a:solidFill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5530335" y="1214998"/>
            <a:ext cx="3362145" cy="2502033"/>
            <a:chOff x="4644008" y="577375"/>
            <a:chExt cx="4020070" cy="263169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53" r="56940"/>
            <a:stretch/>
          </p:blipFill>
          <p:spPr bwMode="auto">
            <a:xfrm>
              <a:off x="4644008" y="939793"/>
              <a:ext cx="4008508" cy="2269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ZoneTexte 6"/>
            <p:cNvSpPr txBox="1"/>
            <p:nvPr/>
          </p:nvSpPr>
          <p:spPr>
            <a:xfrm>
              <a:off x="4644008" y="577375"/>
              <a:ext cx="4020070" cy="38847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Indice d’activité microbienne</a:t>
              </a:r>
              <a:endParaRPr lang="fr-FR" dirty="0"/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0" r="10474"/>
          <a:stretch/>
        </p:blipFill>
        <p:spPr bwMode="auto">
          <a:xfrm>
            <a:off x="260040" y="620688"/>
            <a:ext cx="3456384" cy="334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lèche droite 10"/>
          <p:cNvSpPr/>
          <p:nvPr/>
        </p:nvSpPr>
        <p:spPr>
          <a:xfrm>
            <a:off x="3866716" y="2756988"/>
            <a:ext cx="1512168" cy="387424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3783664" y="1204095"/>
            <a:ext cx="165618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Pondération des paramètres les plus discriminants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561065" y="4581128"/>
            <a:ext cx="7776864" cy="8161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fr-FR" b="1" dirty="0" smtClean="0">
                <a:solidFill>
                  <a:schemeClr val="accent4"/>
                </a:solidFill>
                <a:ea typeface="Calibri"/>
                <a:cs typeface="Arial" pitchFamily="34" charset="0"/>
              </a:rPr>
              <a:t>DVB</a:t>
            </a:r>
            <a:r>
              <a:rPr lang="fr-FR" b="1" dirty="0">
                <a:ea typeface="Calibri"/>
                <a:cs typeface="Arial" pitchFamily="34" charset="0"/>
              </a:rPr>
              <a:t>, </a:t>
            </a:r>
            <a:r>
              <a:rPr lang="fr-FR" b="1" dirty="0">
                <a:solidFill>
                  <a:schemeClr val="accent2"/>
                </a:solidFill>
                <a:ea typeface="Calibri"/>
                <a:cs typeface="Arial" pitchFamily="34" charset="0"/>
              </a:rPr>
              <a:t>BIO</a:t>
            </a:r>
            <a:r>
              <a:rPr lang="fr-FR" b="1" dirty="0">
                <a:ea typeface="Calibri"/>
                <a:cs typeface="Arial" pitchFamily="34" charset="0"/>
              </a:rPr>
              <a:t>, </a:t>
            </a:r>
            <a:r>
              <a:rPr lang="fr-FR" b="1" dirty="0">
                <a:solidFill>
                  <a:schemeClr val="accent3"/>
                </a:solidFill>
                <a:ea typeface="Calibri"/>
                <a:cs typeface="Arial" pitchFamily="34" charset="0"/>
              </a:rPr>
              <a:t>FUM</a:t>
            </a:r>
            <a:r>
              <a:rPr lang="fr-FR" b="1" dirty="0">
                <a:ea typeface="Calibri"/>
                <a:cs typeface="Arial" pitchFamily="34" charset="0"/>
              </a:rPr>
              <a:t> &gt; </a:t>
            </a:r>
            <a:r>
              <a:rPr lang="fr-FR" b="1" dirty="0">
                <a:solidFill>
                  <a:schemeClr val="accent1"/>
                </a:solidFill>
                <a:ea typeface="Calibri"/>
                <a:cs typeface="Arial" pitchFamily="34" charset="0"/>
              </a:rPr>
              <a:t>OMR</a:t>
            </a:r>
            <a:r>
              <a:rPr lang="fr-FR" b="1" dirty="0">
                <a:ea typeface="Calibri"/>
                <a:cs typeface="Arial" pitchFamily="34" charset="0"/>
              </a:rPr>
              <a:t> </a:t>
            </a:r>
            <a:r>
              <a:rPr lang="fr-FR" dirty="0">
                <a:ea typeface="Calibri"/>
                <a:cs typeface="Arial" pitchFamily="34" charset="0"/>
              </a:rPr>
              <a:t>&gt; </a:t>
            </a:r>
            <a:r>
              <a:rPr lang="fr-FR" dirty="0" smtClean="0">
                <a:ea typeface="Calibri"/>
                <a:cs typeface="Arial" pitchFamily="34" charset="0"/>
              </a:rPr>
              <a:t>Témoins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Contribution </a:t>
            </a:r>
            <a:r>
              <a:rPr lang="fr-FR" dirty="0"/>
              <a:t>majeure de l’activité </a:t>
            </a:r>
            <a:r>
              <a:rPr lang="fr-FR" b="1" dirty="0" err="1"/>
              <a:t>uréase</a:t>
            </a:r>
            <a:r>
              <a:rPr lang="fr-FR" dirty="0"/>
              <a:t> pour les PRO / </a:t>
            </a:r>
            <a:r>
              <a:rPr lang="fr-FR" dirty="0" smtClean="0"/>
              <a:t>Témoins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678959" y="3643641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/>
                </a:solidFill>
              </a:rPr>
              <a:t>FUM</a:t>
            </a:r>
            <a:r>
              <a:rPr lang="fr-FR" b="1" dirty="0"/>
              <a:t> </a:t>
            </a:r>
            <a:r>
              <a:rPr lang="fr-FR" b="1" dirty="0" smtClean="0"/>
              <a:t> </a:t>
            </a:r>
            <a:r>
              <a:rPr lang="fr-FR" b="1" dirty="0" smtClean="0">
                <a:solidFill>
                  <a:schemeClr val="accent1"/>
                </a:solidFill>
              </a:rPr>
              <a:t>OMR</a:t>
            </a:r>
            <a:r>
              <a:rPr lang="fr-FR" b="1" dirty="0"/>
              <a:t> </a:t>
            </a:r>
            <a:r>
              <a:rPr lang="fr-FR" b="1" dirty="0" smtClean="0"/>
              <a:t> </a:t>
            </a:r>
            <a:r>
              <a:rPr lang="fr-FR" b="1" dirty="0" smtClean="0">
                <a:solidFill>
                  <a:schemeClr val="accent4"/>
                </a:solidFill>
              </a:rPr>
              <a:t>DVB</a:t>
            </a:r>
            <a:r>
              <a:rPr lang="fr-FR" b="1" dirty="0"/>
              <a:t> </a:t>
            </a:r>
            <a:r>
              <a:rPr lang="fr-FR" b="1" dirty="0" smtClean="0"/>
              <a:t> </a:t>
            </a:r>
            <a:r>
              <a:rPr lang="fr-FR" b="1" dirty="0" smtClean="0">
                <a:solidFill>
                  <a:schemeClr val="accent2"/>
                </a:solidFill>
              </a:rPr>
              <a:t>BIO</a:t>
            </a:r>
            <a:r>
              <a:rPr lang="fr-FR" b="1" dirty="0"/>
              <a:t> </a:t>
            </a:r>
            <a:r>
              <a:rPr lang="fr-FR" b="1" dirty="0" smtClean="0"/>
              <a:t> T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2422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234866" y="3479519"/>
            <a:ext cx="4120826" cy="6768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4" r="9837"/>
          <a:stretch/>
        </p:blipFill>
        <p:spPr bwMode="auto">
          <a:xfrm>
            <a:off x="222412" y="750068"/>
            <a:ext cx="4145003" cy="3084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-27384"/>
            <a:ext cx="8304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</a:rPr>
              <a:t>Impact de l’épandage des PRO: Biodiversité</a:t>
            </a:r>
            <a:endParaRPr lang="fr-FR" sz="2800" b="1" dirty="0">
              <a:solidFill>
                <a:schemeClr val="bg1"/>
              </a:solidFill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6188428" y="1268760"/>
            <a:ext cx="2736304" cy="2421631"/>
            <a:chOff x="284011" y="3348674"/>
            <a:chExt cx="3967244" cy="2622695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32" r="57251"/>
            <a:stretch/>
          </p:blipFill>
          <p:spPr bwMode="auto">
            <a:xfrm>
              <a:off x="291255" y="3645024"/>
              <a:ext cx="3960000" cy="2326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ZoneTexte 6"/>
            <p:cNvSpPr txBox="1"/>
            <p:nvPr/>
          </p:nvSpPr>
          <p:spPr>
            <a:xfrm>
              <a:off x="284011" y="3348674"/>
              <a:ext cx="3960000" cy="3693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Indice de biodiversité</a:t>
              </a:r>
              <a:endParaRPr lang="fr-FR" dirty="0"/>
            </a:p>
          </p:txBody>
        </p:sp>
      </p:grpSp>
      <p:sp>
        <p:nvSpPr>
          <p:cNvPr id="12" name="Flèche droite 11"/>
          <p:cNvSpPr/>
          <p:nvPr/>
        </p:nvSpPr>
        <p:spPr>
          <a:xfrm>
            <a:off x="4532244" y="3180275"/>
            <a:ext cx="1512168" cy="387424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4460236" y="1276064"/>
            <a:ext cx="165618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Pondération des paramètres les plus discriminants</a:t>
            </a:r>
            <a:endParaRPr lang="fr-FR" dirty="0"/>
          </a:p>
        </p:txBody>
      </p:sp>
      <p:cxnSp>
        <p:nvCxnSpPr>
          <p:cNvPr id="14" name="Connecteur droit 13"/>
          <p:cNvCxnSpPr/>
          <p:nvPr/>
        </p:nvCxnSpPr>
        <p:spPr>
          <a:xfrm>
            <a:off x="905135" y="2924944"/>
            <a:ext cx="4320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271398" y="2436637"/>
            <a:ext cx="8640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1051585" y="1439269"/>
            <a:ext cx="4320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1483633" y="1124744"/>
            <a:ext cx="4320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2225553" y="908720"/>
            <a:ext cx="32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3419872" y="1439269"/>
            <a:ext cx="576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3671872" y="1893739"/>
            <a:ext cx="61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3501651" y="2922577"/>
            <a:ext cx="32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2679914" y="3537882"/>
            <a:ext cx="32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V="1">
            <a:off x="1591681" y="3537882"/>
            <a:ext cx="633872" cy="28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05272" y="4871384"/>
            <a:ext cx="8313697" cy="7294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fr-FR" dirty="0" smtClean="0">
                <a:ea typeface="Calibri"/>
                <a:cs typeface="Arial" pitchFamily="34" charset="0"/>
              </a:rPr>
              <a:t>pas de différences significatives même si des différences ont été montrées pour certains paramètres (cf. abondance des vers de terre </a:t>
            </a:r>
            <a:r>
              <a:rPr lang="fr-FR" b="1" dirty="0" smtClean="0">
                <a:solidFill>
                  <a:schemeClr val="accent3"/>
                </a:solidFill>
                <a:ea typeface="Calibri"/>
                <a:cs typeface="Arial" pitchFamily="34" charset="0"/>
              </a:rPr>
              <a:t>FUM</a:t>
            </a:r>
            <a:r>
              <a:rPr lang="fr-FR" dirty="0" smtClean="0">
                <a:ea typeface="Calibri"/>
                <a:cs typeface="Arial" pitchFamily="34" charset="0"/>
              </a:rPr>
              <a:t>)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874634" y="3787053"/>
            <a:ext cx="3138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3"/>
                </a:solidFill>
              </a:rPr>
              <a:t>FUM</a:t>
            </a:r>
            <a:r>
              <a:rPr lang="fr-FR" b="1" dirty="0"/>
              <a:t> </a:t>
            </a:r>
            <a:r>
              <a:rPr lang="fr-FR" b="1" dirty="0" smtClean="0"/>
              <a:t> </a:t>
            </a:r>
            <a:r>
              <a:rPr lang="fr-FR" b="1" dirty="0" smtClean="0">
                <a:solidFill>
                  <a:schemeClr val="accent1"/>
                </a:solidFill>
              </a:rPr>
              <a:t>OMR</a:t>
            </a:r>
            <a:r>
              <a:rPr lang="fr-FR" b="1" dirty="0"/>
              <a:t> </a:t>
            </a:r>
            <a:r>
              <a:rPr lang="fr-FR" b="1" dirty="0" smtClean="0"/>
              <a:t> </a:t>
            </a:r>
            <a:r>
              <a:rPr lang="fr-FR" b="1" dirty="0" smtClean="0">
                <a:solidFill>
                  <a:schemeClr val="accent4"/>
                </a:solidFill>
              </a:rPr>
              <a:t>DVB</a:t>
            </a:r>
            <a:r>
              <a:rPr lang="fr-FR" b="1" dirty="0"/>
              <a:t> </a:t>
            </a:r>
            <a:r>
              <a:rPr lang="fr-FR" b="1" dirty="0" smtClean="0"/>
              <a:t> </a:t>
            </a:r>
            <a:r>
              <a:rPr lang="fr-FR" b="1" dirty="0" smtClean="0">
                <a:solidFill>
                  <a:schemeClr val="accent2"/>
                </a:solidFill>
              </a:rPr>
              <a:t>BIO</a:t>
            </a:r>
            <a:r>
              <a:rPr lang="fr-FR" b="1" dirty="0"/>
              <a:t> </a:t>
            </a:r>
            <a:r>
              <a:rPr lang="fr-FR" b="1" dirty="0" smtClean="0"/>
              <a:t> T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07267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620688"/>
            <a:ext cx="9144000" cy="55446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 droite rayée 20"/>
          <p:cNvSpPr/>
          <p:nvPr/>
        </p:nvSpPr>
        <p:spPr>
          <a:xfrm rot="5400000">
            <a:off x="1576281" y="2038427"/>
            <a:ext cx="744751" cy="576064"/>
          </a:xfrm>
          <a:prstGeom prst="stripedRightArrow">
            <a:avLst>
              <a:gd name="adj1" fmla="val 42867"/>
              <a:gd name="adj2" fmla="val 52098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droite 5"/>
          <p:cNvSpPr/>
          <p:nvPr/>
        </p:nvSpPr>
        <p:spPr>
          <a:xfrm>
            <a:off x="5362242" y="3518674"/>
            <a:ext cx="840801" cy="589296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595239" y="2887410"/>
            <a:ext cx="4896544" cy="181741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  <a:effectLst>
            <a:glow rad="101600">
              <a:schemeClr val="accent6">
                <a:lumMod val="50000"/>
                <a:alpha val="71000"/>
              </a:schemeClr>
            </a:glow>
            <a:outerShdw blurRad="50800" dist="38100" dir="2700000" sx="94000" sy="94000" algn="tl" rotWithShape="0">
              <a:schemeClr val="accent6">
                <a:lumMod val="50000"/>
                <a:alpha val="4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oupe 7"/>
          <p:cNvGrpSpPr/>
          <p:nvPr/>
        </p:nvGrpSpPr>
        <p:grpSpPr>
          <a:xfrm>
            <a:off x="763499" y="2887410"/>
            <a:ext cx="4692527" cy="1711002"/>
            <a:chOff x="1901344" y="4499316"/>
            <a:chExt cx="5488268" cy="2031872"/>
          </a:xfrm>
        </p:grpSpPr>
        <p:sp>
          <p:nvSpPr>
            <p:cNvPr id="9" name="Rectangle 8"/>
            <p:cNvSpPr/>
            <p:nvPr/>
          </p:nvSpPr>
          <p:spPr>
            <a:xfrm>
              <a:off x="1901344" y="4923318"/>
              <a:ext cx="2582889" cy="1512000"/>
            </a:xfrm>
            <a:prstGeom prst="rect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50000">
                  <a:schemeClr val="accent3">
                    <a:lumMod val="60000"/>
                    <a:lumOff val="40000"/>
                  </a:schemeClr>
                </a:gs>
                <a:gs pos="100000">
                  <a:srgbClr val="0EC42C"/>
                </a:gs>
              </a:gsLst>
              <a:lin ang="5400000" scaled="0"/>
            </a:gradFill>
            <a:ln w="2222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fr-FR" sz="1200" b="1" dirty="0" smtClean="0">
                <a:solidFill>
                  <a:schemeClr val="tx1"/>
                </a:solidFill>
                <a:cs typeface="Arial" pitchFamily="34" charset="0"/>
              </a:endParaRPr>
            </a:p>
            <a:p>
              <a:pPr algn="ctr"/>
              <a:endParaRPr lang="fr-FR" sz="1200" b="1" dirty="0" smtClean="0">
                <a:solidFill>
                  <a:schemeClr val="tx1"/>
                </a:solidFill>
                <a:cs typeface="Arial" pitchFamily="34" charset="0"/>
              </a:endParaRPr>
            </a:p>
            <a:p>
              <a:endParaRPr lang="fr-FR" sz="1200" dirty="0" smtClean="0">
                <a:solidFill>
                  <a:schemeClr val="tx1"/>
                </a:solidFill>
                <a:cs typeface="Arial" pitchFamily="34" charset="0"/>
              </a:endParaRPr>
            </a:p>
            <a:p>
              <a:endParaRPr lang="fr-FR" sz="1200" baseline="-25000" dirty="0" smtClean="0">
                <a:solidFill>
                  <a:schemeClr val="tx1"/>
                </a:solidFill>
                <a:cs typeface="Arial" pitchFamily="34" charset="0"/>
              </a:endParaRPr>
            </a:p>
            <a:p>
              <a:endParaRPr lang="fr-FR" sz="1200" dirty="0" smtClean="0">
                <a:solidFill>
                  <a:schemeClr val="tx1"/>
                </a:solidFill>
                <a:cs typeface="Arial" pitchFamily="34" charset="0"/>
              </a:endParaRPr>
            </a:p>
            <a:p>
              <a:pPr algn="ctr"/>
              <a:endParaRPr lang="fr-FR" sz="1200" dirty="0" smtClean="0">
                <a:solidFill>
                  <a:schemeClr val="tx1"/>
                </a:solidFill>
                <a:cs typeface="Arial" pitchFamily="34" charset="0"/>
              </a:endParaRPr>
            </a:p>
            <a:p>
              <a:endParaRPr lang="fr-FR" sz="1200" b="1" dirty="0" smtClean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943605" y="5226623"/>
              <a:ext cx="2531076" cy="619313"/>
            </a:xfrm>
            <a:prstGeom prst="rect">
              <a:avLst/>
            </a:prstGeom>
            <a:noFill/>
            <a:ln w="28575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fr-FR" sz="2000" dirty="0" smtClean="0">
                  <a:solidFill>
                    <a:schemeClr val="tx1"/>
                  </a:solidFill>
                  <a:cs typeface="Arial" pitchFamily="34" charset="0"/>
                </a:rPr>
                <a:t>Activité biologique </a:t>
              </a:r>
            </a:p>
            <a:p>
              <a:pPr algn="ctr"/>
              <a:r>
                <a:rPr lang="fr-FR" sz="2000" b="1" dirty="0" smtClean="0">
                  <a:solidFill>
                    <a:schemeClr val="tx1"/>
                  </a:solidFill>
                  <a:cs typeface="Arial" pitchFamily="34" charset="0"/>
                </a:rPr>
                <a:t>DVB, FUM, BIO &gt; OMR</a:t>
              </a: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2178893" y="4499316"/>
              <a:ext cx="20277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smtClean="0">
                  <a:cs typeface="Arial" pitchFamily="34" charset="0"/>
                </a:rPr>
                <a:t>Processus</a:t>
              </a:r>
              <a:endParaRPr lang="fr-FR" sz="2000" b="1" dirty="0">
                <a:cs typeface="Arial" pitchFamily="34" charset="0"/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4878562" y="4499316"/>
              <a:ext cx="20277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smtClean="0">
                  <a:cs typeface="Arial" pitchFamily="34" charset="0"/>
                </a:rPr>
                <a:t>Stocks</a:t>
              </a:r>
              <a:endParaRPr lang="fr-FR" sz="2000" b="1" dirty="0">
                <a:cs typeface="Arial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69507" y="4923318"/>
              <a:ext cx="2582889" cy="1512000"/>
            </a:xfrm>
            <a:prstGeom prst="rect">
              <a:avLst/>
            </a:prstGeom>
            <a:solidFill>
              <a:schemeClr val="accent6">
                <a:lumMod val="50000"/>
                <a:alpha val="76000"/>
              </a:schemeClr>
            </a:solidFill>
            <a:ln w="2222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fr-FR" sz="2000" dirty="0" smtClean="0">
                  <a:solidFill>
                    <a:schemeClr val="tx1"/>
                  </a:solidFill>
                  <a:cs typeface="Arial" pitchFamily="34" charset="0"/>
                </a:rPr>
                <a:t> </a:t>
              </a:r>
            </a:p>
            <a:p>
              <a:pPr algn="ctr"/>
              <a:endParaRPr lang="fr-FR" sz="2000" dirty="0" smtClean="0">
                <a:solidFill>
                  <a:schemeClr val="tx1"/>
                </a:solidFill>
                <a:cs typeface="Arial" pitchFamily="34" charset="0"/>
              </a:endParaRPr>
            </a:p>
            <a:p>
              <a:endParaRPr lang="fr-FR" sz="1200" dirty="0" smtClean="0">
                <a:solidFill>
                  <a:schemeClr val="tx1"/>
                </a:solidFill>
                <a:cs typeface="Arial" pitchFamily="34" charset="0"/>
              </a:endParaRPr>
            </a:p>
            <a:p>
              <a:endParaRPr lang="fr-FR" sz="1200" dirty="0" smtClean="0">
                <a:solidFill>
                  <a:schemeClr val="tx1"/>
                </a:solidFill>
                <a:cs typeface="Arial" pitchFamily="34" charset="0"/>
              </a:endParaRPr>
            </a:p>
            <a:p>
              <a:endParaRPr lang="fr-FR" sz="1200" dirty="0" smtClean="0">
                <a:solidFill>
                  <a:schemeClr val="tx1"/>
                </a:solidFill>
                <a:cs typeface="Arial" pitchFamily="34" charset="0"/>
              </a:endParaRPr>
            </a:p>
            <a:p>
              <a:endParaRPr lang="fr-FR" sz="1200" dirty="0" smtClean="0">
                <a:solidFill>
                  <a:schemeClr val="tx1"/>
                </a:solidFill>
                <a:cs typeface="Arial" pitchFamily="34" charset="0"/>
              </a:endParaRPr>
            </a:p>
            <a:p>
              <a:endParaRPr lang="fr-FR" sz="1200" dirty="0" smtClean="0">
                <a:solidFill>
                  <a:schemeClr val="tx1"/>
                </a:solidFill>
                <a:cs typeface="Arial" pitchFamily="34" charset="0"/>
              </a:endParaRPr>
            </a:p>
            <a:p>
              <a:endParaRPr lang="fr-FR" sz="1200" dirty="0" smtClean="0">
                <a:solidFill>
                  <a:schemeClr val="tx1"/>
                </a:solidFill>
                <a:cs typeface="Arial" pitchFamily="34" charset="0"/>
              </a:endParaRPr>
            </a:p>
            <a:p>
              <a:r>
                <a:rPr lang="fr-FR" sz="1200" dirty="0" smtClean="0">
                  <a:solidFill>
                    <a:schemeClr val="tx1"/>
                  </a:solidFill>
                  <a:cs typeface="Arial" pitchFamily="34" charset="0"/>
                </a:rPr>
                <a:t> </a:t>
              </a:r>
              <a:endParaRPr lang="fr-FR" sz="12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15" name="Arc 14"/>
            <p:cNvSpPr/>
            <p:nvPr/>
          </p:nvSpPr>
          <p:spPr>
            <a:xfrm rot="10187138" flipH="1">
              <a:off x="4298775" y="5969216"/>
              <a:ext cx="500066" cy="561972"/>
            </a:xfrm>
            <a:prstGeom prst="arc">
              <a:avLst>
                <a:gd name="adj1" fmla="val 11026546"/>
                <a:gd name="adj2" fmla="val 21372865"/>
              </a:avLst>
            </a:prstGeom>
            <a:ln w="38100">
              <a:solidFill>
                <a:schemeClr val="tx1"/>
              </a:solidFill>
              <a:prstDash val="solid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1200" dirty="0"/>
            </a:p>
          </p:txBody>
        </p:sp>
        <p:sp>
          <p:nvSpPr>
            <p:cNvPr id="16" name="Arc 15"/>
            <p:cNvSpPr/>
            <p:nvPr/>
          </p:nvSpPr>
          <p:spPr>
            <a:xfrm rot="20813485" flipH="1">
              <a:off x="4319586" y="4781558"/>
              <a:ext cx="500066" cy="561972"/>
            </a:xfrm>
            <a:prstGeom prst="arc">
              <a:avLst>
                <a:gd name="adj1" fmla="val 11026546"/>
                <a:gd name="adj2" fmla="val 21372865"/>
              </a:avLst>
            </a:prstGeom>
            <a:ln w="38100">
              <a:solidFill>
                <a:schemeClr val="tx1"/>
              </a:solidFill>
              <a:prstDash val="solid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12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817844" y="4957374"/>
              <a:ext cx="2571768" cy="4385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b="1" dirty="0" smtClean="0">
                  <a:cs typeface="Arial" pitchFamily="34" charset="0"/>
                </a:rPr>
                <a:t>Fertilité et MO</a:t>
              </a:r>
            </a:p>
          </p:txBody>
        </p:sp>
      </p:grpSp>
      <p:sp>
        <p:nvSpPr>
          <p:cNvPr id="19" name="ZoneTexte 18"/>
          <p:cNvSpPr txBox="1"/>
          <p:nvPr/>
        </p:nvSpPr>
        <p:spPr>
          <a:xfrm>
            <a:off x="6318180" y="3209050"/>
            <a:ext cx="2376264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Economies d’engrais </a:t>
            </a:r>
          </a:p>
          <a:p>
            <a:pPr algn="ctr"/>
            <a:r>
              <a:rPr lang="fr-FR" b="1" dirty="0" smtClean="0"/>
              <a:t>Maintien ou amélioration des rendements </a:t>
            </a:r>
            <a:endParaRPr lang="fr-FR" b="1" dirty="0"/>
          </a:p>
        </p:txBody>
      </p:sp>
      <p:sp>
        <p:nvSpPr>
          <p:cNvPr id="20" name="Ellipse 19"/>
          <p:cNvSpPr/>
          <p:nvPr/>
        </p:nvSpPr>
        <p:spPr>
          <a:xfrm>
            <a:off x="220118" y="795240"/>
            <a:ext cx="3323126" cy="144016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/>
              <a:t>Impact des apports de</a:t>
            </a:r>
          </a:p>
          <a:p>
            <a:pPr algn="ctr"/>
            <a:r>
              <a:rPr lang="fr-FR" sz="2000" dirty="0"/>
              <a:t>produits résiduaires</a:t>
            </a:r>
          </a:p>
          <a:p>
            <a:pPr algn="ctr"/>
            <a:r>
              <a:rPr lang="fr-FR" sz="2000" dirty="0"/>
              <a:t>organiques (PRO)</a:t>
            </a:r>
          </a:p>
        </p:txBody>
      </p:sp>
      <p:pic>
        <p:nvPicPr>
          <p:cNvPr id="22" name="Image 21" descr="RcdKXra9i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272" y="772756"/>
            <a:ext cx="808330" cy="1968347"/>
          </a:xfrm>
          <a:prstGeom prst="rect">
            <a:avLst/>
          </a:prstGeom>
        </p:spPr>
      </p:pic>
      <p:cxnSp>
        <p:nvCxnSpPr>
          <p:cNvPr id="26" name="Connecteur droit avec flèche 25"/>
          <p:cNvCxnSpPr/>
          <p:nvPr/>
        </p:nvCxnSpPr>
        <p:spPr>
          <a:xfrm flipV="1">
            <a:off x="3350920" y="3283838"/>
            <a:ext cx="216024" cy="21602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3203876" y="3547212"/>
            <a:ext cx="2164096" cy="521512"/>
          </a:xfrm>
          <a:prstGeom prst="rect">
            <a:avLst/>
          </a:prstGeom>
          <a:noFill/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  <a:cs typeface="Arial" pitchFamily="34" charset="0"/>
              </a:rPr>
              <a:t>DVB : P et N</a:t>
            </a:r>
          </a:p>
          <a:p>
            <a:pPr algn="ctr"/>
            <a:r>
              <a:rPr lang="fr-FR" sz="2000" dirty="0" smtClean="0">
                <a:solidFill>
                  <a:schemeClr val="tx1"/>
                </a:solidFill>
                <a:cs typeface="Arial" pitchFamily="34" charset="0"/>
              </a:rPr>
              <a:t>FUM: K</a:t>
            </a:r>
          </a:p>
          <a:p>
            <a:pPr algn="ctr"/>
            <a:r>
              <a:rPr lang="fr-FR" sz="2000" dirty="0" smtClean="0">
                <a:solidFill>
                  <a:schemeClr val="tx1"/>
                </a:solidFill>
                <a:cs typeface="Arial" pitchFamily="34" charset="0"/>
              </a:rPr>
              <a:t>BIO: pH </a:t>
            </a:r>
          </a:p>
          <a:p>
            <a:pPr algn="ctr"/>
            <a:endParaRPr lang="fr-FR" sz="2000" b="1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-27384"/>
            <a:ext cx="8304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</a:rPr>
              <a:t>A retenir ….</a:t>
            </a:r>
            <a:endParaRPr lang="fr-FR" sz="2800" b="1" dirty="0">
              <a:solidFill>
                <a:schemeClr val="bg1"/>
              </a:solidFill>
            </a:endParaRPr>
          </a:p>
        </p:txBody>
      </p:sp>
      <p:pic>
        <p:nvPicPr>
          <p:cNvPr id="31" name="Picture 20" descr="sept2006_epandageDVB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716625"/>
            <a:ext cx="2403103" cy="17262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ZoneTexte 31"/>
          <p:cNvSpPr txBox="1"/>
          <p:nvPr/>
        </p:nvSpPr>
        <p:spPr>
          <a:xfrm>
            <a:off x="149780" y="5358153"/>
            <a:ext cx="8923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Perspectives…     Trade off ?   + Agrégation des paramètres physiques </a:t>
            </a:r>
          </a:p>
        </p:txBody>
      </p:sp>
    </p:spTree>
    <p:extLst>
      <p:ext uri="{BB962C8B-B14F-4D97-AF65-F5344CB8AC3E}">
        <p14:creationId xmlns:p14="http://schemas.microsoft.com/office/powerpoint/2010/main" val="285750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  <p:bldP spid="32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2525</TotalTime>
  <Words>1414</Words>
  <Application>Microsoft Office PowerPoint</Application>
  <PresentationFormat>Affichage à l'écran (4:3)</PresentationFormat>
  <Paragraphs>275</Paragraphs>
  <Slides>15</Slides>
  <Notes>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Michael S. Corson</dc:creator>
  <cp:lastModifiedBy>mstauffer</cp:lastModifiedBy>
  <cp:revision>163</cp:revision>
  <dcterms:created xsi:type="dcterms:W3CDTF">2014-09-10T10:08:00Z</dcterms:created>
  <dcterms:modified xsi:type="dcterms:W3CDTF">2014-12-11T11:39:17Z</dcterms:modified>
</cp:coreProperties>
</file>