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82" r:id="rId3"/>
    <p:sldId id="299" r:id="rId4"/>
    <p:sldId id="285" r:id="rId5"/>
    <p:sldId id="281" r:id="rId6"/>
    <p:sldId id="298" r:id="rId7"/>
    <p:sldId id="292" r:id="rId8"/>
    <p:sldId id="291" r:id="rId9"/>
    <p:sldId id="293" r:id="rId10"/>
    <p:sldId id="294" r:id="rId11"/>
    <p:sldId id="296" r:id="rId12"/>
    <p:sldId id="297" r:id="rId13"/>
    <p:sldId id="280" r:id="rId14"/>
    <p:sldId id="300" r:id="rId15"/>
    <p:sldId id="28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8" r:id="rId25"/>
    <p:sldId id="301" r:id="rId26"/>
    <p:sldId id="295" r:id="rId27"/>
    <p:sldId id="30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5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56913"/>
    <a:srgbClr val="0066CC"/>
    <a:srgbClr val="9CB86E"/>
    <a:srgbClr val="DDEBCF"/>
    <a:srgbClr val="D8F2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6" autoAdjust="0"/>
    <p:restoredTop sz="88790" autoAdjust="0"/>
  </p:normalViewPr>
  <p:slideViewPr>
    <p:cSldViewPr>
      <p:cViewPr>
        <p:scale>
          <a:sx n="77" d="100"/>
          <a:sy n="77" d="100"/>
        </p:scale>
        <p:origin x="-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8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C36AF-1F05-4A9C-8738-18C5CAD478BE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F715-2C43-4C96-B104-9F532B687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3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Système conventionnelle</a:t>
            </a:r>
            <a:r>
              <a:rPr lang="fr-FR" baseline="0" dirty="0" smtClean="0"/>
              <a:t> de production agricole de grande culture avec engrais minérale + apport de PRO et des processus en amont à prendre en compte.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1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64AB0-DC9E-4194-B220-A3CAC0783A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17D7D-A681-4EE6-8372-E831F710E05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3A95E-3887-491B-B06C-FDF32A8B9E6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68CAB-1113-40DF-9FE1-B32D452448D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D5A3D-B81B-4973-A961-1A43E99FA30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734A4-71CB-48E8-9371-F784145416D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Système conventionnelle</a:t>
            </a:r>
            <a:r>
              <a:rPr lang="fr-FR" baseline="0" dirty="0" smtClean="0"/>
              <a:t> de production agricole de grande culture avec engrais minérale + apport de PRO et des processus en amont à prendre en compte.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1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-Niveau BAS et HAUT : même stockage / Mafor</a:t>
            </a:r>
          </a:p>
          <a:p>
            <a:r>
              <a:rPr lang="fr-FR" dirty="0" smtClean="0"/>
              <a:t>- Différence dans les apports</a:t>
            </a:r>
            <a:r>
              <a:rPr lang="fr-FR" baseline="0" dirty="0" smtClean="0"/>
              <a:t> de C essentiellement dues à C Mafor</a:t>
            </a:r>
            <a:endParaRPr lang="fr-FR" dirty="0" smtClean="0"/>
          </a:p>
          <a:p>
            <a:r>
              <a:rPr lang="fr-FR" dirty="0" smtClean="0"/>
              <a:t>-Substitution complète ou avec complément : ex1 BOUE (fertilisant) moins efficace avec +N; ex2 DVB (amendant) efficacité id.; ex3 BOUE2</a:t>
            </a:r>
            <a:r>
              <a:rPr lang="fr-FR" baseline="0" dirty="0" smtClean="0"/>
              <a:t> / Boue CFC même niveau d’apport C, très grande efficacité du mélange (</a:t>
            </a:r>
            <a:r>
              <a:rPr lang="fr-FR" baseline="0" dirty="0" err="1" smtClean="0"/>
              <a:t>fertilisant,amendant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04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REF</a:t>
            </a:r>
            <a:r>
              <a:rPr lang="fr-FR" baseline="0" dirty="0" smtClean="0"/>
              <a:t> : 60% émissions au champ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6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REF : </a:t>
            </a:r>
            <a:r>
              <a:rPr lang="fr-FR" baseline="0" dirty="0" smtClean="0"/>
              <a:t>67% émissions au champ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2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Ei</a:t>
            </a:r>
            <a:r>
              <a:rPr lang="fr-FR" dirty="0" smtClean="0"/>
              <a:t> – </a:t>
            </a:r>
            <a:r>
              <a:rPr lang="fr-FR" dirty="0" err="1" smtClean="0"/>
              <a:t>ef</a:t>
            </a:r>
            <a:r>
              <a:rPr lang="fr-FR" dirty="0" smtClean="0"/>
              <a:t> = Impacts</a:t>
            </a:r>
            <a:r>
              <a:rPr lang="fr-FR" baseline="0" dirty="0" smtClean="0"/>
              <a:t> états BAS – impacts états HAUT en UF massique (/tonne)</a:t>
            </a:r>
          </a:p>
          <a:p>
            <a:r>
              <a:rPr lang="fr-FR" baseline="0" dirty="0" smtClean="0"/>
              <a:t>A LT la substitution augmente le niveau de MO du sol, et donne des rendements qu’on n’arrive pas à atteindre pour un niveau bas de MO.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52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Système conventionnelle</a:t>
            </a:r>
            <a:r>
              <a:rPr lang="fr-FR" baseline="0" dirty="0" smtClean="0"/>
              <a:t> de production agricole de grande culture avec engrais minérale + apport de PRO et des processus en amont à prendre en compte.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F715-2C43-4C96-B104-9F532B6871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1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A1485-206A-40C3-9859-611AD58CC71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2C384-CB3C-4EBF-9AA1-D149FE37B59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BE3A-61AB-49F0-9B80-FF46C83696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7B44-BB37-4971-B004-664DD570D5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3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24" Type="http://schemas.openxmlformats.org/officeDocument/2006/relationships/image" Target="../media/image1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23" Type="http://schemas.openxmlformats.org/officeDocument/2006/relationships/image" Target="../media/image14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Relationship Id="rId14" Type="http://schemas.openxmlformats.org/officeDocument/2006/relationships/image" Target="../media/image6.jpeg"/><Relationship Id="rId22" Type="http://schemas.openxmlformats.org/officeDocument/2006/relationships/hyperlink" Target="http://www.developpement-durable.gouv.f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9CB86E"/>
            </a:gs>
            <a:gs pos="100000">
              <a:srgbClr val="1569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62" y="6154225"/>
            <a:ext cx="9130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 descr="D:\Mes Documents\Mes Images\snowman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6"/>
          <a:stretch/>
        </p:blipFill>
        <p:spPr bwMode="auto">
          <a:xfrm>
            <a:off x="7452320" y="6165304"/>
            <a:ext cx="1593293" cy="6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Mes Documents\Mes Images\Logos INRA\Logo_QualiAgro_2ton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88" y="6553140"/>
            <a:ext cx="610843" cy="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Mes Documents\Mes Images\logo_VEOLIA_10C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" y="6165304"/>
            <a:ext cx="751341" cy="3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32" y="6206317"/>
            <a:ext cx="730680" cy="3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:\PPR\PPR_5\07CR-BIO-VALOAGRO\8BIO0403\Donnees\_QualiAgro\Site Web\Photos images site web\Logos\ensa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86620"/>
            <a:ext cx="457509" cy="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Mes Documents\Mes Images\alterra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28943" r="21563" b="13276"/>
          <a:stretch/>
        </p:blipFill>
        <p:spPr bwMode="auto">
          <a:xfrm>
            <a:off x="224049" y="6453336"/>
            <a:ext cx="1035583" cy="3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Mes Documents\Mes Images\logo umea univ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36" y="6185852"/>
            <a:ext cx="313248" cy="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 descr="http://www6.dijon.inra.fr/var/internet_dijon_umragroecologie/storage/images/media/images/logo-ademe/53673-1-fre-FR/logo-ADEME_medium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6237312"/>
            <a:ext cx="558696" cy="59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45" y="6188376"/>
            <a:ext cx="431839" cy="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logo_Rennes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32" y="6590352"/>
            <a:ext cx="569912" cy="2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9" y="6525344"/>
            <a:ext cx="582957" cy="2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fbeelding 1" descr="C:\Users\hanny136\AppData\Local\Microsoft\Windows\Temporary Internet Files\Content.Outlook\SP9YMCMO\SKB LOGO groo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5" y="6453336"/>
            <a:ext cx="448635" cy="4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" descr="http://blogperso.univ-rennes1.fr/catherine.dupont/public/.logo_osur_type1-22x16-fond-blanc_m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00" y="6200461"/>
            <a:ext cx="500696" cy="3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http://www.snowmannetwork.com/upload/images/logos/MEDDE.png">
            <a:hlinkClick r:id="rId22"/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70" y="6187020"/>
            <a:ext cx="457554" cy="5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87" y="6419364"/>
            <a:ext cx="260057" cy="4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D:\Mes Documents\Mes Images\Agroparistech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2"/>
          <a:stretch/>
        </p:blipFill>
        <p:spPr bwMode="auto">
          <a:xfrm>
            <a:off x="1717639" y="6597352"/>
            <a:ext cx="766129" cy="1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9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9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" y="24933"/>
            <a:ext cx="3543195" cy="13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033" name="Picture 9" descr="P:\PPR\PPR_5\07CR-BIO-VALOAGRO\8BIO0411\Photos\Jack photo's\CIMG2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7" y="24933"/>
            <a:ext cx="3708816" cy="13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0" y="24933"/>
            <a:ext cx="2021577" cy="13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17377" y="1591148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34688" y="25191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C000"/>
                </a:solidFill>
              </a:rPr>
              <a:t>Impacts environnementaux par l’approche Analyse du Cycle de Vie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9" name="Sous-titre 4"/>
          <p:cNvSpPr txBox="1">
            <a:spLocks/>
          </p:cNvSpPr>
          <p:nvPr/>
        </p:nvSpPr>
        <p:spPr>
          <a:xfrm>
            <a:off x="1320488" y="4274874"/>
            <a:ext cx="6400800" cy="112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Emmanuelle Garrigues, ECOSOM</a:t>
            </a:r>
          </a:p>
          <a:p>
            <a:r>
              <a:rPr lang="fr-FR" smtClean="0"/>
              <a:t>Michael Corson, SUSTAIN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9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Changement climatique</a:t>
            </a:r>
            <a:endParaRPr lang="fr-FR" altLang="fr-FR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02758" y="1175265"/>
            <a:ext cx="8676456" cy="49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Impacts dans le compartiment air (kg </a:t>
            </a:r>
            <a:r>
              <a:rPr lang="fr-FR" sz="2000" dirty="0" err="1"/>
              <a:t>é</a:t>
            </a:r>
            <a:r>
              <a:rPr lang="fr-FR" sz="2000" dirty="0" err="1" smtClean="0"/>
              <a:t>q</a:t>
            </a:r>
            <a:r>
              <a:rPr lang="fr-FR" sz="2000" dirty="0" smtClean="0"/>
              <a:t>.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43808" y="572936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Unité fonctionnelle : hectare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1547664" y="5013176"/>
            <a:ext cx="5976664" cy="716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339966"/>
                </a:solidFill>
              </a:rPr>
              <a:t>Niveau  BAS et HAUT COS : même impacts relatifs </a:t>
            </a:r>
            <a:endParaRPr lang="fr-FR" sz="2000" b="1" dirty="0" smtClean="0">
              <a:solidFill>
                <a:srgbClr val="339966"/>
              </a:solidFill>
            </a:endParaRPr>
          </a:p>
          <a:p>
            <a:r>
              <a:rPr lang="fr-FR" sz="2000" b="1" dirty="0" smtClean="0">
                <a:solidFill>
                  <a:srgbClr val="339966"/>
                </a:solidFill>
              </a:rPr>
              <a:t>Importance des processus en amont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2939"/>
            <a:ext cx="5976664" cy="335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628"/>
          </a:xfrm>
        </p:spPr>
        <p:txBody>
          <a:bodyPr>
            <a:normAutofit/>
          </a:bodyPr>
          <a:lstStyle/>
          <a:p>
            <a:r>
              <a:rPr lang="fr-FR" dirty="0" smtClean="0"/>
              <a:t>Eutrophisation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02758" y="1175266"/>
            <a:ext cx="8676456" cy="52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Impacts dans le compartiment air, eau et sol (kg </a:t>
            </a:r>
            <a:r>
              <a:rPr lang="fr-FR" sz="2000" dirty="0" err="1" smtClean="0"/>
              <a:t>éq</a:t>
            </a:r>
            <a:r>
              <a:rPr lang="fr-FR" sz="2000" dirty="0" smtClean="0"/>
              <a:t>. PO</a:t>
            </a:r>
            <a:r>
              <a:rPr lang="fr-FR" sz="2000" baseline="-25000" dirty="0" smtClean="0"/>
              <a:t>4</a:t>
            </a:r>
            <a:r>
              <a:rPr lang="fr-FR" sz="2000" baseline="30000" dirty="0" smtClean="0"/>
              <a:t>3-</a:t>
            </a:r>
            <a:r>
              <a:rPr lang="fr-FR" sz="2000" dirty="0" smtClean="0"/>
              <a:t> 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43808" y="572936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Unité fonctionnelle : hectare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547664" y="5013176"/>
            <a:ext cx="5976664" cy="716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339966"/>
                </a:solidFill>
              </a:rPr>
              <a:t>Niveau  BAS et HAUT COS : même impacts relatifs </a:t>
            </a:r>
            <a:endParaRPr lang="fr-FR" sz="2000" b="1" dirty="0" smtClean="0">
              <a:solidFill>
                <a:srgbClr val="339966"/>
              </a:solidFill>
            </a:endParaRPr>
          </a:p>
          <a:p>
            <a:r>
              <a:rPr lang="fr-FR" sz="2000" b="1" dirty="0" smtClean="0">
                <a:solidFill>
                  <a:srgbClr val="339966"/>
                </a:solidFill>
              </a:rPr>
              <a:t>Importance des processus en amont et du champ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6310"/>
            <a:ext cx="5963384" cy="33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8" y="1655857"/>
            <a:ext cx="6077124" cy="396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2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Impacts environnementaux par tonne</a:t>
            </a:r>
            <a:br>
              <a:rPr lang="fr-FR" altLang="fr-FR" sz="32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fr-FR" altLang="fr-FR" sz="32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Effet de l’augmentation du COS ?</a:t>
            </a:r>
            <a:endParaRPr lang="fr-FR" altLang="fr-FR" sz="32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5729361"/>
            <a:ext cx="406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</a:rPr>
              <a:t>Unité fonctionnelle : </a:t>
            </a:r>
            <a:r>
              <a:rPr lang="fr-FR" sz="2000" b="1" dirty="0" smtClean="0">
                <a:solidFill>
                  <a:srgbClr val="FFFF00"/>
                </a:solidFill>
              </a:rPr>
              <a:t>tonne de grains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03648" y="26369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Changement COS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39752" y="271995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Tassement 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47864" y="29673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Changement Climatique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211960" y="306896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Eutrophisation</a:t>
            </a:r>
            <a:endParaRPr lang="fr-FR" sz="1200" b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6774" y="1340768"/>
            <a:ext cx="631345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 smtClean="0">
                <a:solidFill>
                  <a:srgbClr val="FFFF00"/>
                </a:solidFill>
              </a:rPr>
              <a:t>Impacts niveau BAS COS – Impacts niveau HAUT COS =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1680" y="3491716"/>
            <a:ext cx="504056" cy="369332"/>
          </a:xfrm>
          <a:prstGeom prst="rect">
            <a:avLst/>
          </a:prstGeom>
          <a:solidFill>
            <a:srgbClr val="15691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&gt;0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7784" y="3491716"/>
            <a:ext cx="504056" cy="369332"/>
          </a:xfrm>
          <a:prstGeom prst="rect">
            <a:avLst/>
          </a:prstGeom>
          <a:solidFill>
            <a:srgbClr val="156913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&lt;</a:t>
            </a:r>
            <a:r>
              <a:rPr lang="fr-FR" b="1" dirty="0" smtClean="0">
                <a:solidFill>
                  <a:srgbClr val="FFFF00"/>
                </a:solidFill>
              </a:rPr>
              <a:t>0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71900" y="3491493"/>
            <a:ext cx="504056" cy="369332"/>
          </a:xfrm>
          <a:prstGeom prst="rect">
            <a:avLst/>
          </a:prstGeom>
          <a:solidFill>
            <a:srgbClr val="15691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&gt;0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72000" y="3463924"/>
            <a:ext cx="504056" cy="369332"/>
          </a:xfrm>
          <a:prstGeom prst="rect">
            <a:avLst/>
          </a:prstGeom>
          <a:solidFill>
            <a:srgbClr val="15691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&gt;0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04248" y="1844824"/>
            <a:ext cx="201622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9966"/>
                </a:solidFill>
              </a:rPr>
              <a:t>Rendements niveau BAS COS inférieurs aux rendements niveau HAUT COS</a:t>
            </a:r>
          </a:p>
          <a:p>
            <a:pPr algn="ctr"/>
            <a:endParaRPr lang="fr-FR" b="1" dirty="0">
              <a:solidFill>
                <a:srgbClr val="339966"/>
              </a:solidFill>
            </a:endParaRPr>
          </a:p>
          <a:p>
            <a:pPr algn="ctr"/>
            <a:r>
              <a:rPr lang="fr-FR" b="1" dirty="0" smtClean="0">
                <a:solidFill>
                  <a:srgbClr val="339966"/>
                </a:solidFill>
              </a:rPr>
              <a:t>Diminution des impacts / tonne</a:t>
            </a:r>
            <a:endParaRPr lang="fr-FR" b="1" dirty="0">
              <a:solidFill>
                <a:srgbClr val="339966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7596336" y="3275915"/>
            <a:ext cx="72008" cy="214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8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575048"/>
          </a:xfrm>
        </p:spPr>
        <p:txBody>
          <a:bodyPr>
            <a:normAutofit/>
          </a:bodyPr>
          <a:lstStyle/>
          <a:p>
            <a:r>
              <a:rPr lang="fr-FR" dirty="0" smtClean="0"/>
              <a:t>Projet SUSTAIN :</a:t>
            </a:r>
            <a:br>
              <a:rPr lang="fr-FR" dirty="0" smtClean="0"/>
            </a:br>
            <a:r>
              <a:rPr lang="fr-FR" dirty="0" smtClean="0"/>
              <a:t>Travail du sol et fertilisation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5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ZoneTexte 73"/>
          <p:cNvSpPr txBox="1"/>
          <p:nvPr/>
        </p:nvSpPr>
        <p:spPr>
          <a:xfrm>
            <a:off x="5513360" y="2374690"/>
            <a:ext cx="98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Engrais minéral</a:t>
            </a:r>
            <a:endParaRPr lang="fr-FR" dirty="0"/>
          </a:p>
        </p:txBody>
      </p:sp>
      <p:pic>
        <p:nvPicPr>
          <p:cNvPr id="5" name="Picture 17" descr="C:\Users\Manue\AppData\Local\Microsoft\Windows\INetCache\IE\RWMWRFBM\MC9003910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91" y="3130092"/>
            <a:ext cx="1270220" cy="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Manue\AppData\Local\Microsoft\Windows\INetCache\IE\ES0S3KSC\MC9002168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2" y="2440773"/>
            <a:ext cx="1298858" cy="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611001" y="3992459"/>
            <a:ext cx="880407" cy="533115"/>
            <a:chOff x="13938920" y="21625249"/>
            <a:chExt cx="3154234" cy="1840903"/>
          </a:xfrm>
        </p:grpSpPr>
        <p:pic>
          <p:nvPicPr>
            <p:cNvPr id="35" name="Picture 10" descr="C:\Users\Manue\AppData\Local\Microsoft\Windows\INetCache\IE\RWMWRFBM\MC90029719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618" y="22615197"/>
              <a:ext cx="881797" cy="82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e 35"/>
            <p:cNvGrpSpPr/>
            <p:nvPr/>
          </p:nvGrpSpPr>
          <p:grpSpPr>
            <a:xfrm>
              <a:off x="13938920" y="21625249"/>
              <a:ext cx="3154234" cy="1840903"/>
              <a:chOff x="14969533" y="21625249"/>
              <a:chExt cx="3154234" cy="1840903"/>
            </a:xfrm>
          </p:grpSpPr>
          <p:pic>
            <p:nvPicPr>
              <p:cNvPr id="37" name="Picture 14" descr="C:\Users\Manue\AppData\Local\Microsoft\Windows\INetCache\IE\RWMWRFBM\MC90031908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9533" y="21625249"/>
                <a:ext cx="2397269" cy="1734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1970" y="22645106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38415" y="22358492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5436523" y="3647429"/>
            <a:ext cx="1770684" cy="881565"/>
            <a:chOff x="22364984" y="19070300"/>
            <a:chExt cx="5441635" cy="2494468"/>
          </a:xfrm>
        </p:grpSpPr>
        <p:grpSp>
          <p:nvGrpSpPr>
            <p:cNvPr id="23" name="Groupe 22"/>
            <p:cNvGrpSpPr/>
            <p:nvPr/>
          </p:nvGrpSpPr>
          <p:grpSpPr>
            <a:xfrm>
              <a:off x="22364984" y="19070300"/>
              <a:ext cx="5441635" cy="2484791"/>
              <a:chOff x="15414808" y="16689017"/>
              <a:chExt cx="6635842" cy="3543275"/>
            </a:xfrm>
          </p:grpSpPr>
          <p:pic>
            <p:nvPicPr>
              <p:cNvPr id="25" name="Picture 5" descr="C:\Users\Manue\AppData\Local\Microsoft\Windows\INetCache\IE\4ESV7Q77\MC900216814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6689017"/>
                <a:ext cx="6435225" cy="3534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1112" y="16958405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4808" y="18408849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01350" y="16977048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5757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7758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821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917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1218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15" descr="C:\Users\Manue\AppData\Local\Microsoft\Windows\INetCache\IE\RWMWRFBM\MC90031907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4277" y="20521225"/>
              <a:ext cx="686583" cy="1043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3" descr="C:\Users\Manue\AppData\Local\Microsoft\Windows\INetCache\IE\ES0S3KSC\MC9003182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98" y="3284984"/>
            <a:ext cx="739624" cy="4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nue\AppData\Local\Microsoft\Windows\INetCache\IE\RWMWRFBM\MC90031906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93" y="4109481"/>
            <a:ext cx="843763" cy="4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9" y="4315839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C:\Users\Manue\AppData\Local\Microsoft\Windows\INetCache\IE\F7BE2O10\MC90023462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0" y="3167280"/>
            <a:ext cx="491956" cy="5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nue\AppData\Local\Microsoft\Windows\INetCache\IE\RWMWRFBM\MC90029093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55" y="3270042"/>
            <a:ext cx="487048" cy="4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anue\AppData\Local\Microsoft\Windows\INetCache\IE\F7BE2O10\MC90032481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06872"/>
            <a:ext cx="843764" cy="5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771619" y="3451192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398598" y="2974029"/>
            <a:ext cx="435219" cy="22646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3517096" y="3676367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346628" y="3992459"/>
            <a:ext cx="340936" cy="1757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15" y="3478808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Connecteur droit avec flèche 83"/>
          <p:cNvCxnSpPr/>
          <p:nvPr/>
        </p:nvCxnSpPr>
        <p:spPr>
          <a:xfrm>
            <a:off x="1631496" y="3458968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449403" y="3429000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208093" y="2874163"/>
            <a:ext cx="495401" cy="5548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7294280" y="4184843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5119802" y="3828767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endCxn id="27" idx="1"/>
          </p:cNvCxnSpPr>
          <p:nvPr/>
        </p:nvCxnSpPr>
        <p:spPr>
          <a:xfrm>
            <a:off x="4606104" y="4291309"/>
            <a:ext cx="830419" cy="72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660232" y="4537892"/>
            <a:ext cx="240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Arial" charset="0"/>
              </a:rPr>
              <a:t>Estimation des impacts </a:t>
            </a:r>
            <a:endParaRPr lang="fr-FR" dirty="0" smtClean="0">
              <a:cs typeface="Arial" charset="0"/>
            </a:endParaRPr>
          </a:p>
          <a:p>
            <a:r>
              <a:rPr lang="fr-FR" u="sng" dirty="0" smtClean="0">
                <a:solidFill>
                  <a:srgbClr val="FFFF00"/>
                </a:solidFill>
                <a:cs typeface="Arial" charset="0"/>
              </a:rPr>
              <a:t>par ha</a:t>
            </a:r>
            <a:endParaRPr lang="fr-FR" u="sng" dirty="0">
              <a:solidFill>
                <a:srgbClr val="FFFF00"/>
              </a:solidFill>
              <a:cs typeface="Arial" charset="0"/>
            </a:endParaRPr>
          </a:p>
          <a:p>
            <a:endParaRPr lang="fr-FR" dirty="0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6015801" y="3092022"/>
            <a:ext cx="0" cy="410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4" descr="C:\Users\Manue\AppData\Local\Microsoft\Windows\INetCache\IE\F7BE2O10\MC90023462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0" y="1412776"/>
            <a:ext cx="491956" cy="5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5" descr="C:\Users\Manue\AppData\Local\Microsoft\Windows\INetCache\IE\RWMWRFBM\MC90029093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95" y="1515538"/>
            <a:ext cx="487048" cy="4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7" descr="C:\Users\Manue\AppData\Local\Microsoft\Windows\INetCache\IE\F7BE2O10\MC90032481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2368"/>
            <a:ext cx="843764" cy="5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Connecteur droit avec flèche 104"/>
          <p:cNvCxnSpPr/>
          <p:nvPr/>
        </p:nvCxnSpPr>
        <p:spPr>
          <a:xfrm>
            <a:off x="2931859" y="1696688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3791736" y="1704464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5636405" y="1906592"/>
            <a:ext cx="233532" cy="46809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>
            <a:off x="4631294" y="1702583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3" descr="C:\Users\Manue\AppData\Local\Microsoft\Windows\INetCache\IE\ES0S3KSC\MC9003182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28" y="1388462"/>
            <a:ext cx="739624" cy="4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45" y="1582286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/>
          <p:cNvSpPr txBox="1"/>
          <p:nvPr/>
        </p:nvSpPr>
        <p:spPr>
          <a:xfrm>
            <a:off x="6444208" y="2374690"/>
            <a:ext cx="122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Engrais organique</a:t>
            </a:r>
            <a:endParaRPr lang="fr-FR" dirty="0"/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7051745" y="3087134"/>
            <a:ext cx="0" cy="410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5353276" y="2348880"/>
            <a:ext cx="2387076" cy="74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645742" y="3962873"/>
            <a:ext cx="1127026" cy="876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121256" y="0"/>
            <a:ext cx="8229600" cy="1143000"/>
          </a:xfrm>
        </p:spPr>
        <p:txBody>
          <a:bodyPr/>
          <a:lstStyle/>
          <a:p>
            <a:r>
              <a:rPr lang="fr-FR" dirty="0" smtClean="0"/>
              <a:t>Définition du système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07504" y="5097958"/>
            <a:ext cx="614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-érosion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, changement en carbone organique du sol, tassement</a:t>
            </a:r>
          </a:p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-menace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à la biodiversité du sol</a:t>
            </a:r>
          </a:p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-eutrophisation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, changement climatique, utilisation d’énergie</a:t>
            </a:r>
          </a:p>
        </p:txBody>
      </p:sp>
      <p:sp>
        <p:nvSpPr>
          <p:cNvPr id="63" name="Accolade ouvrante 62"/>
          <p:cNvSpPr/>
          <p:nvPr/>
        </p:nvSpPr>
        <p:spPr>
          <a:xfrm>
            <a:off x="61785" y="5121288"/>
            <a:ext cx="117727" cy="900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90322" y="1724615"/>
            <a:ext cx="233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Arial" charset="0"/>
              </a:rPr>
              <a:t>Système étudié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: </a:t>
            </a:r>
            <a:endParaRPr lang="fr-FR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cs typeface="Arial" charset="0"/>
              </a:rPr>
              <a:t>rotation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de 4 ans </a:t>
            </a:r>
            <a:endParaRPr lang="fr-FR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colza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- blé - maïs 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-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blé</a:t>
            </a:r>
          </a:p>
          <a:p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3309391" y="1969609"/>
            <a:ext cx="4792371" cy="2393772"/>
            <a:chOff x="3309391" y="1969609"/>
            <a:chExt cx="4792371" cy="2393772"/>
          </a:xfrm>
        </p:grpSpPr>
        <p:sp>
          <p:nvSpPr>
            <p:cNvPr id="65" name="ZoneTexte 64"/>
            <p:cNvSpPr txBox="1"/>
            <p:nvPr/>
          </p:nvSpPr>
          <p:spPr>
            <a:xfrm>
              <a:off x="6448284" y="1969609"/>
              <a:ext cx="120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scenarios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 rot="19764439">
              <a:off x="3309391" y="2492097"/>
              <a:ext cx="4792371" cy="18712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739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 descr="2001-09-04- labour travail du sol 5"/>
          <p:cNvSpPr>
            <a:spLocks noChangeArrowheads="1"/>
          </p:cNvSpPr>
          <p:nvPr/>
        </p:nvSpPr>
        <p:spPr bwMode="auto">
          <a:xfrm>
            <a:off x="494557" y="1458913"/>
            <a:ext cx="1905000" cy="1447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AutoShape 8" descr="2001-09-06- Sämavator semis colza 4"/>
          <p:cNvSpPr>
            <a:spLocks noChangeArrowheads="1"/>
          </p:cNvSpPr>
          <p:nvPr/>
        </p:nvSpPr>
        <p:spPr bwMode="auto">
          <a:xfrm>
            <a:off x="495351" y="3049588"/>
            <a:ext cx="1903412" cy="1446212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AutoShape 9" descr="005_02"/>
          <p:cNvSpPr>
            <a:spLocks noChangeArrowheads="1"/>
          </p:cNvSpPr>
          <p:nvPr/>
        </p:nvSpPr>
        <p:spPr bwMode="auto">
          <a:xfrm>
            <a:off x="495351" y="4652963"/>
            <a:ext cx="1903413" cy="1447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AutoShape 14" descr="2001-09-04- épandage fumier volaille 4"/>
          <p:cNvSpPr>
            <a:spLocks noChangeArrowheads="1"/>
          </p:cNvSpPr>
          <p:nvPr/>
        </p:nvSpPr>
        <p:spPr bwMode="auto">
          <a:xfrm>
            <a:off x="6694252" y="1382713"/>
            <a:ext cx="1903413" cy="14478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Text Box 15" descr="013_10"/>
          <p:cNvSpPr txBox="1">
            <a:spLocks noChangeArrowheads="1"/>
          </p:cNvSpPr>
          <p:nvPr/>
        </p:nvSpPr>
        <p:spPr bwMode="auto">
          <a:xfrm>
            <a:off x="6471445" y="3049588"/>
            <a:ext cx="234902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 Engrais minéral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bg1"/>
                </a:solidFill>
                <a:cs typeface="Arial" charset="0"/>
              </a:rPr>
              <a:t>Fumier de volaille </a:t>
            </a:r>
          </a:p>
          <a:p>
            <a:pPr>
              <a:buFontTx/>
              <a:buChar char="-"/>
            </a:pPr>
            <a:r>
              <a:rPr lang="fr-FR" altLang="fr-FR" sz="2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Lisier de porc </a:t>
            </a:r>
          </a:p>
          <a:p>
            <a:pPr>
              <a:buFontTx/>
              <a:buChar char="-"/>
            </a:pP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altLang="fr-FR" sz="2000" dirty="0">
                <a:solidFill>
                  <a:schemeClr val="bg1"/>
                </a:solidFill>
                <a:cs typeface="Arial" charset="0"/>
              </a:rPr>
              <a:t>Fumier de </a:t>
            </a: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bovin </a:t>
            </a:r>
            <a:endParaRPr lang="fr-FR" altLang="fr-FR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10" descr="013_10"/>
          <p:cNvSpPr txBox="1">
            <a:spLocks noChangeArrowheads="1"/>
          </p:cNvSpPr>
          <p:nvPr/>
        </p:nvSpPr>
        <p:spPr bwMode="auto">
          <a:xfrm>
            <a:off x="2409825" y="1760538"/>
            <a:ext cx="3957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fr-FR" altLang="fr-FR" sz="2000">
                <a:solidFill>
                  <a:schemeClr val="bg1"/>
                </a:solidFill>
              </a:rPr>
              <a:t>  </a:t>
            </a:r>
            <a:r>
              <a:rPr lang="fr-FR" altLang="fr-FR" sz="2000">
                <a:solidFill>
                  <a:schemeClr val="bg1"/>
                </a:solidFill>
                <a:cs typeface="Arial" charset="0"/>
              </a:rPr>
              <a:t>Labour </a:t>
            </a:r>
            <a:r>
              <a:rPr lang="fr-FR" sz="2000">
                <a:solidFill>
                  <a:schemeClr val="bg1"/>
                </a:solidFill>
                <a:cs typeface="Arial" charset="0"/>
              </a:rPr>
              <a:t>(25 cm)</a:t>
            </a:r>
          </a:p>
        </p:txBody>
      </p:sp>
      <p:sp>
        <p:nvSpPr>
          <p:cNvPr id="18" name="Text Box 11" descr="013_10"/>
          <p:cNvSpPr txBox="1">
            <a:spLocks noChangeArrowheads="1"/>
          </p:cNvSpPr>
          <p:nvPr/>
        </p:nvSpPr>
        <p:spPr bwMode="auto">
          <a:xfrm>
            <a:off x="2478088" y="3430588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fr-FR" altLang="fr-FR" sz="2000" dirty="0">
                <a:solidFill>
                  <a:schemeClr val="bg1"/>
                </a:solidFill>
                <a:cs typeface="Arial" charset="0"/>
              </a:rPr>
              <a:t>Travail superficiel 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</a:rPr>
              <a:t>(15 </a:t>
            </a:r>
            <a:r>
              <a:rPr lang="fr-FR" sz="2000" dirty="0">
                <a:solidFill>
                  <a:schemeClr val="bg1"/>
                </a:solidFill>
                <a:cs typeface="Arial" charset="0"/>
              </a:rPr>
              <a:t>cm)</a:t>
            </a:r>
          </a:p>
        </p:txBody>
      </p:sp>
      <p:sp>
        <p:nvSpPr>
          <p:cNvPr id="19" name="Text Box 11" descr="013_10"/>
          <p:cNvSpPr txBox="1">
            <a:spLocks noChangeArrowheads="1"/>
          </p:cNvSpPr>
          <p:nvPr/>
        </p:nvSpPr>
        <p:spPr bwMode="auto">
          <a:xfrm>
            <a:off x="2514600" y="4953000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bg1"/>
                </a:solidFill>
                <a:cs typeface="Arial" charset="0"/>
              </a:rPr>
              <a:t>Semis direct </a:t>
            </a:r>
            <a:r>
              <a:rPr lang="fr-FR" altLang="fr-FR" sz="2000" dirty="0">
                <a:solidFill>
                  <a:schemeClr val="bg1"/>
                </a:solidFill>
                <a:cs typeface="Arial" charset="0"/>
              </a:rPr>
              <a:t>(0 cm)</a:t>
            </a:r>
          </a:p>
        </p:txBody>
      </p:sp>
      <p:sp>
        <p:nvSpPr>
          <p:cNvPr id="20" name="Text Box 11" descr="013_10"/>
          <p:cNvSpPr txBox="1">
            <a:spLocks noChangeArrowheads="1"/>
          </p:cNvSpPr>
          <p:nvPr/>
        </p:nvSpPr>
        <p:spPr bwMode="auto">
          <a:xfrm>
            <a:off x="338338" y="1017588"/>
            <a:ext cx="2217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>
                <a:solidFill>
                  <a:schemeClr val="bg1"/>
                </a:solidFill>
                <a:cs typeface="Arial" charset="0"/>
              </a:rPr>
              <a:t>Travail du sol</a:t>
            </a:r>
          </a:p>
        </p:txBody>
      </p:sp>
      <p:sp>
        <p:nvSpPr>
          <p:cNvPr id="21" name="Text Box 11" descr="013_10"/>
          <p:cNvSpPr txBox="1">
            <a:spLocks noChangeArrowheads="1"/>
          </p:cNvSpPr>
          <p:nvPr/>
        </p:nvSpPr>
        <p:spPr bwMode="auto">
          <a:xfrm>
            <a:off x="6545821" y="914400"/>
            <a:ext cx="220027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>
                <a:solidFill>
                  <a:schemeClr val="bg1"/>
                </a:solidFill>
                <a:cs typeface="Arial" charset="0"/>
              </a:rPr>
              <a:t>Fertilisation </a:t>
            </a:r>
          </a:p>
        </p:txBody>
      </p:sp>
      <p:sp>
        <p:nvSpPr>
          <p:cNvPr id="22" name="Text Box 236"/>
          <p:cNvSpPr txBox="1">
            <a:spLocks noChangeArrowheads="1"/>
          </p:cNvSpPr>
          <p:nvPr/>
        </p:nvSpPr>
        <p:spPr bwMode="auto">
          <a:xfrm>
            <a:off x="5475585" y="3140968"/>
            <a:ext cx="536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cs typeface="Arial" charset="0"/>
              </a:rPr>
              <a:t>×</a:t>
            </a:r>
            <a:endParaRPr lang="en-GB" altLang="fr-FR" sz="5400" b="1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79512" y="260350"/>
            <a:ext cx="880720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2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Dispositif expérimental de </a:t>
            </a:r>
            <a:r>
              <a:rPr lang="fr-FR" altLang="fr-FR" sz="3200" dirty="0" err="1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Kerguéhennec</a:t>
            </a:r>
            <a:r>
              <a:rPr lang="fr-FR" altLang="fr-FR" sz="32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(CA 56)</a:t>
            </a:r>
            <a:endParaRPr lang="fr-FR" altLang="fr-FR" sz="32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268644" y="3049430"/>
            <a:ext cx="2551828" cy="74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2400" y="5373296"/>
            <a:ext cx="7200000" cy="720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lvl="2" eaLnBrk="1" hangingPunct="1"/>
            <a:r>
              <a:rPr lang="fr-FR" sz="2000" b="1" dirty="0">
                <a:solidFill>
                  <a:srgbClr val="339966"/>
                </a:solidFill>
              </a:rPr>
              <a:t>Travail du sol : l’érosion diminue avec la profondeur du travail</a:t>
            </a:r>
          </a:p>
          <a:p>
            <a:pPr marL="285750" lvl="2" eaLnBrk="1" hangingPunct="1"/>
            <a:r>
              <a:rPr lang="fr-FR" sz="2000" b="1" dirty="0">
                <a:solidFill>
                  <a:srgbClr val="339966"/>
                </a:solidFill>
              </a:rPr>
              <a:t>Fertilisation : sous TS, plus d’érosion avec fumier de volaille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Érosion par l’eau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8" y="1340768"/>
            <a:ext cx="605738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82187" y="90872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Prédiction par modélisation : </a:t>
            </a:r>
            <a:r>
              <a:rPr lang="fr-FR" sz="2000" b="1" dirty="0" smtClean="0">
                <a:solidFill>
                  <a:srgbClr val="FFFF00"/>
                </a:solidFill>
              </a:rPr>
              <a:t>RUSLE2</a:t>
            </a:r>
          </a:p>
        </p:txBody>
      </p:sp>
    </p:spTree>
    <p:extLst>
      <p:ext uri="{BB962C8B-B14F-4D97-AF65-F5344CB8AC3E}">
        <p14:creationId xmlns:p14="http://schemas.microsoft.com/office/powerpoint/2010/main" val="5163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Changement en carbone organique du sol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972400" y="5373296"/>
            <a:ext cx="7200000" cy="720000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: moins de COS stocké sous semis direct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: plus de COS stocké avec fumier de volaille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2187" y="90872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Prédiction par modélisation sur 20 ans : </a:t>
            </a:r>
            <a:r>
              <a:rPr lang="fr-FR" sz="2000" b="1" dirty="0" err="1" smtClean="0">
                <a:solidFill>
                  <a:srgbClr val="FFFF00"/>
                </a:solidFill>
              </a:rPr>
              <a:t>RothC</a:t>
            </a:r>
            <a:endParaRPr lang="fr-FR" sz="2000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8" y="1340768"/>
            <a:ext cx="605738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Tassement sous les roues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2531" y="5373296"/>
            <a:ext cx="8233803" cy="720000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: moins de tassement sous labour (macroporosité générée)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: pas de différence significative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2187" y="90872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Prédiction par modélisation : </a:t>
            </a:r>
            <a:r>
              <a:rPr lang="fr-FR" sz="2000" b="1" dirty="0" smtClean="0">
                <a:solidFill>
                  <a:srgbClr val="FFFF00"/>
                </a:solidFill>
              </a:rPr>
              <a:t>COMPSOIL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40" y="1340768"/>
            <a:ext cx="605738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60350"/>
            <a:ext cx="895121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Menace potentielle sur la biodiversité du sol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972400" y="5373296"/>
            <a:ext cx="7200000" cy="720000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: moins de menace potentielle sous semis direct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: pas de différence significative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2187" y="90872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Adaptation de l’équation de </a:t>
            </a:r>
            <a:r>
              <a:rPr lang="fr-FR" sz="2000" dirty="0" err="1" smtClean="0">
                <a:solidFill>
                  <a:srgbClr val="FFFF00"/>
                </a:solidFill>
              </a:rPr>
              <a:t>Gardi</a:t>
            </a:r>
            <a:r>
              <a:rPr lang="fr-FR" sz="2000" dirty="0" smtClean="0">
                <a:solidFill>
                  <a:srgbClr val="FFFF00"/>
                </a:solidFill>
              </a:rPr>
              <a:t> et al. (2013)</a:t>
            </a:r>
            <a:endParaRPr lang="fr-FR" sz="2000" b="1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8" y="1340768"/>
            <a:ext cx="605738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11175"/>
            <a:ext cx="8229600" cy="58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/>
              <a:t>Analyse du Cycle de Vie (ACV)</a:t>
            </a:r>
            <a:endParaRPr lang="en-GB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96975"/>
            <a:ext cx="8424167" cy="4319588"/>
          </a:xfrm>
        </p:spPr>
        <p:txBody>
          <a:bodyPr/>
          <a:lstStyle/>
          <a:p>
            <a:pPr>
              <a:defRPr/>
            </a:pPr>
            <a:r>
              <a:rPr lang="fr-FR" sz="2800" dirty="0">
                <a:ea typeface="ＭＳ Ｐゴシック"/>
                <a:cs typeface="ＭＳ Ｐゴシック"/>
              </a:rPr>
              <a:t>Objectif : </a:t>
            </a:r>
            <a:r>
              <a:rPr lang="fr-FR" sz="2800" dirty="0">
                <a:solidFill>
                  <a:srgbClr val="FFFF00"/>
                </a:solidFill>
                <a:ea typeface="ＭＳ Ｐゴシック"/>
                <a:cs typeface="ＭＳ Ｐゴシック"/>
              </a:rPr>
              <a:t>estimer des impacts environnementaux des activités humaines</a:t>
            </a:r>
          </a:p>
          <a:p>
            <a:pPr>
              <a:defRPr/>
            </a:pPr>
            <a:r>
              <a:rPr lang="fr-FR" sz="2800" dirty="0" smtClean="0">
                <a:ea typeface="ＭＳ Ｐゴシック"/>
                <a:cs typeface="ＭＳ Ｐゴシック"/>
              </a:rPr>
              <a:t>Appliquée à l’agriculture :</a:t>
            </a:r>
            <a:endParaRPr lang="fr-FR" sz="2800" dirty="0">
              <a:ea typeface="ＭＳ Ｐゴシック"/>
              <a:cs typeface="ＭＳ Ｐゴシック"/>
            </a:endParaRP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kumimoji="1" lang="fr-FR" sz="2400" dirty="0" smtClean="0"/>
              <a:t>Estime des </a:t>
            </a:r>
            <a:r>
              <a:rPr kumimoji="1" lang="fr-FR" sz="2400" dirty="0" smtClean="0">
                <a:solidFill>
                  <a:srgbClr val="FFFF00"/>
                </a:solidFill>
              </a:rPr>
              <a:t>émissions et utilisations de ressources </a:t>
            </a:r>
            <a:r>
              <a:rPr kumimoji="1" lang="fr-FR" sz="2400" dirty="0" smtClean="0"/>
              <a:t>d’un système de production agricole depuis l’extraction des matières premières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kumimoji="1" lang="fr-FR" sz="2400" dirty="0" smtClean="0"/>
              <a:t>Transforme ces estimations en </a:t>
            </a:r>
            <a:r>
              <a:rPr kumimoji="1" lang="fr-FR" sz="2400" dirty="0"/>
              <a:t>prédictions de </a:t>
            </a:r>
            <a:r>
              <a:rPr kumimoji="1" lang="fr-FR" sz="2400" dirty="0">
                <a:solidFill>
                  <a:srgbClr val="FFFF00"/>
                </a:solidFill>
              </a:rPr>
              <a:t>plusieurs </a:t>
            </a:r>
            <a:r>
              <a:rPr kumimoji="1" lang="fr-FR" sz="2400" dirty="0" smtClean="0">
                <a:solidFill>
                  <a:srgbClr val="FFFF00"/>
                </a:solidFill>
              </a:rPr>
              <a:t>types d’impact environnementaux</a:t>
            </a:r>
            <a:r>
              <a:rPr kumimoji="1" lang="fr-FR" sz="2400" dirty="0" smtClean="0"/>
              <a:t> (ex. changement climatique, utilisation d’énergie)</a:t>
            </a:r>
            <a:endParaRPr kumimoji="1" lang="fr-FR" dirty="0" smtClean="0"/>
          </a:p>
          <a:p>
            <a:pPr lvl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467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Eutrophisation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71600" y="5373216"/>
            <a:ext cx="7200000" cy="720000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: pas de différence significative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: moins d’impact avec l’engrais </a:t>
            </a:r>
            <a:r>
              <a:rPr lang="fr-FR" sz="2000" b="1" dirty="0" smtClean="0">
                <a:solidFill>
                  <a:srgbClr val="339966"/>
                </a:solidFill>
              </a:rPr>
              <a:t>minéral</a:t>
            </a:r>
            <a:endParaRPr lang="fr-FR" sz="2000" b="1" dirty="0">
              <a:solidFill>
                <a:srgbClr val="339966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19" y="1341208"/>
            <a:ext cx="6054162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8032" y="907112"/>
            <a:ext cx="8676456" cy="52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Impacts dans le compartiment air, eau et sol (kg </a:t>
            </a:r>
            <a:r>
              <a:rPr lang="fr-FR" sz="2000" dirty="0" err="1" smtClean="0"/>
              <a:t>éq</a:t>
            </a:r>
            <a:r>
              <a:rPr lang="fr-FR" sz="2000" dirty="0" smtClean="0"/>
              <a:t>. PO</a:t>
            </a:r>
            <a:r>
              <a:rPr lang="fr-FR" sz="2000" baseline="-25000" dirty="0" smtClean="0"/>
              <a:t>4</a:t>
            </a:r>
            <a:r>
              <a:rPr lang="fr-FR" sz="2000" baseline="30000" dirty="0" smtClean="0"/>
              <a:t>3-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20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Changement climatique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69369" y="5373215"/>
            <a:ext cx="7992888" cy="718581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: l’impact diminue avec </a:t>
            </a:r>
            <a:r>
              <a:rPr lang="fr-FR" sz="2000" b="1" dirty="0" smtClean="0">
                <a:solidFill>
                  <a:srgbClr val="339966"/>
                </a:solidFill>
              </a:rPr>
              <a:t>la profondeur </a:t>
            </a:r>
            <a:r>
              <a:rPr lang="fr-FR" sz="2000" b="1" dirty="0">
                <a:solidFill>
                  <a:srgbClr val="339966"/>
                </a:solidFill>
              </a:rPr>
              <a:t>du travail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: sous TS et SD, moins d’impact avec le fumier de volaille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32" y="1339789"/>
            <a:ext cx="6054162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8032" y="907112"/>
            <a:ext cx="8676456" cy="52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Impacts dans le compartiment air (kg </a:t>
            </a:r>
            <a:r>
              <a:rPr lang="fr-FR" sz="2000" dirty="0" err="1" smtClean="0"/>
              <a:t>éq</a:t>
            </a:r>
            <a:r>
              <a:rPr lang="fr-FR" sz="2000" dirty="0" smtClean="0"/>
              <a:t>.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Utilisation d’énergie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99592" y="5155556"/>
            <a:ext cx="7200000" cy="937740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Travail du sol </a:t>
            </a:r>
            <a:r>
              <a:rPr lang="fr-FR" sz="2000" b="1" dirty="0" smtClean="0">
                <a:solidFill>
                  <a:srgbClr val="339966"/>
                </a:solidFill>
              </a:rPr>
              <a:t>:	l’impact </a:t>
            </a:r>
            <a:r>
              <a:rPr lang="fr-FR" sz="2000" b="1" dirty="0">
                <a:solidFill>
                  <a:srgbClr val="339966"/>
                </a:solidFill>
              </a:rPr>
              <a:t>diminue avec </a:t>
            </a:r>
            <a:r>
              <a:rPr lang="fr-FR" sz="2000" b="1" dirty="0" smtClean="0">
                <a:solidFill>
                  <a:srgbClr val="339966"/>
                </a:solidFill>
              </a:rPr>
              <a:t>la profondeur </a:t>
            </a:r>
            <a:r>
              <a:rPr lang="fr-FR" sz="2000" b="1" dirty="0">
                <a:solidFill>
                  <a:srgbClr val="339966"/>
                </a:solidFill>
              </a:rPr>
              <a:t>du travail</a:t>
            </a:r>
          </a:p>
          <a:p>
            <a:pPr marL="285750" lvl="2"/>
            <a:r>
              <a:rPr lang="fr-FR" sz="2000" b="1" dirty="0">
                <a:solidFill>
                  <a:srgbClr val="339966"/>
                </a:solidFill>
              </a:rPr>
              <a:t>Fertilisation </a:t>
            </a:r>
            <a:r>
              <a:rPr lang="fr-FR" sz="2000" b="1" dirty="0" smtClean="0">
                <a:solidFill>
                  <a:srgbClr val="339966"/>
                </a:solidFill>
              </a:rPr>
              <a:t>:	sous </a:t>
            </a:r>
            <a:r>
              <a:rPr lang="fr-FR" sz="2000" b="1" dirty="0">
                <a:solidFill>
                  <a:srgbClr val="339966"/>
                </a:solidFill>
              </a:rPr>
              <a:t>labour, moins d’impact avec engrais minéral</a:t>
            </a:r>
          </a:p>
          <a:p>
            <a:pPr marL="57150" lvl="2" indent="0">
              <a:buNone/>
            </a:pPr>
            <a:r>
              <a:rPr lang="fr-FR" sz="2000" b="1" dirty="0">
                <a:solidFill>
                  <a:srgbClr val="339966"/>
                </a:solidFill>
              </a:rPr>
              <a:t>		sous </a:t>
            </a:r>
            <a:r>
              <a:rPr lang="fr-FR" sz="2000" b="1" dirty="0" smtClean="0">
                <a:solidFill>
                  <a:srgbClr val="339966"/>
                </a:solidFill>
              </a:rPr>
              <a:t>SD, </a:t>
            </a:r>
            <a:r>
              <a:rPr lang="fr-FR" sz="2000" b="1" dirty="0">
                <a:solidFill>
                  <a:srgbClr val="339966"/>
                </a:solidFill>
              </a:rPr>
              <a:t>moins d’impact avec fumier de volaille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67" y="1305184"/>
            <a:ext cx="5778972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8032" y="907112"/>
            <a:ext cx="8676456" cy="52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Impacts d’utilisation de ressources (MJ)</a:t>
            </a:r>
          </a:p>
        </p:txBody>
      </p:sp>
    </p:spTree>
    <p:extLst>
      <p:ext uri="{BB962C8B-B14F-4D97-AF65-F5344CB8AC3E}">
        <p14:creationId xmlns:p14="http://schemas.microsoft.com/office/powerpoint/2010/main" val="2789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Synthèse des impacts environnementaux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3212976"/>
            <a:ext cx="8640960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2pPr>
            <a:lvl3pPr marL="28575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339966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2"/>
            <a:r>
              <a:rPr lang="fr-FR" dirty="0"/>
              <a:t>Travail du sol : l’impact moyen diminue avec la profondeur du travail</a:t>
            </a:r>
          </a:p>
          <a:p>
            <a:pPr lvl="2"/>
            <a:r>
              <a:rPr lang="fr-FR" dirty="0"/>
              <a:t>Fertilisation : moins d’impact moyen avec l’engrais minéral (car l’eutrophisation plus faible)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4869160"/>
            <a:ext cx="8640960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2pPr>
            <a:lvl3pPr marL="28575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339966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2"/>
            <a:r>
              <a:rPr lang="fr-FR" dirty="0"/>
              <a:t>Les résultats moyennes dépendent des indicateurs choisis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" y="971815"/>
            <a:ext cx="9000000" cy="1953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29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98404" cy="4680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La substitution des engrais minéraux par des </a:t>
            </a:r>
            <a:r>
              <a:rPr lang="fr-FR" dirty="0" err="1" smtClean="0">
                <a:solidFill>
                  <a:schemeClr val="tx1"/>
                </a:solidFill>
              </a:rPr>
              <a:t>PROs</a:t>
            </a:r>
            <a:r>
              <a:rPr lang="fr-FR" dirty="0" smtClean="0">
                <a:solidFill>
                  <a:schemeClr val="tx1"/>
                </a:solidFill>
              </a:rPr>
              <a:t> réduit les impacts grâce à l’effet de l’augmentation du stockage de carbone sur les rendements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levier d’action au champ est important malgré le poids des impacts des processus de traitement des </a:t>
            </a:r>
            <a:r>
              <a:rPr lang="fr-FR" dirty="0" err="1" smtClean="0">
                <a:solidFill>
                  <a:schemeClr val="tx1"/>
                </a:solidFill>
              </a:rPr>
              <a:t>PROs</a:t>
            </a:r>
            <a:r>
              <a:rPr lang="fr-FR" dirty="0" smtClean="0">
                <a:solidFill>
                  <a:schemeClr val="tx1"/>
                </a:solidFill>
              </a:rPr>
              <a:t> en amont</a:t>
            </a:r>
          </a:p>
          <a:p>
            <a:r>
              <a:rPr lang="fr-FR" dirty="0" smtClean="0">
                <a:solidFill>
                  <a:schemeClr val="tx1"/>
                </a:solidFill>
                <a:cs typeface="Times New Roman" pitchFamily="18" charset="0"/>
              </a:rPr>
              <a:t>La plupart des impacts environnementaux étudiés diminuent avec la profondeur du travail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résultats de chaque indicateur dépendent beaucoup des hypothèses de base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À retenir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Bio-indicateur de la qualité du sol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6264696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Travaux préliminaires au développement de l’indicateur</a:t>
            </a:r>
          </a:p>
          <a:p>
            <a:r>
              <a:rPr lang="fr-FR" sz="2000" dirty="0" smtClean="0"/>
              <a:t>4 critères :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Pertinences environnementales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Lien avec l’unité </a:t>
            </a:r>
            <a:r>
              <a:rPr lang="fr-FR" sz="2000" dirty="0"/>
              <a:t>f</a:t>
            </a:r>
            <a:r>
              <a:rPr lang="fr-FR" sz="2000" dirty="0" smtClean="0"/>
              <a:t>onctionnelle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Précision de l’indicateur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Disponibilité des données</a:t>
            </a:r>
          </a:p>
          <a:p>
            <a:pPr marL="457200" indent="-457200">
              <a:buAutoNum type="arabicPeriod"/>
            </a:pPr>
            <a:endParaRPr lang="fr-FR" sz="2000" dirty="0"/>
          </a:p>
          <a:p>
            <a:pPr>
              <a:buFont typeface="Calibri" panose="020F0502020204030204" pitchFamily="34" charset="0"/>
              <a:buChar char="→"/>
            </a:pPr>
            <a:r>
              <a:rPr lang="fr-FR" sz="2000" dirty="0" smtClean="0"/>
              <a:t>Lien entre les changements de</a:t>
            </a:r>
          </a:p>
          <a:p>
            <a:pPr marL="0" indent="0">
              <a:buNone/>
              <a:tabLst>
                <a:tab pos="339725" algn="l"/>
              </a:tabLst>
            </a:pPr>
            <a:r>
              <a:rPr lang="fr-FR" sz="2000" dirty="0" smtClean="0"/>
              <a:t> 	BM/ </a:t>
            </a:r>
            <a:r>
              <a:rPr lang="fr-FR" sz="2000" dirty="0" err="1" smtClean="0"/>
              <a:t>C</a:t>
            </a:r>
            <a:r>
              <a:rPr lang="fr-FR" sz="2000" baseline="-25000" dirty="0" err="1" smtClean="0"/>
              <a:t>org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et le rendement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79512" y="1988840"/>
            <a:ext cx="3960440" cy="1080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61" y="1700808"/>
            <a:ext cx="4887443" cy="36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6948264" y="1844824"/>
            <a:ext cx="0" cy="2880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5076056" y="4077072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74751" y="3491436"/>
            <a:ext cx="9773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BM/ </a:t>
            </a:r>
            <a:r>
              <a:rPr lang="fr-FR" sz="1400" b="1" dirty="0" err="1" smtClean="0">
                <a:solidFill>
                  <a:srgbClr val="FF0000"/>
                </a:solidFill>
              </a:rPr>
              <a:t>C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org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Rdt</a:t>
            </a:r>
            <a:r>
              <a:rPr lang="fr-FR" sz="1400" b="1" dirty="0" smtClean="0">
                <a:solidFill>
                  <a:srgbClr val="FF0000"/>
                </a:solidFill>
              </a:rPr>
              <a:t>          +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3494980"/>
            <a:ext cx="9773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BM/ </a:t>
            </a:r>
            <a:r>
              <a:rPr lang="fr-FR" sz="1400" b="1" dirty="0" err="1" smtClean="0">
                <a:solidFill>
                  <a:srgbClr val="FF0000"/>
                </a:solidFill>
              </a:rPr>
              <a:t>C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org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  </a:t>
            </a:r>
            <a:r>
              <a:rPr lang="fr-FR" sz="1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Rdt</a:t>
            </a:r>
            <a:r>
              <a:rPr lang="fr-FR" sz="1400" b="1" dirty="0" smtClean="0">
                <a:solidFill>
                  <a:srgbClr val="FF0000"/>
                </a:solidFill>
              </a:rPr>
              <a:t>          +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4201924"/>
            <a:ext cx="9773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BM/ </a:t>
            </a:r>
            <a:r>
              <a:rPr lang="fr-FR" sz="1400" b="1" dirty="0" err="1" smtClean="0">
                <a:solidFill>
                  <a:srgbClr val="FF0000"/>
                </a:solidFill>
              </a:rPr>
              <a:t>C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org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-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Rdt</a:t>
            </a:r>
            <a:r>
              <a:rPr lang="fr-FR" sz="1400" b="1" dirty="0" smtClean="0">
                <a:solidFill>
                  <a:srgbClr val="FF0000"/>
                </a:solidFill>
              </a:rPr>
              <a:t>          -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64263" y="4201924"/>
            <a:ext cx="9773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BM/ </a:t>
            </a:r>
            <a:r>
              <a:rPr lang="fr-FR" sz="1400" b="1" dirty="0" err="1" smtClean="0">
                <a:solidFill>
                  <a:srgbClr val="FF0000"/>
                </a:solidFill>
              </a:rPr>
              <a:t>C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org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Rdt</a:t>
            </a:r>
            <a:r>
              <a:rPr lang="fr-FR" sz="1400" b="1" dirty="0" smtClean="0">
                <a:solidFill>
                  <a:srgbClr val="FF0000"/>
                </a:solidFill>
              </a:rPr>
              <a:t>          -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r-FR" altLang="fr-FR" dirty="0">
                <a:ea typeface="Lucida Sans Unicode" pitchFamily="34" charset="0"/>
                <a:cs typeface="Lucida Sans Unicode" pitchFamily="34" charset="0"/>
              </a:rPr>
              <a:t>Menace potentielle sur la biodiversité du </a:t>
            </a:r>
            <a:r>
              <a:rPr lang="fr-FR" altLang="fr-FR" dirty="0" smtClean="0">
                <a:ea typeface="Lucida Sans Unicode" pitchFamily="34" charset="0"/>
                <a:cs typeface="Lucida Sans Unicode" pitchFamily="34" charset="0"/>
              </a:rPr>
              <a:t>sol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000" cy="423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ZoneTexte 73"/>
          <p:cNvSpPr txBox="1"/>
          <p:nvPr/>
        </p:nvSpPr>
        <p:spPr>
          <a:xfrm>
            <a:off x="5513360" y="2374690"/>
            <a:ext cx="98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Engrais minéral</a:t>
            </a:r>
            <a:endParaRPr lang="fr-FR" dirty="0"/>
          </a:p>
        </p:txBody>
      </p:sp>
      <p:pic>
        <p:nvPicPr>
          <p:cNvPr id="5" name="Picture 17" descr="C:\Users\Manue\AppData\Local\Microsoft\Windows\INetCache\IE\RWMWRFBM\MC9003910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91" y="3130092"/>
            <a:ext cx="1270220" cy="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Manue\AppData\Local\Microsoft\Windows\INetCache\IE\ES0S3KSC\MC9002168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2" y="2440773"/>
            <a:ext cx="1298858" cy="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611001" y="3992459"/>
            <a:ext cx="880407" cy="533115"/>
            <a:chOff x="13938920" y="21625249"/>
            <a:chExt cx="3154234" cy="1840903"/>
          </a:xfrm>
        </p:grpSpPr>
        <p:pic>
          <p:nvPicPr>
            <p:cNvPr id="35" name="Picture 10" descr="C:\Users\Manue\AppData\Local\Microsoft\Windows\INetCache\IE\RWMWRFBM\MC90029719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618" y="22615197"/>
              <a:ext cx="881797" cy="82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e 35"/>
            <p:cNvGrpSpPr/>
            <p:nvPr/>
          </p:nvGrpSpPr>
          <p:grpSpPr>
            <a:xfrm>
              <a:off x="13938920" y="21625249"/>
              <a:ext cx="3154234" cy="1840903"/>
              <a:chOff x="14969533" y="21625249"/>
              <a:chExt cx="3154234" cy="1840903"/>
            </a:xfrm>
          </p:grpSpPr>
          <p:pic>
            <p:nvPicPr>
              <p:cNvPr id="37" name="Picture 14" descr="C:\Users\Manue\AppData\Local\Microsoft\Windows\INetCache\IE\RWMWRFBM\MC90031908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9533" y="21625249"/>
                <a:ext cx="2397269" cy="1734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1970" y="22645106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38415" y="22358492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5436523" y="3647429"/>
            <a:ext cx="1770684" cy="881565"/>
            <a:chOff x="22364984" y="19070300"/>
            <a:chExt cx="5441635" cy="2494468"/>
          </a:xfrm>
        </p:grpSpPr>
        <p:grpSp>
          <p:nvGrpSpPr>
            <p:cNvPr id="23" name="Groupe 22"/>
            <p:cNvGrpSpPr/>
            <p:nvPr/>
          </p:nvGrpSpPr>
          <p:grpSpPr>
            <a:xfrm>
              <a:off x="22364984" y="19070300"/>
              <a:ext cx="5441635" cy="2484791"/>
              <a:chOff x="15414808" y="16689017"/>
              <a:chExt cx="6635842" cy="3543275"/>
            </a:xfrm>
          </p:grpSpPr>
          <p:pic>
            <p:nvPicPr>
              <p:cNvPr id="25" name="Picture 5" descr="C:\Users\Manue\AppData\Local\Microsoft\Windows\INetCache\IE\4ESV7Q77\MC900216814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6689017"/>
                <a:ext cx="6435225" cy="3534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1112" y="16958405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4808" y="18408849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01350" y="16977048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5757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7758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821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917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1218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15" descr="C:\Users\Manue\AppData\Local\Microsoft\Windows\INetCache\IE\RWMWRFBM\MC90031907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4277" y="20521225"/>
              <a:ext cx="686583" cy="1043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Manue\AppData\Local\Microsoft\Windows\INetCache\IE\RWMWRFBM\MC90031906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93" y="4109481"/>
            <a:ext cx="843763" cy="4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9" y="4315839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5496" y="2974029"/>
            <a:ext cx="3798321" cy="1194225"/>
            <a:chOff x="35496" y="2974029"/>
            <a:chExt cx="3798321" cy="1194225"/>
          </a:xfrm>
        </p:grpSpPr>
        <p:pic>
          <p:nvPicPr>
            <p:cNvPr id="40" name="Picture 23" descr="C:\Users\Manue\AppData\Local\Microsoft\Windows\INetCache\IE\ES0S3KSC\MC90031826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798" y="3284984"/>
              <a:ext cx="739624" cy="4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C:\Users\Manue\AppData\Local\Microsoft\Windows\INetCache\IE\F7BE2O10\MC900234629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540" y="3167280"/>
              <a:ext cx="491956" cy="56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Manue\AppData\Local\Microsoft\Windows\INetCache\IE\RWMWRFBM\MC900290936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355" y="3270042"/>
              <a:ext cx="487048" cy="41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Manue\AppData\Local\Microsoft\Windows\INetCache\IE\F7BE2O10\MC900324810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206872"/>
              <a:ext cx="843764" cy="58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>
              <a:off x="771619" y="3451192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3398598" y="2974029"/>
              <a:ext cx="435219" cy="226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3517096" y="3676367"/>
              <a:ext cx="3167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>
              <a:off x="3346628" y="3992459"/>
              <a:ext cx="340936" cy="1757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" descr="C:\Users\Manue\AppData\Local\Microsoft\Windows\INetCache\IE\F7BE2O10\MC900297787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015" y="3478808"/>
              <a:ext cx="392857" cy="42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4" name="Connecteur droit avec flèche 83"/>
            <p:cNvCxnSpPr/>
            <p:nvPr/>
          </p:nvCxnSpPr>
          <p:spPr>
            <a:xfrm>
              <a:off x="1631496" y="3458968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2449403" y="3429000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Connecteur droit avec flèche 85"/>
          <p:cNvCxnSpPr/>
          <p:nvPr/>
        </p:nvCxnSpPr>
        <p:spPr>
          <a:xfrm>
            <a:off x="5208093" y="2874163"/>
            <a:ext cx="495401" cy="5548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7294280" y="4184843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5119802" y="3828767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endCxn id="27" idx="1"/>
          </p:cNvCxnSpPr>
          <p:nvPr/>
        </p:nvCxnSpPr>
        <p:spPr>
          <a:xfrm>
            <a:off x="4606104" y="4291309"/>
            <a:ext cx="830419" cy="72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436096" y="4537892"/>
            <a:ext cx="345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Arial" charset="0"/>
              </a:rPr>
              <a:t>Estimation </a:t>
            </a:r>
            <a:r>
              <a:rPr lang="fr-FR" dirty="0" smtClean="0">
                <a:cs typeface="Arial" charset="0"/>
              </a:rPr>
              <a:t>de plusieurs </a:t>
            </a:r>
            <a:r>
              <a:rPr lang="fr-FR" dirty="0">
                <a:cs typeface="Arial" charset="0"/>
              </a:rPr>
              <a:t>impacts </a:t>
            </a:r>
            <a:endParaRPr lang="fr-FR" dirty="0" smtClean="0">
              <a:cs typeface="Arial" charset="0"/>
            </a:endParaRPr>
          </a:p>
          <a:p>
            <a:r>
              <a:rPr lang="fr-FR" u="sng" dirty="0" smtClean="0">
                <a:solidFill>
                  <a:srgbClr val="FFFF00"/>
                </a:solidFill>
                <a:cs typeface="Arial" charset="0"/>
              </a:rPr>
              <a:t>par </a:t>
            </a:r>
            <a:r>
              <a:rPr lang="fr-FR" u="sng" dirty="0">
                <a:solidFill>
                  <a:srgbClr val="FFFF00"/>
                </a:solidFill>
                <a:cs typeface="Arial" charset="0"/>
              </a:rPr>
              <a:t>ha </a:t>
            </a:r>
            <a:r>
              <a:rPr lang="fr-FR" u="sng" dirty="0" smtClean="0">
                <a:solidFill>
                  <a:srgbClr val="FFFF00"/>
                </a:solidFill>
                <a:cs typeface="Arial" charset="0"/>
              </a:rPr>
              <a:t>et/ou </a:t>
            </a:r>
            <a:r>
              <a:rPr lang="fr-FR" u="sng" dirty="0">
                <a:solidFill>
                  <a:srgbClr val="FFFF00"/>
                </a:solidFill>
                <a:cs typeface="Arial" charset="0"/>
              </a:rPr>
              <a:t>par tonne de </a:t>
            </a:r>
            <a:r>
              <a:rPr lang="fr-FR" u="sng" dirty="0" smtClean="0">
                <a:solidFill>
                  <a:srgbClr val="FFFF00"/>
                </a:solidFill>
                <a:cs typeface="Arial" charset="0"/>
              </a:rPr>
              <a:t>produit</a:t>
            </a:r>
            <a:endParaRPr lang="fr-FR" u="sng" dirty="0">
              <a:solidFill>
                <a:srgbClr val="FFFF00"/>
              </a:solidFill>
              <a:cs typeface="Arial" charset="0"/>
            </a:endParaRPr>
          </a:p>
          <a:p>
            <a:endParaRPr lang="fr-FR" dirty="0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6015801" y="3092022"/>
            <a:ext cx="0" cy="410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2195736" y="1388462"/>
            <a:ext cx="3674201" cy="986228"/>
            <a:chOff x="2195736" y="1388462"/>
            <a:chExt cx="3674201" cy="986228"/>
          </a:xfrm>
        </p:grpSpPr>
        <p:pic>
          <p:nvPicPr>
            <p:cNvPr id="102" name="Picture 14" descr="C:\Users\Manue\AppData\Local\Microsoft\Windows\INetCache\IE\F7BE2O10\MC900234629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780" y="1412776"/>
              <a:ext cx="491956" cy="56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5" descr="C:\Users\Manue\AppData\Local\Microsoft\Windows\INetCache\IE\RWMWRFBM\MC900290936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595" y="1515538"/>
              <a:ext cx="487048" cy="41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7" descr="C:\Users\Manue\AppData\Local\Microsoft\Windows\INetCache\IE\F7BE2O10\MC900324810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452368"/>
              <a:ext cx="843764" cy="58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5" name="Connecteur droit avec flèche 104"/>
            <p:cNvCxnSpPr/>
            <p:nvPr/>
          </p:nvCxnSpPr>
          <p:spPr>
            <a:xfrm>
              <a:off x="2931859" y="1696688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>
              <a:off x="3791736" y="1704464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/>
            <p:nvPr/>
          </p:nvCxnSpPr>
          <p:spPr>
            <a:xfrm>
              <a:off x="5636405" y="1906592"/>
              <a:ext cx="233532" cy="4680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>
              <a:off x="4631294" y="1702583"/>
              <a:ext cx="2829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23" descr="C:\Users\Manue\AppData\Local\Microsoft\Windows\INetCache\IE\ES0S3KSC\MC90031826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928" y="1388462"/>
              <a:ext cx="739624" cy="4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C:\Users\Manue\AppData\Local\Microsoft\Windows\INetCache\IE\F7BE2O10\MC900297787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145" y="1582286"/>
              <a:ext cx="392857" cy="42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27063" y="367678"/>
            <a:ext cx="9066423" cy="5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L’idée de base de l’ACV</a:t>
            </a:r>
            <a:endParaRPr lang="fr-FR" altLang="fr-FR" sz="3600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444208" y="2374690"/>
            <a:ext cx="122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Engrais organique</a:t>
            </a:r>
            <a:endParaRPr lang="fr-FR" dirty="0"/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7051745" y="3087134"/>
            <a:ext cx="0" cy="410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36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Forces de l’ACV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07950" y="908050"/>
            <a:ext cx="8963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Un bilan d’un système 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agricole : </a:t>
            </a:r>
            <a:endParaRPr lang="fr-FR" altLang="fr-FR" sz="28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Impacts négatifs : </a:t>
            </a:r>
            <a:r>
              <a:rPr lang="fr-FR" altLang="fr-FR" sz="2400" dirty="0" smtClean="0">
                <a:solidFill>
                  <a:srgbClr val="FFFF00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la plupart des impacts environnementaux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Impacts positifs : </a:t>
            </a:r>
            <a:r>
              <a:rPr lang="fr-FR" altLang="fr-FR" sz="2400" dirty="0" smtClean="0">
                <a:solidFill>
                  <a:srgbClr val="FFFF00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production agricole, certains impacts environnementaux</a:t>
            </a:r>
            <a:r>
              <a:rPr lang="fr-FR" altLang="fr-FR" sz="24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 (stockage de carbone, ...)</a:t>
            </a:r>
            <a:endParaRPr lang="fr-FR" altLang="fr-FR" sz="24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Considération </a:t>
            </a: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du 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système depuis le début (</a:t>
            </a:r>
            <a:r>
              <a:rPr lang="fr-FR" altLang="fr-FR" sz="2800" dirty="0" smtClean="0">
                <a:solidFill>
                  <a:srgbClr val="FFFF00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« du berceau au tombeau »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), y compris les activités en amont de l’exploitation</a:t>
            </a:r>
            <a:endParaRPr lang="fr-FR" altLang="fr-FR" sz="28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Multicritère : identifie des </a:t>
            </a:r>
            <a:r>
              <a:rPr lang="fr-FR" altLang="fr-FR" sz="2800" dirty="0">
                <a:solidFill>
                  <a:srgbClr val="FFFF00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transferts de </a:t>
            </a:r>
            <a:r>
              <a:rPr lang="fr-FR" altLang="fr-FR" sz="2800" dirty="0" smtClean="0">
                <a:solidFill>
                  <a:srgbClr val="FFFF00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pollution 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entre types d’impact</a:t>
            </a:r>
            <a:endParaRPr lang="fr-FR" altLang="fr-FR" sz="28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Méthode transparente, normalisée, 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internationale</a:t>
            </a:r>
            <a:endParaRPr lang="fr-FR" altLang="fr-FR" sz="28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Pour tous les secteurs de l’économie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Logiciels et bases de données </a:t>
            </a:r>
            <a:r>
              <a:rPr lang="fr-FR" altLang="fr-FR" sz="2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Lucida Sans Unicode" pitchFamily="34" charset="0"/>
              </a:rPr>
              <a:t>disponibles</a:t>
            </a:r>
            <a:endParaRPr lang="fr-FR" altLang="fr-FR" sz="2800" dirty="0">
              <a:solidFill>
                <a:schemeClr val="bg1"/>
              </a:solidFill>
              <a:latin typeface="+mn-lt"/>
              <a:ea typeface="ＭＳ Ｐゴシック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36304"/>
          </a:xfrm>
        </p:spPr>
        <p:txBody>
          <a:bodyPr>
            <a:normAutofit/>
          </a:bodyPr>
          <a:lstStyle/>
          <a:p>
            <a:r>
              <a:rPr lang="fr-FR" dirty="0" smtClean="0"/>
              <a:t>Projet ECOSOM :</a:t>
            </a:r>
            <a:br>
              <a:rPr lang="fr-FR" dirty="0" smtClean="0"/>
            </a:br>
            <a:r>
              <a:rPr lang="fr-FR" dirty="0" smtClean="0"/>
              <a:t>Substitution des engrais minéraux </a:t>
            </a:r>
            <a:br>
              <a:rPr lang="fr-FR" dirty="0" smtClean="0"/>
            </a:br>
            <a:r>
              <a:rPr lang="fr-FR" dirty="0" smtClean="0"/>
              <a:t>par des 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ZoneTexte 73"/>
          <p:cNvSpPr txBox="1"/>
          <p:nvPr/>
        </p:nvSpPr>
        <p:spPr>
          <a:xfrm>
            <a:off x="5779283" y="2374690"/>
            <a:ext cx="109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Engrais NPK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256" y="0"/>
            <a:ext cx="8229600" cy="1143000"/>
          </a:xfrm>
        </p:spPr>
        <p:txBody>
          <a:bodyPr/>
          <a:lstStyle/>
          <a:p>
            <a:r>
              <a:rPr lang="fr-FR" dirty="0" smtClean="0"/>
              <a:t>Définition du système</a:t>
            </a:r>
            <a:endParaRPr lang="fr-FR" dirty="0"/>
          </a:p>
        </p:txBody>
      </p:sp>
      <p:pic>
        <p:nvPicPr>
          <p:cNvPr id="5" name="Picture 17" descr="C:\Users\Manue\AppData\Local\Microsoft\Windows\INetCache\IE\RWMWRFBM\MC9003910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91" y="3130092"/>
            <a:ext cx="1270220" cy="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Manue\AppData\Local\Microsoft\Windows\INetCache\IE\ES0S3KSC\MC9002168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2" y="2440773"/>
            <a:ext cx="1298858" cy="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611001" y="3992459"/>
            <a:ext cx="880407" cy="533115"/>
            <a:chOff x="13938920" y="21625249"/>
            <a:chExt cx="3154234" cy="1840903"/>
          </a:xfrm>
        </p:grpSpPr>
        <p:pic>
          <p:nvPicPr>
            <p:cNvPr id="35" name="Picture 10" descr="C:\Users\Manue\AppData\Local\Microsoft\Windows\INetCache\IE\RWMWRFBM\MC90029719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618" y="22615197"/>
              <a:ext cx="881797" cy="82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e 35"/>
            <p:cNvGrpSpPr/>
            <p:nvPr/>
          </p:nvGrpSpPr>
          <p:grpSpPr>
            <a:xfrm>
              <a:off x="13938920" y="21625249"/>
              <a:ext cx="3154234" cy="1840903"/>
              <a:chOff x="14969533" y="21625249"/>
              <a:chExt cx="3154234" cy="1840903"/>
            </a:xfrm>
          </p:grpSpPr>
          <p:pic>
            <p:nvPicPr>
              <p:cNvPr id="37" name="Picture 14" descr="C:\Users\Manue\AppData\Local\Microsoft\Windows\INetCache\IE\RWMWRFBM\MC90031908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9533" y="21625249"/>
                <a:ext cx="2397269" cy="1734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1970" y="22645106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" descr="C:\Users\Manue\AppData\Local\Microsoft\Windows\INetCache\IE\RWMWRFBM\MC9002971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38415" y="22358492"/>
                <a:ext cx="881797" cy="821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5436523" y="3647429"/>
            <a:ext cx="1770684" cy="881565"/>
            <a:chOff x="22364984" y="19070300"/>
            <a:chExt cx="5441635" cy="2494468"/>
          </a:xfrm>
        </p:grpSpPr>
        <p:grpSp>
          <p:nvGrpSpPr>
            <p:cNvPr id="23" name="Groupe 22"/>
            <p:cNvGrpSpPr/>
            <p:nvPr/>
          </p:nvGrpSpPr>
          <p:grpSpPr>
            <a:xfrm>
              <a:off x="22364984" y="19070300"/>
              <a:ext cx="5441635" cy="2484791"/>
              <a:chOff x="15414808" y="16689017"/>
              <a:chExt cx="6635842" cy="3543275"/>
            </a:xfrm>
          </p:grpSpPr>
          <p:pic>
            <p:nvPicPr>
              <p:cNvPr id="25" name="Picture 5" descr="C:\Users\Manue\AppData\Local\Microsoft\Windows\INetCache\IE\4ESV7Q77\MC900216814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6689017"/>
                <a:ext cx="6435225" cy="3534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1112" y="16958405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4808" y="18408849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01350" y="16977048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5757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7758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" descr="C:\Users\Manue\AppData\Local\Microsoft\Windows\INetCache\IE\RWMWRFBM\MC900358607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5425" y="17021344"/>
                <a:ext cx="1329538" cy="183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821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9170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5" descr="C:\Users\Manue\AppData\Local\Microsoft\Windows\INetCache\IE\RWMWRFBM\MC90031907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1218" y="18417208"/>
                <a:ext cx="1194206" cy="18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15" descr="C:\Users\Manue\AppData\Local\Microsoft\Windows\INetCache\IE\RWMWRFBM\MC90031907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4277" y="20521225"/>
              <a:ext cx="686583" cy="1043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3" descr="C:\Users\Manue\AppData\Local\Microsoft\Windows\INetCache\IE\ES0S3KSC\MC9003182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98" y="3284984"/>
            <a:ext cx="739624" cy="4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nue\AppData\Local\Microsoft\Windows\INetCache\IE\RWMWRFBM\MC90031906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93" y="4109481"/>
            <a:ext cx="843763" cy="4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9" y="4315839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C:\Users\Manue\AppData\Local\Microsoft\Windows\INetCache\IE\F7BE2O10\MC90023462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0" y="3167280"/>
            <a:ext cx="491956" cy="5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nue\AppData\Local\Microsoft\Windows\INetCache\IE\RWMWRFBM\MC90029093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55" y="3270042"/>
            <a:ext cx="487048" cy="4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anue\AppData\Local\Microsoft\Windows\INetCache\IE\F7BE2O10\MC90032481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06872"/>
            <a:ext cx="843764" cy="5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771619" y="3451192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398598" y="2974029"/>
            <a:ext cx="435219" cy="22646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3517096" y="3676367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346628" y="3992459"/>
            <a:ext cx="340936" cy="1757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15" y="3478808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Connecteur droit avec flèche 83"/>
          <p:cNvCxnSpPr/>
          <p:nvPr/>
        </p:nvCxnSpPr>
        <p:spPr>
          <a:xfrm>
            <a:off x="1631496" y="3458968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449403" y="3429000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208093" y="2874163"/>
            <a:ext cx="495401" cy="5548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7294280" y="4184843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5119802" y="3828767"/>
            <a:ext cx="31672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endCxn id="27" idx="1"/>
          </p:cNvCxnSpPr>
          <p:nvPr/>
        </p:nvCxnSpPr>
        <p:spPr>
          <a:xfrm>
            <a:off x="4606104" y="4291309"/>
            <a:ext cx="830419" cy="72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639361" y="4537892"/>
            <a:ext cx="289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Arial" charset="0"/>
              </a:rPr>
              <a:t>Estimation des impacts </a:t>
            </a:r>
            <a:endParaRPr lang="fr-FR" dirty="0" smtClean="0">
              <a:cs typeface="Arial" charset="0"/>
            </a:endParaRPr>
          </a:p>
          <a:p>
            <a:r>
              <a:rPr lang="fr-FR" u="sng" dirty="0" smtClean="0">
                <a:solidFill>
                  <a:srgbClr val="FFFF00"/>
                </a:solidFill>
                <a:cs typeface="Arial" charset="0"/>
              </a:rPr>
              <a:t>par </a:t>
            </a:r>
            <a:r>
              <a:rPr lang="fr-FR" u="sng" dirty="0">
                <a:solidFill>
                  <a:srgbClr val="FFFF00"/>
                </a:solidFill>
                <a:cs typeface="Arial" charset="0"/>
              </a:rPr>
              <a:t>ha et par tonne de grain</a:t>
            </a:r>
          </a:p>
          <a:p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710450" y="4820959"/>
            <a:ext cx="517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-changement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en carbone organique du 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sol</a:t>
            </a:r>
            <a:r>
              <a:rPr lang="fr-FR" dirty="0" smtClean="0">
                <a:cs typeface="Arial" charset="0"/>
              </a:rPr>
              <a:t> </a:t>
            </a:r>
          </a:p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-tassement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du 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sol</a:t>
            </a:r>
            <a:endParaRPr lang="fr-FR" sz="1600" dirty="0">
              <a:cs typeface="Arial" charset="0"/>
            </a:endParaRPr>
          </a:p>
          <a:p>
            <a:pPr marL="0" lvl="1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-changement climatique</a:t>
            </a:r>
            <a:endParaRPr lang="fr-FR" dirty="0" smtClean="0">
              <a:cs typeface="Arial" charset="0"/>
            </a:endParaRPr>
          </a:p>
          <a:p>
            <a:pPr marL="0" lvl="1"/>
            <a:r>
              <a:rPr lang="fr-FR" dirty="0">
                <a:solidFill>
                  <a:srgbClr val="FFFF00"/>
                </a:solidFill>
                <a:cs typeface="Arial" charset="0"/>
              </a:rPr>
              <a:t>-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eutrophisation</a:t>
            </a:r>
            <a:endParaRPr lang="fr-FR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2" name="Accolade ouvrante 71"/>
          <p:cNvSpPr/>
          <p:nvPr/>
        </p:nvSpPr>
        <p:spPr>
          <a:xfrm>
            <a:off x="611559" y="4820958"/>
            <a:ext cx="117727" cy="120032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6338198" y="3092022"/>
            <a:ext cx="0" cy="410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4" descr="C:\Users\Manue\AppData\Local\Microsoft\Windows\INetCache\IE\F7BE2O10\MC90023462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77" y="1412776"/>
            <a:ext cx="491956" cy="5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5" descr="C:\Users\Manue\AppData\Local\Microsoft\Windows\INetCache\IE\RWMWRFBM\MC90029093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2" y="1515538"/>
            <a:ext cx="487048" cy="4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7" descr="C:\Users\Manue\AppData\Local\Microsoft\Windows\INetCache\IE\F7BE2O10\MC90032481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33" y="1452368"/>
            <a:ext cx="843764" cy="5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Connecteur droit avec flèche 104"/>
          <p:cNvCxnSpPr/>
          <p:nvPr/>
        </p:nvCxnSpPr>
        <p:spPr>
          <a:xfrm>
            <a:off x="3254256" y="1696688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4114133" y="1704464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5958802" y="1906592"/>
            <a:ext cx="233532" cy="46809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>
            <a:off x="4953691" y="1702583"/>
            <a:ext cx="28294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3" descr="C:\Users\Manue\AppData\Local\Microsoft\Windows\INetCache\IE\ES0S3KSC\MC9003182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25" y="1388462"/>
            <a:ext cx="739624" cy="4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Manue\AppData\Local\Microsoft\Windows\INetCache\IE\F7BE2O10\MC9002977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42" y="1582286"/>
            <a:ext cx="392857" cy="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Ellipse 77"/>
          <p:cNvSpPr/>
          <p:nvPr/>
        </p:nvSpPr>
        <p:spPr>
          <a:xfrm>
            <a:off x="5796136" y="2348880"/>
            <a:ext cx="985552" cy="671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/>
          <p:cNvGrpSpPr/>
          <p:nvPr/>
        </p:nvGrpSpPr>
        <p:grpSpPr>
          <a:xfrm>
            <a:off x="6135130" y="930763"/>
            <a:ext cx="2394519" cy="2567193"/>
            <a:chOff x="6135130" y="930763"/>
            <a:chExt cx="2394519" cy="2567193"/>
          </a:xfrm>
        </p:grpSpPr>
        <p:grpSp>
          <p:nvGrpSpPr>
            <p:cNvPr id="94" name="Groupe 93"/>
            <p:cNvGrpSpPr/>
            <p:nvPr/>
          </p:nvGrpSpPr>
          <p:grpSpPr>
            <a:xfrm>
              <a:off x="6135130" y="930763"/>
              <a:ext cx="2394519" cy="2567193"/>
              <a:chOff x="6135130" y="930763"/>
              <a:chExt cx="2394519" cy="2567193"/>
            </a:xfrm>
          </p:grpSpPr>
          <p:sp>
            <p:nvSpPr>
              <p:cNvPr id="116" name="Ellipse 115"/>
              <p:cNvSpPr/>
              <p:nvPr/>
            </p:nvSpPr>
            <p:spPr>
              <a:xfrm>
                <a:off x="6781688" y="2538283"/>
                <a:ext cx="713426" cy="54280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6706300" y="2620911"/>
                <a:ext cx="904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PRO</a:t>
                </a:r>
                <a:endParaRPr lang="fr-FR" sz="2000" dirty="0"/>
              </a:p>
            </p:txBody>
          </p:sp>
          <p:cxnSp>
            <p:nvCxnSpPr>
              <p:cNvPr id="109" name="Connecteur droit avec flèche 108"/>
              <p:cNvCxnSpPr/>
              <p:nvPr/>
            </p:nvCxnSpPr>
            <p:spPr>
              <a:xfrm>
                <a:off x="7127058" y="2210089"/>
                <a:ext cx="0" cy="410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avec flèche 97"/>
              <p:cNvCxnSpPr/>
              <p:nvPr/>
            </p:nvCxnSpPr>
            <p:spPr>
              <a:xfrm>
                <a:off x="7085900" y="3087134"/>
                <a:ext cx="0" cy="410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0" name="Picture 23" descr="C:\Users\Manue\AppData\Local\Microsoft\Windows\INetCache\IE\ES0S3KSC\MC900318262[1].wm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4468" y="1811366"/>
                <a:ext cx="739624" cy="428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4" descr="C:\Users\Manue\AppData\Local\Microsoft\Windows\INetCache\IE\F7BE2O10\MC900297787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8685" y="2005190"/>
                <a:ext cx="392857" cy="426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ZoneTexte 78"/>
              <p:cNvSpPr txBox="1"/>
              <p:nvPr/>
            </p:nvSpPr>
            <p:spPr>
              <a:xfrm>
                <a:off x="6135130" y="930763"/>
                <a:ext cx="23945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/>
                  <a:t>Processus de transformation des </a:t>
                </a:r>
                <a:r>
                  <a:rPr lang="fr-FR" sz="1600" b="1" dirty="0" err="1" smtClean="0"/>
                  <a:t>PROs</a:t>
                </a:r>
                <a:endParaRPr lang="fr-FR" sz="1600" b="1" dirty="0"/>
              </a:p>
            </p:txBody>
          </p:sp>
          <p:cxnSp>
            <p:nvCxnSpPr>
              <p:cNvPr id="118" name="Connecteur droit avec flèche 117"/>
              <p:cNvCxnSpPr>
                <a:stCxn id="79" idx="2"/>
              </p:cNvCxnSpPr>
              <p:nvPr/>
            </p:nvCxnSpPr>
            <p:spPr>
              <a:xfrm>
                <a:off x="7332390" y="1515538"/>
                <a:ext cx="0" cy="2279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à coins arrondis 86"/>
            <p:cNvSpPr/>
            <p:nvPr/>
          </p:nvSpPr>
          <p:spPr>
            <a:xfrm>
              <a:off x="6253207" y="930763"/>
              <a:ext cx="2139186" cy="5847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90322" y="1724615"/>
            <a:ext cx="233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Arial" charset="0"/>
              </a:rPr>
              <a:t>Système étudié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: </a:t>
            </a:r>
            <a:endParaRPr lang="fr-FR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cs typeface="Arial" charset="0"/>
              </a:rPr>
              <a:t>rotation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de 4 ans </a:t>
            </a:r>
            <a:endParaRPr lang="fr-FR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fr-FR" dirty="0" smtClean="0">
                <a:solidFill>
                  <a:srgbClr val="FFFF00"/>
                </a:solidFill>
                <a:cs typeface="Arial" charset="0"/>
              </a:rPr>
              <a:t>colza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- blé - maïs 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- 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blé</a:t>
            </a:r>
          </a:p>
          <a:p>
            <a:endParaRPr lang="fr-FR" dirty="0"/>
          </a:p>
        </p:txBody>
      </p:sp>
      <p:grpSp>
        <p:nvGrpSpPr>
          <p:cNvPr id="95" name="Groupe 94"/>
          <p:cNvGrpSpPr/>
          <p:nvPr/>
        </p:nvGrpSpPr>
        <p:grpSpPr>
          <a:xfrm>
            <a:off x="5544165" y="2210089"/>
            <a:ext cx="3420323" cy="1087344"/>
            <a:chOff x="5544165" y="2210089"/>
            <a:chExt cx="3420323" cy="1087344"/>
          </a:xfrm>
        </p:grpSpPr>
        <p:sp>
          <p:nvSpPr>
            <p:cNvPr id="92" name="ZoneTexte 91"/>
            <p:cNvSpPr txBox="1"/>
            <p:nvPr/>
          </p:nvSpPr>
          <p:spPr>
            <a:xfrm>
              <a:off x="7657262" y="2611476"/>
              <a:ext cx="1091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scenarios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544165" y="2210089"/>
              <a:ext cx="3420323" cy="10873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365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49" y="1844823"/>
            <a:ext cx="5982708" cy="28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7"/>
            <a:ext cx="8445624" cy="3800315"/>
          </a:xfrm>
        </p:spPr>
        <p:txBody>
          <a:bodyPr>
            <a:normAutofit/>
          </a:bodyPr>
          <a:lstStyle/>
          <a:p>
            <a:r>
              <a:rPr lang="fr-FR" sz="2200" dirty="0" smtClean="0"/>
              <a:t>Raisonnement à </a:t>
            </a:r>
            <a:r>
              <a:rPr lang="fr-FR" sz="2200" dirty="0"/>
              <a:t>p</a:t>
            </a:r>
            <a:r>
              <a:rPr lang="fr-FR" sz="2200" dirty="0" smtClean="0"/>
              <a:t>artir de l’</a:t>
            </a:r>
            <a:r>
              <a:rPr lang="fr-FR" sz="2200" dirty="0" smtClean="0">
                <a:solidFill>
                  <a:srgbClr val="FFFF00"/>
                </a:solidFill>
              </a:rPr>
              <a:t>N apporté </a:t>
            </a:r>
            <a:r>
              <a:rPr lang="fr-FR" sz="2200" dirty="0" smtClean="0"/>
              <a:t>aux cultures afin de </a:t>
            </a:r>
            <a:r>
              <a:rPr lang="fr-FR" sz="2200" dirty="0" smtClean="0">
                <a:solidFill>
                  <a:srgbClr val="FFFF00"/>
                </a:solidFill>
              </a:rPr>
              <a:t>maintenir les rendements</a:t>
            </a:r>
            <a:r>
              <a:rPr lang="fr-FR" sz="2200" dirty="0" smtClean="0"/>
              <a:t> (via STICS)</a:t>
            </a:r>
          </a:p>
          <a:p>
            <a:r>
              <a:rPr lang="fr-FR" sz="2200" dirty="0" smtClean="0"/>
              <a:t>PRO :</a:t>
            </a:r>
          </a:p>
          <a:p>
            <a:pPr marL="339725" lvl="1" indent="-222250">
              <a:buNone/>
            </a:pPr>
            <a:r>
              <a:rPr lang="fr-FR" sz="1800" b="1" dirty="0" smtClean="0">
                <a:solidFill>
                  <a:srgbClr val="FFFF00"/>
                </a:solidFill>
              </a:rPr>
              <a:t>HUM </a:t>
            </a:r>
            <a:r>
              <a:rPr lang="fr-FR" sz="1800" dirty="0" smtClean="0"/>
              <a:t>: lisier séché </a:t>
            </a:r>
          </a:p>
          <a:p>
            <a:pPr marL="339725" lvl="1" indent="-222250">
              <a:buNone/>
            </a:pPr>
            <a:r>
              <a:rPr lang="fr-FR" sz="1800" b="1" dirty="0" smtClean="0">
                <a:solidFill>
                  <a:srgbClr val="FFFF00"/>
                </a:solidFill>
              </a:rPr>
              <a:t>BOUE </a:t>
            </a:r>
            <a:r>
              <a:rPr lang="fr-FR" sz="1800" dirty="0" smtClean="0"/>
              <a:t>: Boue de STEP</a:t>
            </a:r>
          </a:p>
          <a:p>
            <a:pPr marL="339725" lvl="1" indent="-222250">
              <a:buNone/>
            </a:pPr>
            <a:r>
              <a:rPr lang="fr-FR" sz="1800" b="1" dirty="0" smtClean="0">
                <a:solidFill>
                  <a:srgbClr val="FFFF00"/>
                </a:solidFill>
              </a:rPr>
              <a:t>DVB</a:t>
            </a:r>
            <a:r>
              <a:rPr lang="fr-FR" sz="1800" dirty="0" smtClean="0"/>
              <a:t> : Co-compost de</a:t>
            </a:r>
          </a:p>
          <a:p>
            <a:pPr marL="339725" lvl="1" indent="0">
              <a:buNone/>
            </a:pPr>
            <a:r>
              <a:rPr lang="fr-FR" sz="1800" dirty="0" smtClean="0"/>
              <a:t>déchets verts et boue</a:t>
            </a:r>
          </a:p>
          <a:p>
            <a:pPr marL="339725" lvl="1" indent="-222250">
              <a:buNone/>
            </a:pPr>
            <a:r>
              <a:rPr lang="fr-FR" sz="1800" b="1" dirty="0" smtClean="0">
                <a:solidFill>
                  <a:srgbClr val="FFFF00"/>
                </a:solidFill>
              </a:rPr>
              <a:t>CDV</a:t>
            </a:r>
            <a:r>
              <a:rPr lang="fr-FR" sz="1800" dirty="0" smtClean="0"/>
              <a:t> : Compost déchets verts</a:t>
            </a:r>
          </a:p>
          <a:p>
            <a:pPr marL="339725" lvl="1" indent="-222250">
              <a:buNone/>
            </a:pPr>
            <a:r>
              <a:rPr lang="fr-FR" sz="1800" b="1" dirty="0" smtClean="0">
                <a:solidFill>
                  <a:srgbClr val="FFFF00"/>
                </a:solidFill>
              </a:rPr>
              <a:t>CFC </a:t>
            </a:r>
            <a:r>
              <a:rPr lang="fr-FR" sz="1800" dirty="0" smtClean="0"/>
              <a:t>: Compost fumier de</a:t>
            </a:r>
          </a:p>
          <a:p>
            <a:pPr marL="339725" lvl="1" indent="0">
              <a:buNone/>
            </a:pPr>
            <a:r>
              <a:rPr lang="fr-FR" sz="1800" dirty="0" smtClean="0"/>
              <a:t>cheval</a:t>
            </a:r>
            <a:endParaRPr lang="fr-FR" sz="1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013422" y="4164460"/>
            <a:ext cx="2136792" cy="1116253"/>
            <a:chOff x="2013422" y="4164460"/>
            <a:chExt cx="2136792" cy="1116253"/>
          </a:xfrm>
        </p:grpSpPr>
        <p:sp>
          <p:nvSpPr>
            <p:cNvPr id="9" name="Ellipse 8"/>
            <p:cNvSpPr/>
            <p:nvPr/>
          </p:nvSpPr>
          <p:spPr>
            <a:xfrm rot="19527299">
              <a:off x="3718166" y="4164460"/>
              <a:ext cx="432048" cy="24364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>
              <a:stCxn id="9" idx="2"/>
            </p:cNvCxnSpPr>
            <p:nvPr/>
          </p:nvCxnSpPr>
          <p:spPr>
            <a:xfrm flipH="1">
              <a:off x="3128749" y="4408778"/>
              <a:ext cx="627506" cy="516466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013422" y="491138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75000"/>
                    </a:schemeClr>
                  </a:solidFill>
                </a:rPr>
                <a:t>100% minéral</a:t>
              </a:r>
              <a:endParaRPr lang="fr-F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37092" y="4173024"/>
            <a:ext cx="1999668" cy="1107689"/>
            <a:chOff x="3637092" y="4173024"/>
            <a:chExt cx="1999668" cy="1107689"/>
          </a:xfrm>
        </p:grpSpPr>
        <p:sp>
          <p:nvSpPr>
            <p:cNvPr id="13" name="Ellipse 12"/>
            <p:cNvSpPr/>
            <p:nvPr/>
          </p:nvSpPr>
          <p:spPr>
            <a:xfrm rot="19527299">
              <a:off x="4155312" y="4173024"/>
              <a:ext cx="526670" cy="283798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 rot="19527299">
              <a:off x="5110090" y="4173024"/>
              <a:ext cx="526670" cy="283798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>
              <a:stCxn id="13" idx="3"/>
            </p:cNvCxnSpPr>
            <p:nvPr/>
          </p:nvCxnSpPr>
          <p:spPr>
            <a:xfrm>
              <a:off x="4322170" y="4503158"/>
              <a:ext cx="153042" cy="422086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4" idx="2"/>
            </p:cNvCxnSpPr>
            <p:nvPr/>
          </p:nvCxnSpPr>
          <p:spPr>
            <a:xfrm flipH="1">
              <a:off x="4724873" y="4464248"/>
              <a:ext cx="431648" cy="460996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637092" y="4911381"/>
              <a:ext cx="1907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100% substitution </a:t>
              </a:r>
              <a:endParaRPr lang="fr-FR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597773" y="4064136"/>
            <a:ext cx="4249366" cy="1255405"/>
            <a:chOff x="4597773" y="4064136"/>
            <a:chExt cx="4249366" cy="1255405"/>
          </a:xfrm>
        </p:grpSpPr>
        <p:sp>
          <p:nvSpPr>
            <p:cNvPr id="21" name="Ellipse 20"/>
            <p:cNvSpPr/>
            <p:nvPr/>
          </p:nvSpPr>
          <p:spPr>
            <a:xfrm rot="19266790">
              <a:off x="4597773" y="4146822"/>
              <a:ext cx="549009" cy="275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581303" y="4064136"/>
              <a:ext cx="2752828" cy="6384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/>
            <p:cNvCxnSpPr>
              <a:stCxn id="21" idx="4"/>
            </p:cNvCxnSpPr>
            <p:nvPr/>
          </p:nvCxnSpPr>
          <p:spPr>
            <a:xfrm>
              <a:off x="4958884" y="4392159"/>
              <a:ext cx="1341308" cy="5330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6788415" y="4702588"/>
              <a:ext cx="124326" cy="2226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5544108" y="4950209"/>
              <a:ext cx="330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PRO + complément N minéral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riangle isocèle 32"/>
          <p:cNvSpPr/>
          <p:nvPr/>
        </p:nvSpPr>
        <p:spPr>
          <a:xfrm>
            <a:off x="5364088" y="2762683"/>
            <a:ext cx="360040" cy="36004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Triangle isocèle 33"/>
          <p:cNvSpPr/>
          <p:nvPr/>
        </p:nvSpPr>
        <p:spPr>
          <a:xfrm>
            <a:off x="4355976" y="2780928"/>
            <a:ext cx="360040" cy="36004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Triangle isocèle 34"/>
          <p:cNvSpPr/>
          <p:nvPr/>
        </p:nvSpPr>
        <p:spPr>
          <a:xfrm>
            <a:off x="6300192" y="2762683"/>
            <a:ext cx="360040" cy="36004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7267" y="5549170"/>
            <a:ext cx="83352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Rendements moyens 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339966"/>
                </a:solidFill>
              </a:rPr>
              <a:t>Niveau </a:t>
            </a:r>
            <a:r>
              <a:rPr lang="fr-FR" sz="2000" b="1" dirty="0">
                <a:solidFill>
                  <a:srgbClr val="339966"/>
                </a:solidFill>
              </a:rPr>
              <a:t>bas </a:t>
            </a:r>
            <a:r>
              <a:rPr lang="fr-FR" sz="2000" b="1" dirty="0" smtClean="0">
                <a:solidFill>
                  <a:srgbClr val="339966"/>
                </a:solidFill>
              </a:rPr>
              <a:t>COS</a:t>
            </a:r>
            <a:r>
              <a:rPr lang="fr-FR" sz="2000" b="1" dirty="0" smtClean="0">
                <a:solidFill>
                  <a:srgbClr val="339966"/>
                </a:solidFill>
              </a:rPr>
              <a:t> </a:t>
            </a:r>
            <a:r>
              <a:rPr lang="fr-FR" sz="2000" b="1" dirty="0">
                <a:solidFill>
                  <a:srgbClr val="339966"/>
                </a:solidFill>
              </a:rPr>
              <a:t>: </a:t>
            </a:r>
            <a:r>
              <a:rPr lang="fr-FR" sz="2000" b="1" dirty="0" smtClean="0">
                <a:solidFill>
                  <a:srgbClr val="339966"/>
                </a:solidFill>
              </a:rPr>
              <a:t>8,9t/ha    Niveau </a:t>
            </a:r>
            <a:r>
              <a:rPr lang="fr-FR" sz="2000" b="1" dirty="0">
                <a:solidFill>
                  <a:srgbClr val="339966"/>
                </a:solidFill>
              </a:rPr>
              <a:t>haut </a:t>
            </a:r>
            <a:r>
              <a:rPr lang="fr-FR" sz="2000" b="1" dirty="0" smtClean="0">
                <a:solidFill>
                  <a:srgbClr val="339966"/>
                </a:solidFill>
              </a:rPr>
              <a:t>COS</a:t>
            </a:r>
            <a:r>
              <a:rPr lang="fr-FR" sz="2000" b="1" dirty="0" smtClean="0">
                <a:solidFill>
                  <a:srgbClr val="339966"/>
                </a:solidFill>
              </a:rPr>
              <a:t> </a:t>
            </a:r>
            <a:r>
              <a:rPr lang="fr-FR" sz="2000" b="1" dirty="0">
                <a:solidFill>
                  <a:srgbClr val="339966"/>
                </a:solidFill>
              </a:rPr>
              <a:t>: </a:t>
            </a:r>
            <a:r>
              <a:rPr lang="fr-FR" sz="2000" b="1" dirty="0" smtClean="0">
                <a:solidFill>
                  <a:srgbClr val="339966"/>
                </a:solidFill>
              </a:rPr>
              <a:t>11,2t/ha</a:t>
            </a:r>
            <a:endParaRPr lang="fr-FR" sz="20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32594"/>
            <a:ext cx="6336704" cy="342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altLang="fr-FR" dirty="0">
                <a:ea typeface="Lucida Sans Unicode" pitchFamily="34" charset="0"/>
                <a:cs typeface="Lucida Sans Unicode" pitchFamily="34" charset="0"/>
              </a:rPr>
              <a:t>Changement en carbone organique du </a:t>
            </a:r>
            <a:r>
              <a:rPr lang="fr-FR" altLang="fr-FR" dirty="0" smtClean="0">
                <a:ea typeface="Lucida Sans Unicode" pitchFamily="34" charset="0"/>
                <a:cs typeface="Lucida Sans Unicode" pitchFamily="34" charset="0"/>
              </a:rPr>
              <a:t>sol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2786" y="980728"/>
            <a:ext cx="4396679" cy="57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Simulations sur 20 ans par </a:t>
            </a:r>
            <a:r>
              <a:rPr lang="fr-FR" sz="2000" b="1" dirty="0" err="1" smtClean="0">
                <a:solidFill>
                  <a:srgbClr val="FFFF00"/>
                </a:solidFill>
              </a:rPr>
              <a:t>RothC</a:t>
            </a:r>
            <a:endParaRPr lang="fr-FR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12431" y="4221088"/>
            <a:ext cx="1143745" cy="3404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76056" y="4509120"/>
            <a:ext cx="99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Amendant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51920" y="4509120"/>
            <a:ext cx="9913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50000"/>
                  </a:schemeClr>
                </a:solidFill>
              </a:rPr>
              <a:t>Fertilisant</a:t>
            </a:r>
            <a:endParaRPr lang="fr-F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56882" y="4221088"/>
            <a:ext cx="1275157" cy="340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235835" y="1547500"/>
            <a:ext cx="2168047" cy="738664"/>
            <a:chOff x="10996" y="2708920"/>
            <a:chExt cx="2277459" cy="738664"/>
          </a:xfrm>
          <a:solidFill>
            <a:srgbClr val="FFFF00"/>
          </a:solidFill>
        </p:grpSpPr>
        <p:sp>
          <p:nvSpPr>
            <p:cNvPr id="13" name="ZoneTexte 12"/>
            <p:cNvSpPr txBox="1"/>
            <p:nvPr/>
          </p:nvSpPr>
          <p:spPr>
            <a:xfrm>
              <a:off x="10996" y="2708920"/>
              <a:ext cx="2277459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/>
                <a:t>Coeff</a:t>
              </a:r>
              <a:r>
                <a:rPr lang="fr-FR" sz="1400" b="1" dirty="0" smtClean="0"/>
                <a:t>. efficacité stockage =</a:t>
              </a:r>
            </a:p>
            <a:p>
              <a:pPr algn="ctr"/>
              <a:r>
                <a:rPr lang="fr-FR" sz="1400" b="1" dirty="0" smtClean="0">
                  <a:sym typeface="Wingdings 3"/>
                </a:rPr>
                <a:t></a:t>
              </a:r>
              <a:r>
                <a:rPr lang="fr-FR" sz="1400" b="1" baseline="-25000" dirty="0" err="1" smtClean="0">
                  <a:sym typeface="Wingdings 3"/>
                </a:rPr>
                <a:t>ref</a:t>
              </a:r>
              <a:r>
                <a:rPr lang="fr-FR" sz="1400" b="1" dirty="0" err="1" smtClean="0">
                  <a:sym typeface="Wingdings 3"/>
                </a:rPr>
                <a:t>stockage</a:t>
              </a:r>
              <a:r>
                <a:rPr lang="fr-FR" sz="1400" b="1" dirty="0" smtClean="0"/>
                <a:t> </a:t>
              </a:r>
              <a:r>
                <a:rPr lang="fr-FR" sz="1400" b="1" dirty="0" smtClean="0"/>
                <a:t>COS</a:t>
              </a:r>
              <a:endParaRPr lang="fr-FR" sz="1400" b="1" dirty="0" smtClean="0"/>
            </a:p>
            <a:p>
              <a:pPr algn="ctr"/>
              <a:r>
                <a:rPr lang="fr-FR" sz="1400" b="1" dirty="0" smtClean="0">
                  <a:sym typeface="Wingdings 3"/>
                </a:rPr>
                <a:t></a:t>
              </a:r>
              <a:r>
                <a:rPr lang="fr-FR" sz="1400" b="1" baseline="-25000" dirty="0" err="1" smtClean="0">
                  <a:sym typeface="Wingdings 3"/>
                </a:rPr>
                <a:t>ref</a:t>
              </a:r>
              <a:r>
                <a:rPr lang="fr-FR" sz="1400" b="1" dirty="0" err="1" smtClean="0"/>
                <a:t>Apport</a:t>
              </a:r>
              <a:r>
                <a:rPr lang="fr-FR" sz="1400" b="1" dirty="0" smtClean="0"/>
                <a:t> C</a:t>
              </a:r>
              <a:endParaRPr lang="fr-FR" sz="1400" b="1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467544" y="3231560"/>
              <a:ext cx="136815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3563888" y="1551167"/>
            <a:ext cx="3468988" cy="1626034"/>
            <a:chOff x="3860303" y="2179494"/>
            <a:chExt cx="3468988" cy="1626034"/>
          </a:xfrm>
        </p:grpSpPr>
        <p:sp>
          <p:nvSpPr>
            <p:cNvPr id="25" name="ZoneTexte 24"/>
            <p:cNvSpPr txBox="1"/>
            <p:nvPr/>
          </p:nvSpPr>
          <p:spPr>
            <a:xfrm>
              <a:off x="3860303" y="2957462"/>
              <a:ext cx="56768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0,34</a:t>
              </a:r>
              <a:endParaRPr lang="fr-FR" sz="14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660774" y="3317502"/>
              <a:ext cx="56768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0,15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308846" y="2401143"/>
              <a:ext cx="56768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0,54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24734" y="2179494"/>
              <a:ext cx="56768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0,73</a:t>
              </a:r>
              <a:endParaRPr lang="fr-FR" sz="14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761610" y="3497751"/>
              <a:ext cx="56768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0,69</a:t>
              </a:r>
              <a:endParaRPr lang="fr-FR" sz="1400" dirty="0"/>
            </a:p>
          </p:txBody>
        </p:sp>
      </p:grp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720080" y="4941168"/>
            <a:ext cx="7740352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339966"/>
                </a:solidFill>
              </a:rPr>
              <a:t>REF: 100% engrais minéral </a:t>
            </a:r>
          </a:p>
          <a:p>
            <a:r>
              <a:rPr lang="fr-FR" sz="1800" b="1" dirty="0" smtClean="0">
                <a:solidFill>
                  <a:srgbClr val="339966"/>
                </a:solidFill>
              </a:rPr>
              <a:t>résidus cultures ≡ Stockage systématique du </a:t>
            </a:r>
            <a:r>
              <a:rPr lang="fr-FR" sz="1800" b="1" dirty="0" smtClean="0">
                <a:solidFill>
                  <a:srgbClr val="339966"/>
                </a:solidFill>
              </a:rPr>
              <a:t>COS </a:t>
            </a:r>
            <a:r>
              <a:rPr lang="fr-FR" sz="1800" b="1" dirty="0" smtClean="0">
                <a:solidFill>
                  <a:srgbClr val="339966"/>
                </a:solidFill>
              </a:rPr>
              <a:t>des PRO / engrais minéral</a:t>
            </a:r>
          </a:p>
          <a:p>
            <a:r>
              <a:rPr lang="fr-FR" sz="1800" b="1" dirty="0" smtClean="0">
                <a:solidFill>
                  <a:srgbClr val="339966"/>
                </a:solidFill>
              </a:rPr>
              <a:t>Stockage </a:t>
            </a:r>
            <a:r>
              <a:rPr lang="fr-FR" sz="1800" b="1" dirty="0" smtClean="0">
                <a:solidFill>
                  <a:srgbClr val="339966"/>
                </a:solidFill>
              </a:rPr>
              <a:t>COS </a:t>
            </a:r>
            <a:r>
              <a:rPr lang="fr-FR" sz="1800" b="1" dirty="0" err="1" smtClean="0">
                <a:solidFill>
                  <a:srgbClr val="339966"/>
                </a:solidFill>
              </a:rPr>
              <a:t>PROs</a:t>
            </a:r>
            <a:r>
              <a:rPr lang="fr-FR" sz="1800" b="1" dirty="0" smtClean="0">
                <a:solidFill>
                  <a:srgbClr val="339966"/>
                </a:solidFill>
              </a:rPr>
              <a:t> </a:t>
            </a:r>
            <a:r>
              <a:rPr lang="fr-FR" sz="1800" b="1" dirty="0" err="1" smtClean="0">
                <a:solidFill>
                  <a:srgbClr val="339966"/>
                </a:solidFill>
              </a:rPr>
              <a:t>amendants</a:t>
            </a:r>
            <a:r>
              <a:rPr lang="fr-FR" sz="1800" b="1" dirty="0" smtClean="0">
                <a:solidFill>
                  <a:srgbClr val="339966"/>
                </a:solidFill>
              </a:rPr>
              <a:t> &gt; </a:t>
            </a:r>
            <a:r>
              <a:rPr lang="fr-FR" sz="1800" b="1" dirty="0" err="1" smtClean="0">
                <a:solidFill>
                  <a:srgbClr val="339966"/>
                </a:solidFill>
              </a:rPr>
              <a:t>PROs</a:t>
            </a:r>
            <a:r>
              <a:rPr lang="fr-FR" sz="1800" b="1" dirty="0" smtClean="0">
                <a:solidFill>
                  <a:srgbClr val="339966"/>
                </a:solidFill>
              </a:rPr>
              <a:t> fertilisants </a:t>
            </a:r>
          </a:p>
        </p:txBody>
      </p:sp>
    </p:spTree>
    <p:extLst>
      <p:ext uri="{BB962C8B-B14F-4D97-AF65-F5344CB8AC3E}">
        <p14:creationId xmlns:p14="http://schemas.microsoft.com/office/powerpoint/2010/main" val="20588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dirty="0" smtClean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Tassement sous les roues</a:t>
            </a:r>
            <a:endParaRPr lang="fr-FR" altLang="fr-FR" dirty="0">
              <a:solidFill>
                <a:schemeClr val="bg1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663799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Niveau BAS COS =&gt; densité apparente &gt;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54464" y="4865715"/>
            <a:ext cx="8676456" cy="795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339966"/>
                </a:solidFill>
              </a:rPr>
              <a:t>Prise en compte des ≠ COS par l’intermédiaire de la densité  apparente  du sol</a:t>
            </a:r>
          </a:p>
          <a:p>
            <a:r>
              <a:rPr lang="fr-FR" sz="2000" b="1" dirty="0" smtClean="0">
                <a:solidFill>
                  <a:srgbClr val="339966"/>
                </a:solidFill>
              </a:rPr>
              <a:t>Résultats de [densité initiale x nombre de passage x poids des engins]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71800" y="572936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Unité fonctionnelle : hectare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29117" y="163069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Niveau HAUT COS =&gt; densité apparente &lt;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2187" y="1124745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Quantification tassement </a:t>
            </a:r>
            <a:r>
              <a:rPr lang="fr-FR" sz="2000" u="sng" dirty="0" smtClean="0"/>
              <a:t>sous les roues</a:t>
            </a:r>
            <a:r>
              <a:rPr lang="fr-FR" sz="2000" dirty="0" smtClean="0"/>
              <a:t> par modélisation : </a:t>
            </a:r>
            <a:r>
              <a:rPr lang="fr-FR" sz="2000" b="1" dirty="0" smtClean="0">
                <a:solidFill>
                  <a:srgbClr val="FFFF00"/>
                </a:solidFill>
              </a:rPr>
              <a:t>COMPSOIL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3" y="1922181"/>
            <a:ext cx="4366329" cy="280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15" y="1922181"/>
            <a:ext cx="4344073" cy="280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1212</Words>
  <Application>Microsoft Office PowerPoint</Application>
  <PresentationFormat>Affichage à l'écran (4:3)</PresentationFormat>
  <Paragraphs>208</Paragraphs>
  <Slides>27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Analyse du Cycle de Vie (ACV)</vt:lpstr>
      <vt:lpstr>Présentation PowerPoint</vt:lpstr>
      <vt:lpstr>Présentation PowerPoint</vt:lpstr>
      <vt:lpstr>Projet ECOSOM : Substitution des engrais minéraux  par des PRO</vt:lpstr>
      <vt:lpstr>Définition du système</vt:lpstr>
      <vt:lpstr>Scénarios</vt:lpstr>
      <vt:lpstr>Changement en carbone organique du sol</vt:lpstr>
      <vt:lpstr>Tassement sous les roues</vt:lpstr>
      <vt:lpstr>Changement climatique</vt:lpstr>
      <vt:lpstr>Eutrophisation</vt:lpstr>
      <vt:lpstr>Impacts environnementaux par tonne Effet de l’augmentation du COS ?</vt:lpstr>
      <vt:lpstr>Projet SUSTAIN : Travail du sol et fertilisation</vt:lpstr>
      <vt:lpstr>Définition du système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Bio-indicateur de la qualité du sol</vt:lpstr>
      <vt:lpstr>Menace potentielle sur la biodiversité du sol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houot</cp:lastModifiedBy>
  <cp:revision>278</cp:revision>
  <dcterms:created xsi:type="dcterms:W3CDTF">2014-09-10T10:08:00Z</dcterms:created>
  <dcterms:modified xsi:type="dcterms:W3CDTF">2014-12-11T12:56:33Z</dcterms:modified>
</cp:coreProperties>
</file>