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UOT Sabine" initials="HS" lastIdx="6" clrIdx="0"/>
  <p:cmAuthor id="1" name="Michael S. Corson" initials="MSC" lastIdx="4" clrIdx="1"/>
  <p:cmAuthor id="2" name="Guenola" initials="GP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6913"/>
    <a:srgbClr val="9CB86E"/>
    <a:srgbClr val="DDEBCF"/>
    <a:srgbClr val="D8F2DA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0" autoAdjust="0"/>
    <p:restoredTop sz="94660"/>
  </p:normalViewPr>
  <p:slideViewPr>
    <p:cSldViewPr>
      <p:cViewPr>
        <p:scale>
          <a:sx n="70" d="100"/>
          <a:sy n="70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240FB-4BC0-42EF-8AA9-0430273703B2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BB1A9-D1A5-4BFA-B0A5-F38A85074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11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D346-0F80-43E4-BFC3-E13CD95E3F3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09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4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663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5" name="Picture 9" descr="P:\PPR\PPR_5\07CR-BIO-VALOAGRO\8BIO0411\Photos\Jack photo's\CIMG2356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6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:\PPR\PPR_5\07CR-BIO-VALOAGRO\8BIO0403\Photos\QualiAgro\2013 récolte blé\DSC002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7384"/>
            <a:ext cx="8017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8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82521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88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3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6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4.png"/><Relationship Id="rId7" Type="http://schemas.openxmlformats.org/officeDocument/2006/relationships/image" Target="../media/image1.gif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hyperlink" Target="http://www.developpement-durable.gouv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6.jpeg"/><Relationship Id="rId10" Type="http://schemas.openxmlformats.org/officeDocument/2006/relationships/image" Target="../media/image4.png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Relationship Id="rId22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0">
              <a:srgbClr val="9CB86E"/>
            </a:gs>
            <a:gs pos="100000">
              <a:srgbClr val="1569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pSp>
        <p:nvGrpSpPr>
          <p:cNvPr id="4" name="Groupe 3"/>
          <p:cNvGrpSpPr/>
          <p:nvPr userDrawn="1"/>
        </p:nvGrpSpPr>
        <p:grpSpPr>
          <a:xfrm>
            <a:off x="13362" y="6342475"/>
            <a:ext cx="9130637" cy="531829"/>
            <a:chOff x="13362" y="6154225"/>
            <a:chExt cx="9130637" cy="720080"/>
          </a:xfrm>
        </p:grpSpPr>
        <p:sp>
          <p:nvSpPr>
            <p:cNvPr id="42" name="Rectangle 41"/>
            <p:cNvSpPr/>
            <p:nvPr/>
          </p:nvSpPr>
          <p:spPr>
            <a:xfrm>
              <a:off x="13362" y="6154225"/>
              <a:ext cx="9130637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" name="Picture 2" descr="D:\Mes Documents\Mes Images\snowman.gif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26"/>
            <a:stretch/>
          </p:blipFill>
          <p:spPr bwMode="auto">
            <a:xfrm>
              <a:off x="7452320" y="6165304"/>
              <a:ext cx="1593293" cy="659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" descr="D:\Mes Documents\Mes Images\Logos INRA\Logo_QualiAgro_2tons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888" y="6553140"/>
              <a:ext cx="610843" cy="278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D:\Mes Documents\Mes Images\logo_VEOLIA_10CM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51" y="6165304"/>
              <a:ext cx="751341" cy="306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P:\PPR\PPR_5\07CR-BIO-VALOAGRO\8BIO0403\Donnees\_QualiAgro\Site Web\Photos images site web\Logos\logo-nouveau-INRA-transparent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032" y="6206317"/>
              <a:ext cx="730680" cy="30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P:\PPR\PPR_5\07CR-BIO-VALOAGRO\8BIO0403\Donnees\_QualiAgro\Site Web\Photos images site web\Logos\ensar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6186620"/>
              <a:ext cx="457509" cy="349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 descr="D:\Mes Documents\Mes Images\alterra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4" t="28943" r="21563" b="13276"/>
            <a:stretch/>
          </p:blipFill>
          <p:spPr bwMode="auto">
            <a:xfrm>
              <a:off x="224049" y="6453336"/>
              <a:ext cx="1035583" cy="38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D:\Mes Documents\Mes Images\logo umea uni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536" y="6185852"/>
              <a:ext cx="313248" cy="313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Image 49" descr="http://www6.dijon.inra.fr/var/internet_dijon_umragroecologie/storage/images/media/images/logo-ademe/53673-1-fre-FR/logo-ADEME_medium.jp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608" y="6237312"/>
              <a:ext cx="558696" cy="599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1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145" y="6188376"/>
              <a:ext cx="431839" cy="35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" descr="logo_Rennes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032" y="6590352"/>
              <a:ext cx="569912" cy="25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899" y="6525344"/>
              <a:ext cx="582957" cy="28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Afbeelding 1" descr="C:\Users\hanny136\AppData\Local\Microsoft\Windows\Temporary Internet Files\Content.Outlook\SP9YMCMO\SKB LOGO groot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405" y="6453336"/>
              <a:ext cx="448635" cy="40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8" descr="http://blogperso.univ-rennes1.fr/catherine.dupont/public/.logo_osur_type1-22x16-fond-blanc_m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400" y="6200461"/>
              <a:ext cx="500696" cy="36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4" descr="http://www.snowmannetwork.com/upload/images/logos/MEDDE.png">
              <a:hlinkClick r:id="rId20"/>
            </p:cNvPr>
            <p:cNvPicPr/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670" y="6187020"/>
              <a:ext cx="457554" cy="52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7" y="6419364"/>
              <a:ext cx="260057" cy="418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 descr="D:\Mes Documents\Mes Images\Agroparistech.jp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42"/>
            <a:stretch/>
          </p:blipFill>
          <p:spPr bwMode="auto">
            <a:xfrm>
              <a:off x="1717639" y="6597352"/>
              <a:ext cx="766129" cy="185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274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220716" y="642822"/>
            <a:ext cx="8781393" cy="7172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600" b="1" dirty="0" smtClean="0">
                <a:solidFill>
                  <a:schemeClr val="accent6"/>
                </a:solidFill>
              </a:rPr>
              <a:t>G</a:t>
            </a:r>
            <a:r>
              <a:rPr lang="fr-FR" sz="1600" b="1" dirty="0" smtClean="0">
                <a:solidFill>
                  <a:schemeClr val="bg1"/>
                </a:solidFill>
              </a:rPr>
              <a:t>ESTION DES </a:t>
            </a:r>
            <a:r>
              <a:rPr lang="fr-FR" sz="1600" b="1" dirty="0">
                <a:solidFill>
                  <a:schemeClr val="accent6"/>
                </a:solidFill>
              </a:rPr>
              <a:t>M</a:t>
            </a:r>
            <a:r>
              <a:rPr lang="fr-FR" sz="1600" b="1" dirty="0" smtClean="0">
                <a:solidFill>
                  <a:schemeClr val="bg1"/>
                </a:solidFill>
              </a:rPr>
              <a:t>ATIÈRES </a:t>
            </a:r>
            <a:r>
              <a:rPr lang="fr-FR" sz="1600" b="1" dirty="0">
                <a:solidFill>
                  <a:schemeClr val="accent6"/>
                </a:solidFill>
              </a:rPr>
              <a:t>O</a:t>
            </a:r>
            <a:r>
              <a:rPr lang="fr-FR" sz="1600" b="1" dirty="0" smtClean="0">
                <a:solidFill>
                  <a:schemeClr val="bg1"/>
                </a:solidFill>
              </a:rPr>
              <a:t>RGANIQUES ET DU </a:t>
            </a:r>
            <a:r>
              <a:rPr lang="fr-FR" sz="1600" b="1" dirty="0">
                <a:solidFill>
                  <a:schemeClr val="accent6"/>
                </a:solidFill>
              </a:rPr>
              <a:t>T</a:t>
            </a:r>
            <a:r>
              <a:rPr lang="fr-FR" sz="1600" b="1" dirty="0" smtClean="0">
                <a:solidFill>
                  <a:schemeClr val="bg1"/>
                </a:solidFill>
              </a:rPr>
              <a:t>RAVAIL DU </a:t>
            </a:r>
            <a:r>
              <a:rPr lang="fr-FR" sz="1600" b="1" dirty="0">
                <a:solidFill>
                  <a:schemeClr val="accent6"/>
                </a:solidFill>
              </a:rPr>
              <a:t>S</a:t>
            </a:r>
            <a:r>
              <a:rPr lang="fr-FR" sz="1600" b="1" dirty="0" smtClean="0">
                <a:solidFill>
                  <a:schemeClr val="bg1"/>
                </a:solidFill>
              </a:rPr>
              <a:t>OL : </a:t>
            </a:r>
          </a:p>
          <a:p>
            <a:pPr marL="0" indent="0" algn="ctr">
              <a:buNone/>
            </a:pPr>
            <a:r>
              <a:rPr lang="fr-FR" sz="1600" b="1" dirty="0" smtClean="0">
                <a:solidFill>
                  <a:schemeClr val="bg1"/>
                </a:solidFill>
              </a:rPr>
              <a:t>DES </a:t>
            </a:r>
            <a:r>
              <a:rPr lang="fr-FR" sz="1600" b="1" dirty="0">
                <a:solidFill>
                  <a:schemeClr val="accent6"/>
                </a:solidFill>
              </a:rPr>
              <a:t>P</a:t>
            </a:r>
            <a:r>
              <a:rPr lang="fr-FR" sz="1600" b="1" dirty="0" smtClean="0">
                <a:solidFill>
                  <a:schemeClr val="bg1"/>
                </a:solidFill>
              </a:rPr>
              <a:t>RATIQUES QUI </a:t>
            </a:r>
            <a:r>
              <a:rPr lang="fr-FR" sz="1600" b="1" dirty="0">
                <a:solidFill>
                  <a:schemeClr val="accent6"/>
                </a:solidFill>
              </a:rPr>
              <a:t>A</a:t>
            </a:r>
            <a:r>
              <a:rPr lang="fr-FR" sz="1600" b="1" dirty="0" smtClean="0">
                <a:solidFill>
                  <a:schemeClr val="bg1"/>
                </a:solidFill>
              </a:rPr>
              <a:t>MÉLIORENT LES </a:t>
            </a:r>
            <a:r>
              <a:rPr lang="fr-FR" sz="1600" b="1" dirty="0">
                <a:solidFill>
                  <a:schemeClr val="accent6"/>
                </a:solidFill>
              </a:rPr>
              <a:t>S</a:t>
            </a:r>
            <a:r>
              <a:rPr lang="fr-FR" sz="1600" b="1" dirty="0" smtClean="0">
                <a:solidFill>
                  <a:schemeClr val="bg1"/>
                </a:solidFill>
              </a:rPr>
              <a:t>ERVICES </a:t>
            </a:r>
            <a:r>
              <a:rPr lang="fr-FR" sz="1600" b="1" dirty="0" smtClean="0">
                <a:solidFill>
                  <a:schemeClr val="accent6"/>
                </a:solidFill>
              </a:rPr>
              <a:t>É</a:t>
            </a:r>
            <a:r>
              <a:rPr lang="fr-FR" sz="1600" b="1" dirty="0" smtClean="0">
                <a:solidFill>
                  <a:schemeClr val="bg1"/>
                </a:solidFill>
              </a:rPr>
              <a:t>COSYSTÉMIQUES RENDUS PAR LES </a:t>
            </a:r>
            <a:r>
              <a:rPr lang="fr-FR" sz="1600" b="1" dirty="0">
                <a:solidFill>
                  <a:schemeClr val="accent6"/>
                </a:solidFill>
              </a:rPr>
              <a:t>S</a:t>
            </a:r>
            <a:r>
              <a:rPr lang="fr-FR" sz="1600" b="1" dirty="0" smtClean="0">
                <a:solidFill>
                  <a:schemeClr val="bg1"/>
                </a:solidFill>
              </a:rPr>
              <a:t>OLS ?</a:t>
            </a:r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21246"/>
          <a:stretch/>
        </p:blipFill>
        <p:spPr bwMode="auto">
          <a:xfrm>
            <a:off x="0" y="1"/>
            <a:ext cx="34986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7" name="Picture 9" descr="P:\PPR\PPR_5\07CR-BIO-VALOAGRO\8BIO0411\Photos\Jack photo's\CIMG23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8" b="6525"/>
          <a:stretch/>
        </p:blipFill>
        <p:spPr bwMode="auto">
          <a:xfrm>
            <a:off x="5876940" y="1"/>
            <a:ext cx="326706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:\PPR\PPR_5\07CR-BIO-VALOAGRO\8BIO0403\Photos\QualiAgro\2013 récolte blé\DSC002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 b="17565"/>
          <a:stretch/>
        </p:blipFill>
        <p:spPr bwMode="auto">
          <a:xfrm>
            <a:off x="3498640" y="1"/>
            <a:ext cx="238506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661910" y="1701638"/>
            <a:ext cx="7899006" cy="63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rgbClr val="FFC000"/>
                </a:solidFill>
              </a:rPr>
              <a:t>Impact des </a:t>
            </a:r>
            <a:r>
              <a:rPr lang="en-US" sz="3000" b="1" dirty="0" err="1" smtClean="0">
                <a:solidFill>
                  <a:srgbClr val="FFC000"/>
                </a:solidFill>
              </a:rPr>
              <a:t>pratiques</a:t>
            </a:r>
            <a:r>
              <a:rPr lang="en-US" sz="3000" b="1" dirty="0" smtClean="0">
                <a:solidFill>
                  <a:srgbClr val="FFC000"/>
                </a:solidFill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</a:rPr>
              <a:t>culturales</a:t>
            </a:r>
            <a:r>
              <a:rPr lang="en-US" sz="3000" b="1" dirty="0" smtClean="0">
                <a:solidFill>
                  <a:srgbClr val="FFC000"/>
                </a:solidFill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</a:rPr>
              <a:t>sur</a:t>
            </a:r>
            <a:r>
              <a:rPr lang="en-US" sz="3000" b="1" dirty="0" smtClean="0">
                <a:solidFill>
                  <a:srgbClr val="FFC000"/>
                </a:solidFill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</a:rPr>
              <a:t>fonctionnement</a:t>
            </a:r>
            <a:r>
              <a:rPr lang="en-US" sz="3000" b="1" dirty="0" smtClean="0">
                <a:solidFill>
                  <a:srgbClr val="FFC000"/>
                </a:solidFill>
              </a:rPr>
              <a:t> du sol 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err="1" smtClean="0">
                <a:solidFill>
                  <a:srgbClr val="FFC000"/>
                </a:solidFill>
              </a:rPr>
              <a:t>Résultats</a:t>
            </a:r>
            <a:r>
              <a:rPr lang="en-US" sz="3000" b="1" dirty="0" smtClean="0">
                <a:solidFill>
                  <a:srgbClr val="FFC000"/>
                </a:solidFill>
              </a:rPr>
              <a:t> d’un </a:t>
            </a:r>
            <a:r>
              <a:rPr lang="en-US" sz="3000" b="1" dirty="0" err="1" smtClean="0">
                <a:solidFill>
                  <a:srgbClr val="FFC000"/>
                </a:solidFill>
              </a:rPr>
              <a:t>réseau</a:t>
            </a:r>
            <a:r>
              <a:rPr lang="en-US" sz="3000" b="1" dirty="0" smtClean="0">
                <a:solidFill>
                  <a:srgbClr val="FFC000"/>
                </a:solidFill>
              </a:rPr>
              <a:t> de </a:t>
            </a:r>
            <a:r>
              <a:rPr lang="en-US" sz="3000" b="1" dirty="0" err="1" smtClean="0">
                <a:solidFill>
                  <a:srgbClr val="FFC000"/>
                </a:solidFill>
              </a:rPr>
              <a:t>parcelles</a:t>
            </a:r>
            <a:endParaRPr lang="en-US" sz="3000" b="1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189186" y="5896599"/>
            <a:ext cx="8844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12 décembre 2014 - </a:t>
            </a:r>
            <a:r>
              <a:rPr lang="fr-FR" sz="1200" dirty="0">
                <a:solidFill>
                  <a:schemeClr val="bg1"/>
                </a:solidFill>
              </a:rPr>
              <a:t>Centre International de Séjour de </a:t>
            </a:r>
            <a:r>
              <a:rPr lang="fr-FR" sz="1200" dirty="0" smtClean="0">
                <a:solidFill>
                  <a:schemeClr val="bg1"/>
                </a:solidFill>
              </a:rPr>
              <a:t>Paris, </a:t>
            </a:r>
            <a:r>
              <a:rPr lang="fr-FR" sz="1200" dirty="0">
                <a:solidFill>
                  <a:schemeClr val="bg1"/>
                </a:solidFill>
              </a:rPr>
              <a:t>6 av. Maurice </a:t>
            </a:r>
            <a:r>
              <a:rPr lang="fr-FR" sz="1200" dirty="0" smtClean="0">
                <a:solidFill>
                  <a:schemeClr val="bg1"/>
                </a:solidFill>
              </a:rPr>
              <a:t>Ravel, </a:t>
            </a:r>
            <a:r>
              <a:rPr lang="fr-FR" sz="1200" dirty="0">
                <a:solidFill>
                  <a:schemeClr val="bg1"/>
                </a:solidFill>
              </a:rPr>
              <a:t>75012 PARIS  </a:t>
            </a:r>
          </a:p>
        </p:txBody>
      </p:sp>
      <p:pic>
        <p:nvPicPr>
          <p:cNvPr id="12" name="Picture Placeholder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83805"/>
            <a:ext cx="1560134" cy="1477443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Placeholder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02" y="4183804"/>
            <a:ext cx="1544530" cy="1477443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Placeholder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70" y="2356303"/>
            <a:ext cx="1506003" cy="1467960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Placeholder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" y="2356303"/>
            <a:ext cx="1483009" cy="1338961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2266005" y="3860639"/>
            <a:ext cx="46469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>
                <a:solidFill>
                  <a:schemeClr val="bg1"/>
                </a:solidFill>
              </a:rPr>
              <a:t>Guénola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</a:rPr>
              <a:t>PERES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Safya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Menasseri</a:t>
            </a:r>
            <a:r>
              <a:rPr lang="en-US" b="1" dirty="0">
                <a:solidFill>
                  <a:schemeClr val="bg1"/>
                </a:solidFill>
              </a:rPr>
              <a:t>, Jean Philippe </a:t>
            </a:r>
            <a:r>
              <a:rPr lang="en-US" b="1" dirty="0" err="1">
                <a:solidFill>
                  <a:schemeClr val="bg1"/>
                </a:solidFill>
              </a:rPr>
              <a:t>Turlin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Denis </a:t>
            </a:r>
            <a:r>
              <a:rPr lang="en-US" b="1" dirty="0" err="1" smtClean="0">
                <a:solidFill>
                  <a:schemeClr val="bg1"/>
                </a:solidFill>
              </a:rPr>
              <a:t>Lebossé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Jérémy</a:t>
            </a:r>
            <a:r>
              <a:rPr lang="en-US" b="1" dirty="0" smtClean="0">
                <a:solidFill>
                  <a:schemeClr val="bg1"/>
                </a:solidFill>
              </a:rPr>
              <a:t> Guild, David </a:t>
            </a:r>
            <a:r>
              <a:rPr lang="en-US" b="1" dirty="0" err="1" smtClean="0">
                <a:solidFill>
                  <a:schemeClr val="bg1"/>
                </a:solidFill>
              </a:rPr>
              <a:t>Bouvier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Patrice </a:t>
            </a:r>
            <a:r>
              <a:rPr lang="en-US" b="1" dirty="0" err="1" smtClean="0">
                <a:solidFill>
                  <a:schemeClr val="bg1"/>
                </a:solidFill>
              </a:rPr>
              <a:t>Cotinet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Djilali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Heddadj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5832648"/>
          </a:xfrm>
        </p:spPr>
        <p:txBody>
          <a:bodyPr>
            <a:normAutofit/>
          </a:bodyPr>
          <a:lstStyle/>
          <a:p>
            <a:r>
              <a:rPr lang="fr-FR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Différents types de travail du sol</a:t>
            </a:r>
          </a:p>
          <a:p>
            <a:pPr lvl="2"/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Labour conventionnel (LC) : 25 cm</a:t>
            </a:r>
          </a:p>
          <a:p>
            <a:pPr lvl="2"/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Travail profond sans retournement du sol (TP) : 15 cm</a:t>
            </a:r>
          </a:p>
          <a:p>
            <a:pPr lvl="2"/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Travail superficiel sans retournement du sol (TS) : 10 cm</a:t>
            </a:r>
          </a:p>
          <a:p>
            <a:pPr lvl="2"/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Semis-Direct (SD) : 5 cm</a:t>
            </a:r>
          </a:p>
          <a:p>
            <a:r>
              <a:rPr lang="fr-FR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Différents </a:t>
            </a:r>
            <a:r>
              <a:rPr lang="fr-FR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contextes pédoclimatiques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Etudier </a:t>
            </a:r>
            <a:r>
              <a:rPr lang="fr-FR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variabilité </a:t>
            </a:r>
            <a:r>
              <a:rPr lang="fr-FR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réponses des indicateurs physiques et biologiques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16516" r="9782" b="7638"/>
          <a:stretch/>
        </p:blipFill>
        <p:spPr bwMode="auto">
          <a:xfrm>
            <a:off x="6228184" y="5085184"/>
            <a:ext cx="1108618" cy="100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20696" r="24801" b="12720"/>
          <a:stretch/>
        </p:blipFill>
        <p:spPr>
          <a:xfrm>
            <a:off x="1187624" y="5085184"/>
            <a:ext cx="1728192" cy="94796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1903283" cy="102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27584" y="260648"/>
            <a:ext cx="55438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chemeClr val="bg1"/>
                </a:solidFill>
              </a:rPr>
              <a:t>CONSTAT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Résultats obtenus en essai expérimental</a:t>
            </a:r>
          </a:p>
          <a:p>
            <a:r>
              <a:rPr lang="fr-FR" sz="2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	 nécessité de passer à l’échelle système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2212" y="1228690"/>
            <a:ext cx="1276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chemeClr val="bg1"/>
                </a:solidFill>
              </a:rPr>
              <a:t>OBJECTIFS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15816" y="5236002"/>
            <a:ext cx="137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Stabilité structurale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36901" y="5262352"/>
            <a:ext cx="13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Lombriciens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2188" y="116632"/>
            <a:ext cx="7620000" cy="5636096"/>
          </a:xfrm>
        </p:spPr>
        <p:txBody>
          <a:bodyPr>
            <a:normAutofit/>
          </a:bodyPr>
          <a:lstStyle/>
          <a:p>
            <a:r>
              <a:rPr lang="fr-FR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Réseaux de parcelles</a:t>
            </a:r>
          </a:p>
          <a:p>
            <a:pPr marL="114300" indent="0"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Collaborations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: Conseillers des chambres départementales d’Agriculture, les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agriculteurs)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3037" y="5101485"/>
            <a:ext cx="846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 : Labour Conventionnel ; TP : Travail profond ; TS : Travail Superficiel ; SD : Semis-Direct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2"/>
          <a:stretch/>
        </p:blipFill>
        <p:spPr>
          <a:xfrm>
            <a:off x="474728" y="910742"/>
            <a:ext cx="7913696" cy="41907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029253" y="708997"/>
            <a:ext cx="194421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22 : Limons éoliens sur alluvions</a:t>
            </a:r>
            <a:b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29 : Limons sur schiste ardoisier</a:t>
            </a:r>
            <a:b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35 : Limons sur schiste tendre du briovérien</a:t>
            </a:r>
            <a:b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56 : Granite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5570656"/>
            <a:ext cx="888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Blé, Changement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pratiques : minimum 5 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ans, </a:t>
            </a:r>
          </a:p>
          <a:p>
            <a:pPr lvl="1"/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Fertilisation minérale Fertilisation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antérieure : majoritairement 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lisier 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porcs</a:t>
            </a:r>
          </a:p>
          <a:p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691680" y="1340768"/>
            <a:ext cx="5688632" cy="3960532"/>
            <a:chOff x="187150" y="1663033"/>
            <a:chExt cx="3736778" cy="3960532"/>
          </a:xfrm>
        </p:grpSpPr>
        <p:grpSp>
          <p:nvGrpSpPr>
            <p:cNvPr id="7" name="Groupe 6"/>
            <p:cNvGrpSpPr/>
            <p:nvPr/>
          </p:nvGrpSpPr>
          <p:grpSpPr>
            <a:xfrm>
              <a:off x="187150" y="1907540"/>
              <a:ext cx="3736778" cy="3716025"/>
              <a:chOff x="187150" y="1628800"/>
              <a:chExt cx="3736778" cy="3864528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87150" y="1628800"/>
                <a:ext cx="3736778" cy="3093325"/>
                <a:chOff x="187150" y="1528725"/>
                <a:chExt cx="3736778" cy="3093325"/>
              </a:xfrm>
            </p:grpSpPr>
            <p:pic>
              <p:nvPicPr>
                <p:cNvPr id="17" name="Image 16"/>
                <p:cNvPicPr/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58" t="23271" r="62113" b="36912"/>
                <a:stretch/>
              </p:blipFill>
              <p:spPr bwMode="auto">
                <a:xfrm>
                  <a:off x="187150" y="1528725"/>
                  <a:ext cx="3736778" cy="3093325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8" name="ZoneTexte 17"/>
                <p:cNvSpPr txBox="1"/>
                <p:nvPr/>
              </p:nvSpPr>
              <p:spPr>
                <a:xfrm>
                  <a:off x="827584" y="2678723"/>
                  <a:ext cx="648072" cy="352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1,7mm</a:t>
                  </a:r>
                  <a:endParaRPr lang="fr-FR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1583670" y="2584902"/>
                  <a:ext cx="648072" cy="352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2,1mm</a:t>
                  </a:r>
                  <a:endParaRPr lang="fr-FR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2267744" y="2564903"/>
                  <a:ext cx="648072" cy="352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1,8mm</a:t>
                  </a:r>
                  <a:endParaRPr lang="fr-FR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2991450" y="1916832"/>
                  <a:ext cx="648072" cy="352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2,8mm</a:t>
                  </a:r>
                  <a:endParaRPr lang="fr-FR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ZoneTexte 12"/>
              <p:cNvSpPr txBox="1"/>
              <p:nvPr/>
            </p:nvSpPr>
            <p:spPr>
              <a:xfrm>
                <a:off x="539552" y="4721370"/>
                <a:ext cx="1080120" cy="76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Labour conventionnel (LC)</a:t>
                </a:r>
                <a:endPara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331640" y="4725144"/>
                <a:ext cx="1080120" cy="544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Travail profond</a:t>
                </a:r>
                <a:br>
                  <a:rPr lang="fr-FR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(TP)</a:t>
                </a:r>
                <a:endPara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2264118" y="4725143"/>
                <a:ext cx="795714" cy="76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Travail superficiel</a:t>
                </a:r>
                <a:br>
                  <a:rPr lang="fr-FR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(TS)</a:t>
                </a:r>
                <a:endPara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2915816" y="4725145"/>
                <a:ext cx="795714" cy="76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Semis-Direct </a:t>
                </a:r>
                <a:br>
                  <a:rPr lang="fr-FR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(SD)</a:t>
                </a:r>
                <a:endPara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>
              <a:off x="827584" y="1663033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= 12</a:t>
              </a:r>
              <a:endPara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267744" y="1663033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= 12</a:t>
              </a:r>
              <a:endPara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023828" y="1663033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= 12</a:t>
              </a:r>
              <a:endPara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547664" y="1663033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= 9</a:t>
              </a:r>
              <a:endPara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475656" y="5436513"/>
            <a:ext cx="680424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Forte variabilité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SD 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significativement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supérieur aux 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modalités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165" descr="DSCN217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671" y="687619"/>
            <a:ext cx="797686" cy="63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7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35496" y="332656"/>
            <a:ext cx="930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Impact des pratiques  culturales sans labour sur la stabilité structurale  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940152" y="1628800"/>
            <a:ext cx="1162276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472530" y="943099"/>
            <a:ext cx="303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Moyenne à l’échelle régionale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95536" y="1362357"/>
            <a:ext cx="8568949" cy="4082867"/>
            <a:chOff x="3851920" y="2060848"/>
            <a:chExt cx="4752528" cy="3039893"/>
          </a:xfrm>
        </p:grpSpPr>
        <p:sp>
          <p:nvSpPr>
            <p:cNvPr id="3" name="ZoneTexte 2"/>
            <p:cNvSpPr txBox="1"/>
            <p:nvPr/>
          </p:nvSpPr>
          <p:spPr>
            <a:xfrm>
              <a:off x="4429518" y="4713665"/>
              <a:ext cx="893064" cy="3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Cotes </a:t>
              </a:r>
              <a:r>
                <a:rPr lang="fr-FR" sz="1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d’armor</a:t>
              </a:r>
              <a:endParaRPr lang="fr-F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(limon sur alluvions)</a:t>
              </a:r>
              <a:endParaRPr 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3851920" y="2060848"/>
              <a:ext cx="4752528" cy="3039893"/>
              <a:chOff x="3851919" y="2060849"/>
              <a:chExt cx="4752527" cy="3039892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3851919" y="2060849"/>
                <a:ext cx="4594167" cy="2592288"/>
                <a:chOff x="3851920" y="2132856"/>
                <a:chExt cx="4594169" cy="2592288"/>
              </a:xfrm>
            </p:grpSpPr>
            <p:grpSp>
              <p:nvGrpSpPr>
                <p:cNvPr id="24" name="Groupe 23"/>
                <p:cNvGrpSpPr/>
                <p:nvPr/>
              </p:nvGrpSpPr>
              <p:grpSpPr>
                <a:xfrm>
                  <a:off x="3851920" y="2132856"/>
                  <a:ext cx="4594169" cy="2592288"/>
                  <a:chOff x="-920329" y="1386079"/>
                  <a:chExt cx="5187529" cy="2979025"/>
                </a:xfrm>
              </p:grpSpPr>
              <p:grpSp>
                <p:nvGrpSpPr>
                  <p:cNvPr id="29" name="Groupe 28"/>
                  <p:cNvGrpSpPr/>
                  <p:nvPr/>
                </p:nvGrpSpPr>
                <p:grpSpPr>
                  <a:xfrm>
                    <a:off x="-920329" y="1386079"/>
                    <a:ext cx="5187529" cy="2979025"/>
                    <a:chOff x="-920329" y="1386079"/>
                    <a:chExt cx="5187529" cy="2979025"/>
                  </a:xfrm>
                </p:grpSpPr>
                <p:grpSp>
                  <p:nvGrpSpPr>
                    <p:cNvPr id="31" name="Groupe 30"/>
                    <p:cNvGrpSpPr/>
                    <p:nvPr/>
                  </p:nvGrpSpPr>
                  <p:grpSpPr>
                    <a:xfrm>
                      <a:off x="-920329" y="1386079"/>
                      <a:ext cx="5187529" cy="2979025"/>
                      <a:chOff x="-920329" y="1386079"/>
                      <a:chExt cx="5187529" cy="2979025"/>
                    </a:xfrm>
                  </p:grpSpPr>
                  <p:pic>
                    <p:nvPicPr>
                      <p:cNvPr id="33" name="Picture 4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840" t="46686" r="13706" b="17101"/>
                      <a:stretch/>
                    </p:blipFill>
                    <p:spPr bwMode="auto">
                      <a:xfrm>
                        <a:off x="-920329" y="1386079"/>
                        <a:ext cx="5187529" cy="297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34" name="ZoneTexte 33"/>
                      <p:cNvSpPr txBox="1"/>
                      <p:nvPr/>
                    </p:nvSpPr>
                    <p:spPr>
                      <a:xfrm>
                        <a:off x="-217040" y="3167390"/>
                        <a:ext cx="324544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1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ef</a:t>
                        </a:r>
                        <a:endPara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5" name="ZoneTexte 34"/>
                      <p:cNvSpPr txBox="1"/>
                      <p:nvPr/>
                    </p:nvSpPr>
                    <p:spPr>
                      <a:xfrm>
                        <a:off x="-36512" y="2591326"/>
                        <a:ext cx="324544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1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d</a:t>
                        </a:r>
                        <a:endPara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6" name="ZoneTexte 35"/>
                      <p:cNvSpPr txBox="1"/>
                      <p:nvPr/>
                    </p:nvSpPr>
                    <p:spPr>
                      <a:xfrm>
                        <a:off x="107504" y="3023374"/>
                        <a:ext cx="396552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1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de</a:t>
                        </a:r>
                        <a:endPara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" name="ZoneTexte 36"/>
                      <p:cNvSpPr txBox="1"/>
                      <p:nvPr/>
                    </p:nvSpPr>
                    <p:spPr>
                      <a:xfrm>
                        <a:off x="251520" y="1943254"/>
                        <a:ext cx="396552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1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bc</a:t>
                        </a:r>
                        <a:endPara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8" name="ZoneTexte 37"/>
                      <p:cNvSpPr txBox="1"/>
                      <p:nvPr/>
                    </p:nvSpPr>
                    <p:spPr>
                      <a:xfrm>
                        <a:off x="971600" y="1772816"/>
                        <a:ext cx="396552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1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</a:t>
                        </a:r>
                        <a:endPara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9" name="ZoneTexte 38"/>
                      <p:cNvSpPr txBox="1"/>
                      <p:nvPr/>
                    </p:nvSpPr>
                    <p:spPr>
                      <a:xfrm>
                        <a:off x="1151112" y="1412776"/>
                        <a:ext cx="396552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1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</a:t>
                        </a:r>
                        <a:endPara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0" name="ZoneTexte 39"/>
                      <p:cNvSpPr txBox="1"/>
                      <p:nvPr/>
                    </p:nvSpPr>
                    <p:spPr>
                      <a:xfrm>
                        <a:off x="1511152" y="1412776"/>
                        <a:ext cx="396552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1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</a:t>
                        </a:r>
                        <a:endPara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1" name="ZoneTexte 40"/>
                      <p:cNvSpPr txBox="1"/>
                      <p:nvPr/>
                    </p:nvSpPr>
                    <p:spPr>
                      <a:xfrm>
                        <a:off x="2159224" y="3501008"/>
                        <a:ext cx="396552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1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</a:t>
                        </a:r>
                      </a:p>
                    </p:txBody>
                  </p:sp>
                  <p:sp>
                    <p:nvSpPr>
                      <p:cNvPr id="42" name="ZoneTexte 41"/>
                      <p:cNvSpPr txBox="1"/>
                      <p:nvPr/>
                    </p:nvSpPr>
                    <p:spPr>
                      <a:xfrm>
                        <a:off x="2339752" y="3455422"/>
                        <a:ext cx="396552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1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</a:t>
                        </a:r>
                      </a:p>
                    </p:txBody>
                  </p:sp>
                  <p:sp>
                    <p:nvSpPr>
                      <p:cNvPr id="43" name="ZoneTexte 42"/>
                      <p:cNvSpPr txBox="1"/>
                      <p:nvPr/>
                    </p:nvSpPr>
                    <p:spPr>
                      <a:xfrm>
                        <a:off x="2411760" y="2780928"/>
                        <a:ext cx="396552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1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de</a:t>
                        </a:r>
                        <a:endPara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" name="ZoneTexte 43"/>
                      <p:cNvSpPr txBox="1"/>
                      <p:nvPr/>
                    </p:nvSpPr>
                    <p:spPr>
                      <a:xfrm>
                        <a:off x="2591272" y="1628800"/>
                        <a:ext cx="396552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1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bc</a:t>
                        </a:r>
                        <a:endPara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5" name="ZoneTexte 44"/>
                      <p:cNvSpPr txBox="1"/>
                      <p:nvPr/>
                    </p:nvSpPr>
                    <p:spPr>
                      <a:xfrm>
                        <a:off x="3196405" y="1484784"/>
                        <a:ext cx="680449" cy="30063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1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</a:t>
                        </a:r>
                        <a:r>
                          <a:rPr lang="fr-FR" sz="11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bc</a:t>
                        </a:r>
                        <a:endPara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" name="ZoneTexte 45"/>
                      <p:cNvSpPr txBox="1"/>
                      <p:nvPr/>
                    </p:nvSpPr>
                    <p:spPr>
                      <a:xfrm>
                        <a:off x="3603518" y="1484784"/>
                        <a:ext cx="464426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1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ab</a:t>
                        </a:r>
                        <a:endPara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2" name="ZoneTexte 31"/>
                    <p:cNvSpPr txBox="1"/>
                    <p:nvPr/>
                  </p:nvSpPr>
                  <p:spPr>
                    <a:xfrm>
                      <a:off x="3419872" y="1556792"/>
                      <a:ext cx="464426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3747534" y="1556792"/>
                    <a:ext cx="46442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r>
                      <a:rPr lang="fr-FR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bc</a:t>
                    </a:r>
                    <a:endParaRPr lang="fr-FR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" name="Forme libre 24"/>
                <p:cNvSpPr/>
                <p:nvPr/>
              </p:nvSpPr>
              <p:spPr>
                <a:xfrm>
                  <a:off x="4599296" y="2893325"/>
                  <a:ext cx="450376" cy="1050878"/>
                </a:xfrm>
                <a:custGeom>
                  <a:avLst/>
                  <a:gdLst>
                    <a:gd name="connsiteX0" fmla="*/ 0 w 450376"/>
                    <a:gd name="connsiteY0" fmla="*/ 1050878 h 1050878"/>
                    <a:gd name="connsiteX1" fmla="*/ 163773 w 450376"/>
                    <a:gd name="connsiteY1" fmla="*/ 709684 h 1050878"/>
                    <a:gd name="connsiteX2" fmla="*/ 313898 w 450376"/>
                    <a:gd name="connsiteY2" fmla="*/ 914400 h 1050878"/>
                    <a:gd name="connsiteX3" fmla="*/ 450376 w 450376"/>
                    <a:gd name="connsiteY3" fmla="*/ 0 h 1050878"/>
                    <a:gd name="connsiteX4" fmla="*/ 450376 w 450376"/>
                    <a:gd name="connsiteY4" fmla="*/ 0 h 105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0376" h="1050878">
                      <a:moveTo>
                        <a:pt x="0" y="1050878"/>
                      </a:moveTo>
                      <a:cubicBezTo>
                        <a:pt x="55728" y="891654"/>
                        <a:pt x="111457" y="732430"/>
                        <a:pt x="163773" y="709684"/>
                      </a:cubicBezTo>
                      <a:cubicBezTo>
                        <a:pt x="216089" y="686938"/>
                        <a:pt x="266131" y="1032681"/>
                        <a:pt x="313898" y="914400"/>
                      </a:cubicBezTo>
                      <a:cubicBezTo>
                        <a:pt x="361665" y="796119"/>
                        <a:pt x="450376" y="0"/>
                        <a:pt x="450376" y="0"/>
                      </a:cubicBezTo>
                      <a:lnTo>
                        <a:pt x="450376" y="0"/>
                      </a:ln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" name="Forme libre 25"/>
                <p:cNvSpPr/>
                <p:nvPr/>
              </p:nvSpPr>
              <p:spPr>
                <a:xfrm>
                  <a:off x="5622878" y="2341081"/>
                  <a:ext cx="477671" cy="538597"/>
                </a:xfrm>
                <a:custGeom>
                  <a:avLst/>
                  <a:gdLst>
                    <a:gd name="connsiteX0" fmla="*/ 0 w 477671"/>
                    <a:gd name="connsiteY0" fmla="*/ 538597 h 538597"/>
                    <a:gd name="connsiteX1" fmla="*/ 177421 w 477671"/>
                    <a:gd name="connsiteY1" fmla="*/ 47277 h 538597"/>
                    <a:gd name="connsiteX2" fmla="*/ 477671 w 477671"/>
                    <a:gd name="connsiteY2" fmla="*/ 47277 h 538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7671" h="538597">
                      <a:moveTo>
                        <a:pt x="0" y="538597"/>
                      </a:moveTo>
                      <a:cubicBezTo>
                        <a:pt x="48904" y="333880"/>
                        <a:pt x="97809" y="129164"/>
                        <a:pt x="177421" y="47277"/>
                      </a:cubicBezTo>
                      <a:cubicBezTo>
                        <a:pt x="257033" y="-34610"/>
                        <a:pt x="367352" y="6333"/>
                        <a:pt x="477671" y="4727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Forme libre 26"/>
                <p:cNvSpPr/>
                <p:nvPr/>
              </p:nvSpPr>
              <p:spPr>
                <a:xfrm>
                  <a:off x="6687403" y="2770496"/>
                  <a:ext cx="423081" cy="1501237"/>
                </a:xfrm>
                <a:custGeom>
                  <a:avLst/>
                  <a:gdLst>
                    <a:gd name="connsiteX0" fmla="*/ 0 w 423081"/>
                    <a:gd name="connsiteY0" fmla="*/ 1460310 h 1501237"/>
                    <a:gd name="connsiteX1" fmla="*/ 163773 w 423081"/>
                    <a:gd name="connsiteY1" fmla="*/ 1446662 h 1501237"/>
                    <a:gd name="connsiteX2" fmla="*/ 300251 w 423081"/>
                    <a:gd name="connsiteY2" fmla="*/ 928047 h 1501237"/>
                    <a:gd name="connsiteX3" fmla="*/ 423081 w 423081"/>
                    <a:gd name="connsiteY3" fmla="*/ 0 h 15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081" h="1501237">
                      <a:moveTo>
                        <a:pt x="0" y="1460310"/>
                      </a:moveTo>
                      <a:cubicBezTo>
                        <a:pt x="56865" y="1497841"/>
                        <a:pt x="113731" y="1535373"/>
                        <a:pt x="163773" y="1446662"/>
                      </a:cubicBezTo>
                      <a:cubicBezTo>
                        <a:pt x="213815" y="1357951"/>
                        <a:pt x="257033" y="1169157"/>
                        <a:pt x="300251" y="928047"/>
                      </a:cubicBezTo>
                      <a:cubicBezTo>
                        <a:pt x="343469" y="686937"/>
                        <a:pt x="383275" y="343468"/>
                        <a:pt x="423081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Forme libre 27"/>
                <p:cNvSpPr/>
                <p:nvPr/>
              </p:nvSpPr>
              <p:spPr>
                <a:xfrm>
                  <a:off x="7683690" y="2516219"/>
                  <a:ext cx="491319" cy="117799"/>
                </a:xfrm>
                <a:custGeom>
                  <a:avLst/>
                  <a:gdLst>
                    <a:gd name="connsiteX0" fmla="*/ 0 w 491319"/>
                    <a:gd name="connsiteY0" fmla="*/ 22265 h 117799"/>
                    <a:gd name="connsiteX1" fmla="*/ 204716 w 491319"/>
                    <a:gd name="connsiteY1" fmla="*/ 8617 h 117799"/>
                    <a:gd name="connsiteX2" fmla="*/ 327546 w 491319"/>
                    <a:gd name="connsiteY2" fmla="*/ 8617 h 117799"/>
                    <a:gd name="connsiteX3" fmla="*/ 491319 w 491319"/>
                    <a:gd name="connsiteY3" fmla="*/ 117799 h 117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1319" h="117799">
                      <a:moveTo>
                        <a:pt x="0" y="22265"/>
                      </a:moveTo>
                      <a:lnTo>
                        <a:pt x="204716" y="8617"/>
                      </a:lnTo>
                      <a:cubicBezTo>
                        <a:pt x="259307" y="6342"/>
                        <a:pt x="279779" y="-9580"/>
                        <a:pt x="327546" y="8617"/>
                      </a:cubicBezTo>
                      <a:cubicBezTo>
                        <a:pt x="375313" y="26814"/>
                        <a:pt x="433316" y="72306"/>
                        <a:pt x="491319" y="117799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" name="ZoneTexte 5"/>
              <p:cNvSpPr txBox="1"/>
              <p:nvPr/>
            </p:nvSpPr>
            <p:spPr>
              <a:xfrm>
                <a:off x="4355975" y="4509121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LC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4571999" y="4520449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TP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4785924" y="4509121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TS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5001948" y="4509121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SD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7524326" y="4581129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LC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7740350" y="4581129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TP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7954276" y="4581129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TS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8170300" y="4581129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SD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6444206" y="4566321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LC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6660230" y="4566321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TP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6874156" y="4566321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TS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7090180" y="4566321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SD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5364087" y="4509121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LC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5580110" y="4509118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TP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6010060" y="4509119"/>
                <a:ext cx="4341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SD</a:t>
                </a:r>
                <a:endParaRPr lang="fr-F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5566678" y="4713665"/>
                <a:ext cx="681474" cy="37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Finistère</a:t>
                </a:r>
              </a:p>
              <a:p>
                <a:r>
                  <a:rPr lang="fr-FR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(limon/schiste)</a:t>
                </a:r>
                <a:endParaRPr lang="fr-FR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7526143" y="4751281"/>
                <a:ext cx="864096" cy="349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Morbihan</a:t>
                </a:r>
                <a:endParaRPr lang="fr-FR" sz="10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05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(granite)</a:t>
                </a:r>
                <a:endPara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e 46"/>
          <p:cNvGrpSpPr/>
          <p:nvPr/>
        </p:nvGrpSpPr>
        <p:grpSpPr>
          <a:xfrm>
            <a:off x="1260681" y="2455585"/>
            <a:ext cx="7271759" cy="1909519"/>
            <a:chOff x="4283968" y="2780928"/>
            <a:chExt cx="4103407" cy="1909519"/>
          </a:xfrm>
        </p:grpSpPr>
        <p:grpSp>
          <p:nvGrpSpPr>
            <p:cNvPr id="48" name="Groupe 47"/>
            <p:cNvGrpSpPr/>
            <p:nvPr/>
          </p:nvGrpSpPr>
          <p:grpSpPr>
            <a:xfrm>
              <a:off x="4283968" y="3169352"/>
              <a:ext cx="4103407" cy="1195752"/>
              <a:chOff x="4283968" y="3169352"/>
              <a:chExt cx="4103407" cy="1195752"/>
            </a:xfrm>
          </p:grpSpPr>
          <p:cxnSp>
            <p:nvCxnSpPr>
              <p:cNvPr id="54" name="Connecteur droit 53"/>
              <p:cNvCxnSpPr/>
              <p:nvPr/>
            </p:nvCxnSpPr>
            <p:spPr>
              <a:xfrm>
                <a:off x="4303403" y="3169352"/>
                <a:ext cx="4083972" cy="0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4283968" y="3645024"/>
                <a:ext cx="4083972" cy="0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4283968" y="3933056"/>
                <a:ext cx="4083972" cy="0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4283968" y="4365104"/>
                <a:ext cx="4083972" cy="0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ZoneTexte 48"/>
            <p:cNvSpPr txBox="1"/>
            <p:nvPr/>
          </p:nvSpPr>
          <p:spPr>
            <a:xfrm>
              <a:off x="6111890" y="2780928"/>
              <a:ext cx="102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Très stable</a:t>
              </a:r>
              <a:endParaRPr lang="fr-FR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205169" y="3284984"/>
              <a:ext cx="719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Stable</a:t>
              </a:r>
              <a:endParaRPr lang="fr-FR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868089" y="3656057"/>
              <a:ext cx="2088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Moyennement stable</a:t>
              </a:r>
              <a:endParaRPr lang="fr-FR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6152524" y="3944089"/>
              <a:ext cx="1223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Instable</a:t>
              </a:r>
              <a:endParaRPr lang="fr-FR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985549" y="4413448"/>
              <a:ext cx="1223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Très instable</a:t>
              </a:r>
              <a:endParaRPr lang="fr-FR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556145" y="1520061"/>
            <a:ext cx="2561562" cy="215444"/>
            <a:chOff x="4556145" y="1917412"/>
            <a:chExt cx="2561562" cy="215444"/>
          </a:xfrm>
        </p:grpSpPr>
        <p:sp>
          <p:nvSpPr>
            <p:cNvPr id="60" name="ZoneTexte 59"/>
            <p:cNvSpPr txBox="1"/>
            <p:nvPr/>
          </p:nvSpPr>
          <p:spPr>
            <a:xfrm>
              <a:off x="4556145" y="1917412"/>
              <a:ext cx="8799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LC: n = 3</a:t>
              </a:r>
              <a:endParaRPr lang="fr-FR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785559" y="1917412"/>
              <a:ext cx="684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TS: n = 3</a:t>
              </a:r>
              <a:endParaRPr lang="fr-FR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6433631" y="1917412"/>
              <a:ext cx="684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SD: n = 3</a:t>
              </a:r>
              <a:endParaRPr lang="fr-FR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5209495" y="1917412"/>
              <a:ext cx="684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TP: n = 3</a:t>
              </a:r>
              <a:endParaRPr lang="fr-FR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5102241" y="4956120"/>
            <a:ext cx="155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 et vilaine</a:t>
            </a:r>
          </a:p>
          <a:p>
            <a:r>
              <a:rPr lang="fr-F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(limon/schiste tendre)</a:t>
            </a:r>
            <a:endParaRPr lang="fr-F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72530" y="827420"/>
            <a:ext cx="17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Variabilité locale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6" name="Image 165" descr="DSCN217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671" y="687619"/>
            <a:ext cx="797686" cy="63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7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ZoneTexte 66"/>
          <p:cNvSpPr txBox="1"/>
          <p:nvPr/>
        </p:nvSpPr>
        <p:spPr>
          <a:xfrm>
            <a:off x="35496" y="332656"/>
            <a:ext cx="930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Impact des pratiques  culturales sans labour sur la stabilité structurale  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1080120" y="5508521"/>
            <a:ext cx="680424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Contexte dépendant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Compromis entre MO et texture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7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51520" y="1932857"/>
            <a:ext cx="4214076" cy="2864296"/>
            <a:chOff x="107504" y="1306459"/>
            <a:chExt cx="3456384" cy="2562140"/>
          </a:xfrm>
        </p:grpSpPr>
        <p:pic>
          <p:nvPicPr>
            <p:cNvPr id="3" name="Image 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49" t="32640" r="47423" b="30323"/>
            <a:stretch/>
          </p:blipFill>
          <p:spPr bwMode="auto">
            <a:xfrm>
              <a:off x="107504" y="1306459"/>
              <a:ext cx="3456384" cy="21225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467544" y="3410564"/>
              <a:ext cx="1080120" cy="33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 conventionnel (LC)</a:t>
              </a:r>
              <a:endParaRPr lang="fr-F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187624" y="3414338"/>
              <a:ext cx="1080120" cy="33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Travail profond</a:t>
              </a:r>
              <a:b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(TP)</a:t>
              </a:r>
              <a:endParaRPr lang="fr-F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048094" y="3414339"/>
              <a:ext cx="795714" cy="45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Travail superficiel</a:t>
              </a:r>
              <a:b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(TS)</a:t>
              </a:r>
              <a:endParaRPr lang="fr-F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627784" y="3414338"/>
              <a:ext cx="795714" cy="33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Semis-Direct </a:t>
              </a:r>
              <a:b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(SD)</a:t>
              </a:r>
              <a:endParaRPr lang="fr-F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788024" y="1932856"/>
            <a:ext cx="4068956" cy="2933405"/>
            <a:chOff x="296772" y="3789040"/>
            <a:chExt cx="3339124" cy="3021887"/>
          </a:xfrm>
        </p:grpSpPr>
        <p:sp>
          <p:nvSpPr>
            <p:cNvPr id="9" name="ZoneTexte 8"/>
            <p:cNvSpPr txBox="1"/>
            <p:nvPr/>
          </p:nvSpPr>
          <p:spPr>
            <a:xfrm>
              <a:off x="463918" y="6284003"/>
              <a:ext cx="1080120" cy="380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 conventionnel (LC)</a:t>
              </a:r>
              <a:endParaRPr lang="fr-F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56006" y="6287778"/>
              <a:ext cx="1080120" cy="380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Travail profond</a:t>
              </a:r>
              <a:b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(TP)</a:t>
              </a:r>
              <a:endParaRPr lang="fr-F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88484" y="6287778"/>
              <a:ext cx="795714" cy="523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Travail superficiel</a:t>
              </a:r>
              <a:b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(TS)</a:t>
              </a:r>
              <a:endParaRPr lang="fr-F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296772" y="3789040"/>
              <a:ext cx="3339124" cy="2879210"/>
              <a:chOff x="296772" y="3789040"/>
              <a:chExt cx="3339124" cy="2879210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17" t="32143" r="41211" b="15874"/>
              <a:stretch/>
            </p:blipFill>
            <p:spPr bwMode="auto">
              <a:xfrm>
                <a:off x="296772" y="3789040"/>
                <a:ext cx="3267116" cy="2529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2840182" y="6287778"/>
                <a:ext cx="795714" cy="380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Semis-Direct </a:t>
                </a:r>
                <a:br>
                  <a:rPr lang="fr-FR" sz="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(SD)</a:t>
                </a:r>
                <a:endParaRPr lang="fr-F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ZoneTexte 14"/>
          <p:cNvSpPr txBox="1"/>
          <p:nvPr/>
        </p:nvSpPr>
        <p:spPr>
          <a:xfrm>
            <a:off x="35497" y="77723"/>
            <a:ext cx="785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Impact des pratiques  culturales sans labour sur les communautés lombriciennes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16474" y="1475492"/>
            <a:ext cx="303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Moyenne à l’échelle régionale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3528" y="4941168"/>
            <a:ext cx="8461444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Forte variabilité 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 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significativement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supérieur aux 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modalités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favorise abondance et biomasse lombricienne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profond avec ou sans retournement =  réponses lombriciennes proches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5018" y="1043444"/>
            <a:ext cx="359835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Abondance et biomasses moyennes</a:t>
            </a:r>
            <a:endParaRPr lang="fr-FR" b="1" dirty="0"/>
          </a:p>
        </p:txBody>
      </p:sp>
      <p:pic>
        <p:nvPicPr>
          <p:cNvPr id="21" name="Picture Placeholder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92" y="90939"/>
            <a:ext cx="960363" cy="936104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19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25852" y="1354609"/>
            <a:ext cx="7534580" cy="364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44592" y="827420"/>
            <a:ext cx="17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Variabilité locale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497" y="-27384"/>
            <a:ext cx="842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Impact des pratiques  culturales sans labour sur les communautés lombriciennes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923796" y="1196752"/>
            <a:ext cx="7536636" cy="3654891"/>
            <a:chOff x="4053155" y="1556792"/>
            <a:chExt cx="4119245" cy="2270125"/>
          </a:xfrm>
        </p:grpSpPr>
        <p:pic>
          <p:nvPicPr>
            <p:cNvPr id="5" name="Image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t="29214" r="29691" b="25149"/>
            <a:stretch/>
          </p:blipFill>
          <p:spPr bwMode="auto">
            <a:xfrm>
              <a:off x="4053155" y="1556792"/>
              <a:ext cx="4119245" cy="2270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Forme libre 5"/>
            <p:cNvSpPr/>
            <p:nvPr/>
          </p:nvSpPr>
          <p:spPr>
            <a:xfrm>
              <a:off x="4668982" y="2708920"/>
              <a:ext cx="729245" cy="705995"/>
            </a:xfrm>
            <a:custGeom>
              <a:avLst/>
              <a:gdLst>
                <a:gd name="connsiteX0" fmla="*/ 0 w 729245"/>
                <a:gd name="connsiteY0" fmla="*/ 674000 h 705995"/>
                <a:gd name="connsiteX1" fmla="*/ 290945 w 729245"/>
                <a:gd name="connsiteY1" fmla="*/ 674000 h 705995"/>
                <a:gd name="connsiteX2" fmla="*/ 471054 w 729245"/>
                <a:gd name="connsiteY2" fmla="*/ 341491 h 705995"/>
                <a:gd name="connsiteX3" fmla="*/ 706582 w 729245"/>
                <a:gd name="connsiteY3" fmla="*/ 22836 h 705995"/>
                <a:gd name="connsiteX4" fmla="*/ 706582 w 729245"/>
                <a:gd name="connsiteY4" fmla="*/ 50546 h 70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245" h="705995">
                  <a:moveTo>
                    <a:pt x="0" y="674000"/>
                  </a:moveTo>
                  <a:cubicBezTo>
                    <a:pt x="106218" y="701709"/>
                    <a:pt x="212436" y="729418"/>
                    <a:pt x="290945" y="674000"/>
                  </a:cubicBezTo>
                  <a:cubicBezTo>
                    <a:pt x="369454" y="618582"/>
                    <a:pt x="401781" y="450018"/>
                    <a:pt x="471054" y="341491"/>
                  </a:cubicBezTo>
                  <a:cubicBezTo>
                    <a:pt x="540327" y="232964"/>
                    <a:pt x="667327" y="71327"/>
                    <a:pt x="706582" y="22836"/>
                  </a:cubicBezTo>
                  <a:cubicBezTo>
                    <a:pt x="745837" y="-25655"/>
                    <a:pt x="726209" y="12445"/>
                    <a:pt x="706582" y="5054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5611091" y="3262746"/>
              <a:ext cx="443345" cy="166254"/>
            </a:xfrm>
            <a:custGeom>
              <a:avLst/>
              <a:gdLst>
                <a:gd name="connsiteX0" fmla="*/ 0 w 443345"/>
                <a:gd name="connsiteY0" fmla="*/ 166254 h 166254"/>
                <a:gd name="connsiteX1" fmla="*/ 290945 w 443345"/>
                <a:gd name="connsiteY1" fmla="*/ 110836 h 166254"/>
                <a:gd name="connsiteX2" fmla="*/ 443345 w 443345"/>
                <a:gd name="connsiteY2" fmla="*/ 0 h 166254"/>
                <a:gd name="connsiteX3" fmla="*/ 443345 w 443345"/>
                <a:gd name="connsiteY3" fmla="*/ 0 h 1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345" h="166254">
                  <a:moveTo>
                    <a:pt x="0" y="166254"/>
                  </a:moveTo>
                  <a:cubicBezTo>
                    <a:pt x="108527" y="152399"/>
                    <a:pt x="217054" y="138545"/>
                    <a:pt x="290945" y="110836"/>
                  </a:cubicBezTo>
                  <a:cubicBezTo>
                    <a:pt x="364836" y="83127"/>
                    <a:pt x="443345" y="0"/>
                    <a:pt x="443345" y="0"/>
                  </a:cubicBezTo>
                  <a:lnTo>
                    <a:pt x="44334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7232073" y="2636912"/>
              <a:ext cx="665018" cy="750233"/>
            </a:xfrm>
            <a:custGeom>
              <a:avLst/>
              <a:gdLst>
                <a:gd name="connsiteX0" fmla="*/ 0 w 665018"/>
                <a:gd name="connsiteY0" fmla="*/ 748145 h 750233"/>
                <a:gd name="connsiteX1" fmla="*/ 249382 w 665018"/>
                <a:gd name="connsiteY1" fmla="*/ 720436 h 750233"/>
                <a:gd name="connsiteX2" fmla="*/ 443345 w 665018"/>
                <a:gd name="connsiteY2" fmla="*/ 540327 h 750233"/>
                <a:gd name="connsiteX3" fmla="*/ 665018 w 665018"/>
                <a:gd name="connsiteY3" fmla="*/ 0 h 750233"/>
                <a:gd name="connsiteX4" fmla="*/ 665018 w 665018"/>
                <a:gd name="connsiteY4" fmla="*/ 0 h 75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018" h="750233">
                  <a:moveTo>
                    <a:pt x="0" y="748145"/>
                  </a:moveTo>
                  <a:cubicBezTo>
                    <a:pt x="87745" y="751608"/>
                    <a:pt x="175491" y="755072"/>
                    <a:pt x="249382" y="720436"/>
                  </a:cubicBezTo>
                  <a:cubicBezTo>
                    <a:pt x="323273" y="685800"/>
                    <a:pt x="374072" y="660400"/>
                    <a:pt x="443345" y="540327"/>
                  </a:cubicBezTo>
                  <a:cubicBezTo>
                    <a:pt x="512618" y="420254"/>
                    <a:pt x="665018" y="0"/>
                    <a:pt x="665018" y="0"/>
                  </a:cubicBezTo>
                  <a:lnTo>
                    <a:pt x="66501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6276109" y="2204864"/>
              <a:ext cx="692727" cy="1067693"/>
            </a:xfrm>
            <a:custGeom>
              <a:avLst/>
              <a:gdLst>
                <a:gd name="connsiteX0" fmla="*/ 0 w 692727"/>
                <a:gd name="connsiteY0" fmla="*/ 1011382 h 1067693"/>
                <a:gd name="connsiteX1" fmla="*/ 277091 w 692727"/>
                <a:gd name="connsiteY1" fmla="*/ 1039091 h 1067693"/>
                <a:gd name="connsiteX2" fmla="*/ 498764 w 692727"/>
                <a:gd name="connsiteY2" fmla="*/ 969818 h 1067693"/>
                <a:gd name="connsiteX3" fmla="*/ 692727 w 692727"/>
                <a:gd name="connsiteY3" fmla="*/ 0 h 106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27" h="1067693">
                  <a:moveTo>
                    <a:pt x="0" y="1011382"/>
                  </a:moveTo>
                  <a:cubicBezTo>
                    <a:pt x="96982" y="1028700"/>
                    <a:pt x="193964" y="1046018"/>
                    <a:pt x="277091" y="1039091"/>
                  </a:cubicBezTo>
                  <a:cubicBezTo>
                    <a:pt x="360218" y="1032164"/>
                    <a:pt x="429491" y="1143000"/>
                    <a:pt x="498764" y="969818"/>
                  </a:cubicBezTo>
                  <a:cubicBezTo>
                    <a:pt x="568037" y="796636"/>
                    <a:pt x="630382" y="398318"/>
                    <a:pt x="692727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948427" y="4571886"/>
            <a:ext cx="147144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Cotes </a:t>
            </a:r>
            <a:r>
              <a:rPr lang="fr-F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d’armor</a:t>
            </a:r>
            <a:endParaRPr lang="fr-F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(limon sur alluvions)</a:t>
            </a:r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23794" y="4594969"/>
            <a:ext cx="1092222" cy="4078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Finistère</a:t>
            </a:r>
          </a:p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(limon/schiste</a:t>
            </a:r>
            <a:r>
              <a:rPr lang="fr-F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50443" y="4610358"/>
            <a:ext cx="1471445" cy="392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Ille et vilaine</a:t>
            </a:r>
          </a:p>
          <a:p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(limon/schiste tendre)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660232" y="4602663"/>
            <a:ext cx="14714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Morbihan</a:t>
            </a:r>
          </a:p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(granite)</a:t>
            </a:r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48319" y="5160094"/>
            <a:ext cx="6804248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Contexte dépendant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Faibles abondances en limon/schiste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Patron de réponses similaire entre Côtes d’Armor et Morbihan</a:t>
            </a:r>
            <a:endParaRPr lang="fr-FR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 entre texture et MO 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141698" y="458088"/>
            <a:ext cx="359835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Abondance et biomasses moyennes</a:t>
            </a:r>
            <a:endParaRPr lang="fr-FR" b="1" dirty="0"/>
          </a:p>
        </p:txBody>
      </p:sp>
      <p:pic>
        <p:nvPicPr>
          <p:cNvPr id="18" name="Picture Placeholder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92" y="90939"/>
            <a:ext cx="960363" cy="936104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32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07504" y="1179001"/>
            <a:ext cx="8856984" cy="341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07504" y="1175497"/>
            <a:ext cx="8712968" cy="3414923"/>
            <a:chOff x="471818" y="1713605"/>
            <a:chExt cx="7272808" cy="2721115"/>
          </a:xfrm>
        </p:grpSpPr>
        <p:grpSp>
          <p:nvGrpSpPr>
            <p:cNvPr id="3" name="Groupe 2"/>
            <p:cNvGrpSpPr/>
            <p:nvPr/>
          </p:nvGrpSpPr>
          <p:grpSpPr>
            <a:xfrm>
              <a:off x="471818" y="1713605"/>
              <a:ext cx="7272808" cy="2721115"/>
              <a:chOff x="471818" y="1713605"/>
              <a:chExt cx="7272808" cy="2721115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471818" y="1713605"/>
                <a:ext cx="7272808" cy="2721115"/>
                <a:chOff x="0" y="1268760"/>
                <a:chExt cx="8316416" cy="3133523"/>
              </a:xfrm>
            </p:grpSpPr>
            <p:grpSp>
              <p:nvGrpSpPr>
                <p:cNvPr id="13" name="Groupe 12"/>
                <p:cNvGrpSpPr/>
                <p:nvPr/>
              </p:nvGrpSpPr>
              <p:grpSpPr>
                <a:xfrm>
                  <a:off x="0" y="1268760"/>
                  <a:ext cx="8316416" cy="3133523"/>
                  <a:chOff x="0" y="1553577"/>
                  <a:chExt cx="8316416" cy="3133523"/>
                </a:xfrm>
              </p:grpSpPr>
              <p:grpSp>
                <p:nvGrpSpPr>
                  <p:cNvPr id="18" name="Groupe 17"/>
                  <p:cNvGrpSpPr/>
                  <p:nvPr/>
                </p:nvGrpSpPr>
                <p:grpSpPr>
                  <a:xfrm>
                    <a:off x="0" y="1553577"/>
                    <a:ext cx="8316416" cy="3133523"/>
                    <a:chOff x="0" y="1553577"/>
                    <a:chExt cx="8316416" cy="3133523"/>
                  </a:xfrm>
                </p:grpSpPr>
                <p:sp>
                  <p:nvSpPr>
                    <p:cNvPr id="23" name="ZoneTexte 22"/>
                    <p:cNvSpPr txBox="1"/>
                    <p:nvPr/>
                  </p:nvSpPr>
                  <p:spPr>
                    <a:xfrm>
                      <a:off x="990489" y="4263478"/>
                      <a:ext cx="936103" cy="4236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Travail </a:t>
                      </a:r>
                      <a:br>
                        <a:rPr lang="fr-FR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profond</a:t>
                      </a:r>
                      <a:br>
                        <a:rPr lang="fr-FR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(TP)</a:t>
                      </a:r>
                      <a:endParaRPr lang="fr-FR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" name="ZoneTexte 23"/>
                    <p:cNvSpPr txBox="1"/>
                    <p:nvPr/>
                  </p:nvSpPr>
                  <p:spPr>
                    <a:xfrm>
                      <a:off x="6670576" y="4250705"/>
                      <a:ext cx="936103" cy="19769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</a:t>
                      </a:r>
                      <a:endParaRPr lang="fr-FR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25" name="Groupe 24"/>
                    <p:cNvGrpSpPr/>
                    <p:nvPr/>
                  </p:nvGrpSpPr>
                  <p:grpSpPr>
                    <a:xfrm>
                      <a:off x="0" y="1553577"/>
                      <a:ext cx="8316416" cy="3061516"/>
                      <a:chOff x="0" y="1553577"/>
                      <a:chExt cx="8316416" cy="3061516"/>
                    </a:xfrm>
                  </p:grpSpPr>
                  <p:grpSp>
                    <p:nvGrpSpPr>
                      <p:cNvPr id="26" name="Groupe 25"/>
                      <p:cNvGrpSpPr/>
                      <p:nvPr/>
                    </p:nvGrpSpPr>
                    <p:grpSpPr>
                      <a:xfrm>
                        <a:off x="0" y="1553577"/>
                        <a:ext cx="8316416" cy="2879713"/>
                        <a:chOff x="0" y="1553577"/>
                        <a:chExt cx="8316416" cy="2879713"/>
                      </a:xfrm>
                    </p:grpSpPr>
                    <p:grpSp>
                      <p:nvGrpSpPr>
                        <p:cNvPr id="33" name="Groupe 32"/>
                        <p:cNvGrpSpPr/>
                        <p:nvPr/>
                      </p:nvGrpSpPr>
                      <p:grpSpPr>
                        <a:xfrm>
                          <a:off x="0" y="1553577"/>
                          <a:ext cx="8316416" cy="2879713"/>
                          <a:chOff x="0" y="1553577"/>
                          <a:chExt cx="8316416" cy="2879713"/>
                        </a:xfrm>
                      </p:grpSpPr>
                      <p:pic>
                        <p:nvPicPr>
                          <p:cNvPr id="37" name="Image 36"/>
                          <p:cNvPicPr/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5259" t="30808" r="69398" b="34796"/>
                          <a:stretch/>
                        </p:blipFill>
                        <p:spPr bwMode="auto">
                          <a:xfrm>
                            <a:off x="0" y="1556792"/>
                            <a:ext cx="990489" cy="2876498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xtLst>
                            <a:ext uri="{53640926-AAD7-44D8-BBD7-CCE9431645EC}">
                              <a14:shadowObscured xmlns:a14="http://schemas.microsoft.com/office/drawing/2010/main"/>
                            </a:ext>
                          </a:extLst>
                        </p:spPr>
                      </p:pic>
                      <p:pic>
                        <p:nvPicPr>
                          <p:cNvPr id="38" name="Image 37"/>
                          <p:cNvPicPr/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30538" t="30808" r="59429" b="36526"/>
                          <a:stretch/>
                        </p:blipFill>
                        <p:spPr bwMode="auto">
                          <a:xfrm>
                            <a:off x="4545062" y="1553577"/>
                            <a:ext cx="1859940" cy="273182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xtLst>
                            <a:ext uri="{53640926-AAD7-44D8-BBD7-CCE9431645EC}">
                              <a14:shadowObscured xmlns:a14="http://schemas.microsoft.com/office/drawing/2010/main"/>
                            </a:ext>
                          </a:extLst>
                        </p:spPr>
                      </p:pic>
                      <p:pic>
                        <p:nvPicPr>
                          <p:cNvPr id="39" name="Image 38"/>
                          <p:cNvPicPr/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60272" t="30808" r="29629" b="36526"/>
                          <a:stretch/>
                        </p:blipFill>
                        <p:spPr bwMode="auto">
                          <a:xfrm>
                            <a:off x="2692302" y="1553577"/>
                            <a:ext cx="1871986" cy="273182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xtLst>
                            <a:ext uri="{53640926-AAD7-44D8-BBD7-CCE9431645EC}">
                              <a14:shadowObscured xmlns:a14="http://schemas.microsoft.com/office/drawing/2010/main"/>
                            </a:ext>
                          </a:extLst>
                        </p:spPr>
                      </p:pic>
                      <p:pic>
                        <p:nvPicPr>
                          <p:cNvPr id="40" name="Image 39"/>
                          <p:cNvPicPr/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49967" t="30808" r="39727" b="36610"/>
                          <a:stretch/>
                        </p:blipFill>
                        <p:spPr bwMode="auto">
                          <a:xfrm>
                            <a:off x="793251" y="1568313"/>
                            <a:ext cx="1910331" cy="2724783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xtLst>
                            <a:ext uri="{53640926-AAD7-44D8-BBD7-CCE9431645EC}">
                              <a14:shadowObscured xmlns:a14="http://schemas.microsoft.com/office/drawing/2010/main"/>
                            </a:ext>
                          </a:extLst>
                        </p:spPr>
                      </p:pic>
                      <p:pic>
                        <p:nvPicPr>
                          <p:cNvPr id="41" name="Image 40"/>
                          <p:cNvPicPr/>
                          <p:nvPr/>
                        </p:nvPicPr>
                        <p:blipFill rotWithShape="1"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40089" t="30808" r="49579" b="36564"/>
                          <a:stretch/>
                        </p:blipFill>
                        <p:spPr bwMode="auto">
                          <a:xfrm>
                            <a:off x="6401166" y="1556792"/>
                            <a:ext cx="1915250" cy="2728605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xtLst>
                            <a:ext uri="{53640926-AAD7-44D8-BBD7-CCE9431645EC}">
                              <a14:shadowObscured xmlns:a14="http://schemas.microsoft.com/office/drawing/2010/main"/>
                            </a:ext>
                          </a:extLst>
                        </p:spPr>
                      </p:pic>
                    </p:grpSp>
                    <p:cxnSp>
                      <p:nvCxnSpPr>
                        <p:cNvPr id="34" name="Connecteur droit 33"/>
                        <p:cNvCxnSpPr/>
                        <p:nvPr/>
                      </p:nvCxnSpPr>
                      <p:spPr>
                        <a:xfrm flipV="1">
                          <a:off x="4518313" y="1620541"/>
                          <a:ext cx="0" cy="2544374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Connecteur droit 34"/>
                        <p:cNvCxnSpPr/>
                        <p:nvPr/>
                      </p:nvCxnSpPr>
                      <p:spPr>
                        <a:xfrm flipV="1">
                          <a:off x="2692302" y="1620541"/>
                          <a:ext cx="0" cy="2544374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Connecteur droit 35"/>
                        <p:cNvCxnSpPr/>
                        <p:nvPr/>
                      </p:nvCxnSpPr>
                      <p:spPr>
                        <a:xfrm flipV="1">
                          <a:off x="6417365" y="1620541"/>
                          <a:ext cx="0" cy="2544374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7" name="ZoneTexte 26"/>
                      <p:cNvSpPr txBox="1"/>
                      <p:nvPr/>
                    </p:nvSpPr>
                    <p:spPr>
                      <a:xfrm>
                        <a:off x="324477" y="4191471"/>
                        <a:ext cx="1151181" cy="31065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Labour conventionnel (LC)</a:t>
                        </a:r>
                        <a:endParaRPr lang="fr-FR" sz="8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" name="ZoneTexte 27"/>
                      <p:cNvSpPr txBox="1"/>
                      <p:nvPr/>
                    </p:nvSpPr>
                    <p:spPr>
                      <a:xfrm>
                        <a:off x="1475658" y="4191471"/>
                        <a:ext cx="864094" cy="42362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Travail superficiel</a:t>
                        </a:r>
                        <a:br>
                          <a:rPr lang="fr-FR" sz="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</a:br>
                        <a:r>
                          <a:rPr lang="fr-FR" sz="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(TS)</a:t>
                        </a:r>
                        <a:endParaRPr lang="fr-FR" sz="8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" name="ZoneTexte 28"/>
                      <p:cNvSpPr txBox="1"/>
                      <p:nvPr/>
                    </p:nvSpPr>
                    <p:spPr>
                      <a:xfrm>
                        <a:off x="2123728" y="4191470"/>
                        <a:ext cx="638344" cy="42362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Semis-Direct </a:t>
                        </a:r>
                        <a:br>
                          <a:rPr lang="fr-FR" sz="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</a:br>
                        <a:r>
                          <a:rPr lang="fr-FR" sz="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(SD)</a:t>
                        </a:r>
                        <a:endParaRPr lang="fr-FR" sz="8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" name="ZoneTexte 29"/>
                      <p:cNvSpPr txBox="1"/>
                      <p:nvPr/>
                    </p:nvSpPr>
                    <p:spPr>
                      <a:xfrm>
                        <a:off x="6228183" y="4221087"/>
                        <a:ext cx="874441" cy="19769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LC</a:t>
                        </a:r>
                        <a:endParaRPr lang="fr-FR" sz="8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" name="ZoneTexte 30"/>
                      <p:cNvSpPr txBox="1"/>
                      <p:nvPr/>
                    </p:nvSpPr>
                    <p:spPr>
                      <a:xfrm>
                        <a:off x="7174632" y="4250704"/>
                        <a:ext cx="809040" cy="19769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TS</a:t>
                        </a:r>
                        <a:endParaRPr lang="fr-FR" sz="8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" name="ZoneTexte 31"/>
                      <p:cNvSpPr txBox="1"/>
                      <p:nvPr/>
                    </p:nvSpPr>
                    <p:spPr>
                      <a:xfrm>
                        <a:off x="7750696" y="4221087"/>
                        <a:ext cx="542162" cy="19769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SD</a:t>
                        </a:r>
                        <a:endParaRPr lang="fr-FR" sz="8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9" name="ZoneTexte 18"/>
                  <p:cNvSpPr txBox="1"/>
                  <p:nvPr/>
                </p:nvSpPr>
                <p:spPr>
                  <a:xfrm>
                    <a:off x="1305081" y="2204862"/>
                    <a:ext cx="674631" cy="225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Epigés</a:t>
                    </a:r>
                    <a:endParaRPr lang="fr-FR" sz="10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ZoneTexte 19"/>
                  <p:cNvSpPr txBox="1"/>
                  <p:nvPr/>
                </p:nvSpPr>
                <p:spPr>
                  <a:xfrm>
                    <a:off x="3177288" y="2204863"/>
                    <a:ext cx="1089911" cy="225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Epi-Anéciques</a:t>
                    </a:r>
                    <a:endParaRPr lang="fr-FR" sz="10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ZoneTexte 20"/>
                  <p:cNvSpPr txBox="1"/>
                  <p:nvPr/>
                </p:nvSpPr>
                <p:spPr>
                  <a:xfrm>
                    <a:off x="4994256" y="2204864"/>
                    <a:ext cx="1089911" cy="225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Anéciques</a:t>
                    </a:r>
                    <a:endParaRPr lang="fr-FR" sz="10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ZoneTexte 21"/>
                  <p:cNvSpPr txBox="1"/>
                  <p:nvPr/>
                </p:nvSpPr>
                <p:spPr>
                  <a:xfrm>
                    <a:off x="6813835" y="2204864"/>
                    <a:ext cx="1089911" cy="2259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Endogés</a:t>
                    </a:r>
                    <a:endParaRPr lang="fr-FR" sz="10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14" name="Picture 2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09296" y="2164486"/>
                  <a:ext cx="673861" cy="299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2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97061" y="2166268"/>
                  <a:ext cx="555939" cy="297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2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2193" y="2332002"/>
                  <a:ext cx="880099" cy="23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11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885" t="19769" b="36322"/>
                <a:stretch/>
              </p:blipFill>
              <p:spPr bwMode="auto">
                <a:xfrm>
                  <a:off x="1331640" y="2166268"/>
                  <a:ext cx="537897" cy="2669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" name="ZoneTexte 8"/>
              <p:cNvSpPr txBox="1"/>
              <p:nvPr/>
            </p:nvSpPr>
            <p:spPr>
              <a:xfrm>
                <a:off x="4267200" y="4085886"/>
                <a:ext cx="764709" cy="17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LC</a:t>
                </a:r>
                <a:endParaRPr lang="fr-FR" sz="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5053909" y="4106592"/>
                <a:ext cx="707515" cy="17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TS</a:t>
                </a:r>
                <a:endParaRPr lang="fr-FR" sz="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5568630" y="4100437"/>
                <a:ext cx="474127" cy="17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SD</a:t>
                </a:r>
                <a:endParaRPr lang="fr-FR" sz="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4597802" y="4071384"/>
                <a:ext cx="818634" cy="17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TP</a:t>
                </a:r>
                <a:endParaRPr lang="fr-FR" sz="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2577427" y="4085886"/>
              <a:ext cx="764709" cy="17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LC</a:t>
              </a:r>
              <a:endParaRPr lang="fr-F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390428" y="4067585"/>
              <a:ext cx="707515" cy="17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TS</a:t>
              </a:r>
              <a:endParaRPr lang="fr-F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949011" y="4089280"/>
              <a:ext cx="474127" cy="17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SD</a:t>
              </a:r>
              <a:endParaRPr lang="fr-F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887284" y="4071384"/>
              <a:ext cx="818634" cy="17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TP</a:t>
              </a:r>
              <a:endParaRPr lang="fr-F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5497" y="-27384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Impact des pratiques  culturales sans labour sur les communautés lombriciennes 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72530" y="836712"/>
            <a:ext cx="303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Moyenne à l’échelle régionale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23528" y="4653136"/>
            <a:ext cx="8496944" cy="14311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Fortes variabilités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pas d’effet significatif (sauf endogés)</a:t>
            </a:r>
            <a:endParaRPr lang="fr-FR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7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Tendances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Epigés et épi-anéciques : effet majeur du SD, réponse négative au travail profond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Anéciques strictes : effet du travail superficiel et semis direct 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Endogés : effet significatif du SD, tout en supportant le travail du sol (même profond) 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422391" y="467380"/>
            <a:ext cx="397089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Abondance des catégories écologiques </a:t>
            </a:r>
            <a:endParaRPr lang="fr-FR" b="1" dirty="0"/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t="15029" r="70364" b="40573"/>
          <a:stretch/>
        </p:blipFill>
        <p:spPr bwMode="auto">
          <a:xfrm>
            <a:off x="8048052" y="432965"/>
            <a:ext cx="978607" cy="132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6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-27384"/>
            <a:ext cx="1621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A retenir …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476672"/>
            <a:ext cx="8208912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900" dirty="0" smtClean="0"/>
              <a:t>Intérêt d’étudier les paramètres à l’échelle système</a:t>
            </a:r>
          </a:p>
          <a:p>
            <a:pPr marL="285750" indent="-285750">
              <a:buFontTx/>
              <a:buChar char="-"/>
            </a:pPr>
            <a:r>
              <a:rPr lang="fr-FR" sz="1900" dirty="0" smtClean="0"/>
              <a:t>SD : réponse très favorable de la stabilité structure  et des </a:t>
            </a:r>
            <a:r>
              <a:rPr lang="fr-FR" sz="1900" dirty="0" err="1" smtClean="0"/>
              <a:t>lombriciens</a:t>
            </a:r>
            <a:endParaRPr lang="fr-FR" sz="1900" dirty="0" smtClean="0"/>
          </a:p>
          <a:p>
            <a:pPr marL="285750" indent="-285750">
              <a:buFontTx/>
              <a:buChar char="-"/>
            </a:pPr>
            <a:r>
              <a:rPr lang="fr-FR" sz="1900" dirty="0" smtClean="0"/>
              <a:t>Peu de différences entre labour avec retournement et travail profond sans retournement</a:t>
            </a:r>
          </a:p>
          <a:p>
            <a:pPr marL="285750" indent="-285750">
              <a:buFontTx/>
              <a:buChar char="-"/>
            </a:pPr>
            <a:r>
              <a:rPr lang="fr-FR" sz="1900" dirty="0"/>
              <a:t>Travail superficiel : effet variable </a:t>
            </a:r>
            <a:endParaRPr lang="fr-FR" sz="1900" dirty="0" smtClean="0"/>
          </a:p>
          <a:p>
            <a:r>
              <a:rPr lang="fr-FR" sz="1900" b="1" dirty="0" smtClean="0"/>
              <a:t>MAIS</a:t>
            </a:r>
            <a:r>
              <a:rPr lang="fr-FR" sz="1900" dirty="0" smtClean="0"/>
              <a:t> : fortes variabilités localités  </a:t>
            </a:r>
            <a:r>
              <a:rPr lang="fr-FR" sz="1900" dirty="0" smtClean="0">
                <a:sym typeface="Wingdings" panose="05000000000000000000" pitchFamily="2" charset="2"/>
              </a:rPr>
              <a:t> résultats non significatifs</a:t>
            </a:r>
            <a:endParaRPr lang="fr-FR" sz="1900" dirty="0" smtClean="0"/>
          </a:p>
          <a:p>
            <a:r>
              <a:rPr lang="fr-FR" sz="1900" dirty="0" smtClean="0"/>
              <a:t>-   Effet combiné de la texture et de la MO (et autres paramètres : pluviométrie etc..)</a:t>
            </a:r>
            <a:endParaRPr lang="fr-FR" sz="1900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2996952"/>
            <a:ext cx="820891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900" dirty="0" smtClean="0"/>
              <a:t>Conforter résultats issus des dispositifs expérimentaux </a:t>
            </a:r>
          </a:p>
          <a:p>
            <a:pPr marL="800100" lvl="1" indent="-342900">
              <a:buFontTx/>
              <a:buChar char="-"/>
            </a:pPr>
            <a:r>
              <a:rPr lang="fr-FR" sz="1900" dirty="0" smtClean="0"/>
              <a:t>Effets positifs du SD, </a:t>
            </a:r>
          </a:p>
          <a:p>
            <a:pPr marL="800100" lvl="1" indent="-342900">
              <a:buFontTx/>
              <a:buChar char="-"/>
            </a:pPr>
            <a:r>
              <a:rPr lang="fr-FR" sz="1900" dirty="0" smtClean="0"/>
              <a:t>Impacts sur la réponse physique (Stabilité structurale),  </a:t>
            </a:r>
          </a:p>
          <a:p>
            <a:pPr marL="800100" lvl="1" indent="-342900">
              <a:buFontTx/>
              <a:buChar char="-"/>
            </a:pPr>
            <a:r>
              <a:rPr lang="fr-FR" sz="1900" dirty="0" smtClean="0"/>
              <a:t>Impacts sur la réponse biologique (structure des communautés)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6455" y="4318064"/>
            <a:ext cx="817602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sym typeface="Wingdings" panose="05000000000000000000" pitchFamily="2" charset="2"/>
              </a:rPr>
              <a:t>T</a:t>
            </a:r>
            <a:r>
              <a:rPr lang="fr-FR" sz="2000" dirty="0" smtClean="0">
                <a:sym typeface="Wingdings" panose="05000000000000000000" pitchFamily="2" charset="2"/>
              </a:rPr>
              <a:t>oute la difficulté de généraliser  </a:t>
            </a:r>
            <a:r>
              <a:rPr lang="fr-FR" sz="2000" dirty="0" smtClean="0"/>
              <a:t>Nécessité </a:t>
            </a:r>
            <a:r>
              <a:rPr lang="fr-FR" sz="2000" dirty="0"/>
              <a:t>de </a:t>
            </a:r>
            <a:r>
              <a:rPr lang="fr-FR" sz="2000" dirty="0" smtClean="0"/>
              <a:t>combiner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2"/>
          <a:stretch/>
        </p:blipFill>
        <p:spPr>
          <a:xfrm>
            <a:off x="4716016" y="4895736"/>
            <a:ext cx="1944216" cy="10295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95736"/>
            <a:ext cx="1584176" cy="105234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369337" y="4664169"/>
            <a:ext cx="1626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Dispositif expérimental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55576" y="496024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Connaissances sur les processus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 rot="10800000">
            <a:off x="1793273" y="5421908"/>
            <a:ext cx="576064" cy="167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963416" y="4664169"/>
            <a:ext cx="1336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Approche système</a:t>
            </a:r>
            <a:endParaRPr lang="fr-FR" sz="1200" dirty="0"/>
          </a:p>
        </p:txBody>
      </p:sp>
      <p:sp>
        <p:nvSpPr>
          <p:cNvPr id="14" name="Flèche droite 13"/>
          <p:cNvSpPr/>
          <p:nvPr/>
        </p:nvSpPr>
        <p:spPr>
          <a:xfrm>
            <a:off x="6804248" y="5431474"/>
            <a:ext cx="576064" cy="167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380312" y="5158933"/>
            <a:ext cx="154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Approche intégratrice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139952" y="522920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X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693</Words>
  <Application>Microsoft Office PowerPoint</Application>
  <PresentationFormat>Affichage à l'écran (4:3)</PresentationFormat>
  <Paragraphs>177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 S. Corson</dc:creator>
  <cp:lastModifiedBy>Guenola</cp:lastModifiedBy>
  <cp:revision>122</cp:revision>
  <dcterms:created xsi:type="dcterms:W3CDTF">2014-09-10T10:08:00Z</dcterms:created>
  <dcterms:modified xsi:type="dcterms:W3CDTF">2014-12-12T12:21:36Z</dcterms:modified>
</cp:coreProperties>
</file>