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68" r:id="rId3"/>
    <p:sldId id="270" r:id="rId4"/>
    <p:sldId id="264" r:id="rId5"/>
    <p:sldId id="271" r:id="rId6"/>
    <p:sldId id="266" r:id="rId7"/>
    <p:sldId id="267" r:id="rId8"/>
    <p:sldId id="272" r:id="rId9"/>
    <p:sldId id="265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UOT Sabine" initials="HS" lastIdx="6" clrIdx="0"/>
  <p:cmAuthor id="1" name="Michael S. Corson" initials="MSC" lastIdx="4" clrIdx="1"/>
  <p:cmAuthor id="2" name="Guenola" initials="GP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913"/>
    <a:srgbClr val="9CB86E"/>
    <a:srgbClr val="DDEBCF"/>
    <a:srgbClr val="D8F2DA"/>
    <a:srgbClr val="3399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0" autoAdjust="0"/>
    <p:restoredTop sz="94660"/>
  </p:normalViewPr>
  <p:slideViewPr>
    <p:cSldViewPr>
      <p:cViewPr>
        <p:scale>
          <a:sx n="77" d="100"/>
          <a:sy n="77" d="100"/>
        </p:scale>
        <p:origin x="-21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174D7-F735-7940-BDFC-AD111B7706BE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71BB-6A2C-FE49-BFA1-061A9C6D1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09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D346-0F80-43E4-BFC3-E13CD95E3F30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9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D346-0F80-43E4-BFC3-E13CD95E3F30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9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the </a:t>
            </a:r>
            <a:r>
              <a:rPr lang="sv-SE" dirty="0" err="1" smtClean="0"/>
              <a:t>POPs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included</a:t>
            </a:r>
            <a:r>
              <a:rPr lang="sv-SE" dirty="0" smtClean="0"/>
              <a:t> in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dirty="0" smtClean="0"/>
              <a:t>TEQ</a:t>
            </a:r>
          </a:p>
          <a:p>
            <a:r>
              <a:rPr lang="sv-SE" dirty="0" smtClean="0"/>
              <a:t>TEF – </a:t>
            </a:r>
            <a:r>
              <a:rPr lang="sv-SE" dirty="0" err="1" smtClean="0"/>
              <a:t>toxic</a:t>
            </a:r>
            <a:r>
              <a:rPr lang="sv-SE" dirty="0" smtClean="0"/>
              <a:t> </a:t>
            </a:r>
            <a:r>
              <a:rPr lang="sv-SE" dirty="0" err="1" smtClean="0"/>
              <a:t>equivalent</a:t>
            </a:r>
            <a:r>
              <a:rPr lang="sv-SE" dirty="0" smtClean="0"/>
              <a:t> </a:t>
            </a:r>
            <a:r>
              <a:rPr lang="sv-SE" dirty="0" err="1" smtClean="0"/>
              <a:t>factor</a:t>
            </a:r>
            <a:r>
              <a:rPr lang="sv-SE" dirty="0" smtClean="0"/>
              <a:t> All dioxins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related</a:t>
            </a:r>
            <a:r>
              <a:rPr lang="sv-SE" dirty="0" smtClean="0"/>
              <a:t> to 2378-TCDD </a:t>
            </a:r>
            <a:r>
              <a:rPr lang="sv-SE" dirty="0" err="1" smtClean="0"/>
              <a:t>which</a:t>
            </a:r>
            <a:r>
              <a:rPr lang="sv-SE" dirty="0" smtClean="0"/>
              <a:t> is the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toxic</a:t>
            </a:r>
            <a:r>
              <a:rPr lang="sv-SE" dirty="0" smtClean="0"/>
              <a:t> dioxin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4DFD-44F5-45F5-BD24-FDC18C19C91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92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toxic</a:t>
            </a:r>
            <a:r>
              <a:rPr lang="sv-SE" dirty="0" smtClean="0"/>
              <a:t> </a:t>
            </a:r>
            <a:r>
              <a:rPr lang="sv-SE" dirty="0" err="1" smtClean="0"/>
              <a:t>concentration</a:t>
            </a:r>
            <a:r>
              <a:rPr lang="sv-SE" dirty="0" smtClean="0"/>
              <a:t> in </a:t>
            </a:r>
            <a:r>
              <a:rPr lang="sv-SE" dirty="0" err="1" smtClean="0"/>
              <a:t>french</a:t>
            </a:r>
            <a:r>
              <a:rPr lang="sv-SE" dirty="0" smtClean="0"/>
              <a:t> </a:t>
            </a:r>
            <a:r>
              <a:rPr lang="sv-SE" dirty="0" err="1" smtClean="0"/>
              <a:t>amendments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dominated</a:t>
            </a:r>
            <a:r>
              <a:rPr lang="sv-SE" baseline="0" dirty="0" smtClean="0"/>
              <a:t> by PCDD/F </a:t>
            </a:r>
            <a:r>
              <a:rPr lang="sv-SE" baseline="0" dirty="0" err="1" smtClean="0"/>
              <a:t>followed</a:t>
            </a:r>
            <a:r>
              <a:rPr lang="sv-SE" baseline="0" dirty="0" smtClean="0"/>
              <a:t> by PCB and PBDD/F</a:t>
            </a:r>
          </a:p>
          <a:p>
            <a:r>
              <a:rPr lang="sv-SE" baseline="0" dirty="0" smtClean="0"/>
              <a:t>In </a:t>
            </a:r>
            <a:r>
              <a:rPr lang="sv-SE" baseline="0" dirty="0" err="1" smtClean="0"/>
              <a:t>swedish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amendments</a:t>
            </a:r>
            <a:r>
              <a:rPr lang="sv-SE" baseline="0" dirty="0" smtClean="0"/>
              <a:t> PCB is </a:t>
            </a:r>
            <a:r>
              <a:rPr lang="sv-SE" baseline="0" dirty="0" err="1" smtClean="0"/>
              <a:t>found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highest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concentrations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followed</a:t>
            </a:r>
            <a:r>
              <a:rPr lang="sv-SE" baseline="0" dirty="0" smtClean="0"/>
              <a:t> by PCDD/F and PBDD/F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4DFD-44F5-45F5-BD24-FDC18C19C91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6190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The </a:t>
            </a:r>
            <a:r>
              <a:rPr lang="sv-SE" dirty="0" err="1" smtClean="0"/>
              <a:t>backgroud</a:t>
            </a:r>
            <a:r>
              <a:rPr lang="sv-SE" dirty="0" smtClean="0"/>
              <a:t> </a:t>
            </a:r>
            <a:r>
              <a:rPr lang="sv-SE" dirty="0" err="1" smtClean="0"/>
              <a:t>levels</a:t>
            </a:r>
            <a:r>
              <a:rPr lang="sv-SE" dirty="0" smtClean="0"/>
              <a:t> </a:t>
            </a:r>
            <a:r>
              <a:rPr lang="sv-SE" dirty="0" err="1" smtClean="0"/>
              <a:t>vary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the </a:t>
            </a:r>
            <a:r>
              <a:rPr lang="sv-SE" dirty="0" err="1" smtClean="0"/>
              <a:t>field</a:t>
            </a:r>
            <a:r>
              <a:rPr lang="sv-SE" baseline="0" dirty="0" smtClean="0"/>
              <a:t> sites.</a:t>
            </a:r>
            <a:endParaRPr lang="sv-S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Background</a:t>
            </a:r>
            <a:r>
              <a:rPr lang="sv-SE" dirty="0" smtClean="0"/>
              <a:t> </a:t>
            </a:r>
            <a:r>
              <a:rPr lang="sv-SE" dirty="0" err="1" smtClean="0"/>
              <a:t>levels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b="1" dirty="0" smtClean="0"/>
              <a:t>PCDD/F</a:t>
            </a:r>
            <a:r>
              <a:rPr lang="sv-SE" dirty="0" smtClean="0"/>
              <a:t> in </a:t>
            </a:r>
            <a:r>
              <a:rPr lang="sv-SE" dirty="0" err="1" smtClean="0"/>
              <a:t>soil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up</a:t>
            </a:r>
            <a:r>
              <a:rPr lang="sv-SE" dirty="0" smtClean="0"/>
              <a:t> to 10 </a:t>
            </a:r>
            <a:r>
              <a:rPr lang="sv-SE" dirty="0" err="1" smtClean="0"/>
              <a:t>ng</a:t>
            </a:r>
            <a:r>
              <a:rPr lang="sv-SE" dirty="0" smtClean="0"/>
              <a:t> WHO-TEQ/kg </a:t>
            </a:r>
            <a:r>
              <a:rPr lang="sv-SE" dirty="0" err="1" smtClean="0"/>
              <a:t>soil</a:t>
            </a:r>
            <a:r>
              <a:rPr lang="sv-SE" dirty="0" smtClean="0"/>
              <a:t>. </a:t>
            </a:r>
            <a:r>
              <a:rPr lang="sv-SE" dirty="0" err="1" smtClean="0"/>
              <a:t>Have</a:t>
            </a:r>
            <a:r>
              <a:rPr lang="sv-SE" dirty="0" smtClean="0"/>
              <a:t> no </a:t>
            </a:r>
            <a:r>
              <a:rPr lang="sv-SE" dirty="0" err="1" smtClean="0"/>
              <a:t>number</a:t>
            </a:r>
            <a:r>
              <a:rPr lang="sv-SE" dirty="0" smtClean="0"/>
              <a:t> for PBDD/F and PCB.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see</a:t>
            </a:r>
            <a:r>
              <a:rPr lang="sv-SE" dirty="0" smtClean="0"/>
              <a:t> </a:t>
            </a:r>
            <a:r>
              <a:rPr lang="sv-SE" dirty="0" err="1" smtClean="0"/>
              <a:t>increases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toxic</a:t>
            </a:r>
            <a:r>
              <a:rPr lang="sv-SE" dirty="0" smtClean="0"/>
              <a:t> </a:t>
            </a:r>
            <a:r>
              <a:rPr lang="sv-SE" dirty="0" err="1" smtClean="0"/>
              <a:t>concentration</a:t>
            </a:r>
            <a:r>
              <a:rPr lang="sv-SE" dirty="0" smtClean="0"/>
              <a:t> in the </a:t>
            </a:r>
            <a:r>
              <a:rPr lang="sv-SE" dirty="0" err="1" smtClean="0"/>
              <a:t>soil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Guide </a:t>
            </a:r>
            <a:r>
              <a:rPr lang="sv-SE" dirty="0" err="1" smtClean="0"/>
              <a:t>value</a:t>
            </a:r>
            <a:r>
              <a:rPr lang="sv-SE" dirty="0" smtClean="0"/>
              <a:t> for land </a:t>
            </a:r>
            <a:r>
              <a:rPr lang="sv-SE" dirty="0" err="1" smtClean="0"/>
              <a:t>use</a:t>
            </a:r>
            <a:r>
              <a:rPr lang="sv-SE" dirty="0" smtClean="0"/>
              <a:t> in</a:t>
            </a:r>
            <a:r>
              <a:rPr lang="sv-SE" baseline="0" dirty="0" smtClean="0"/>
              <a:t> Sweden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only</a:t>
            </a:r>
            <a:r>
              <a:rPr lang="sv-SE" dirty="0" smtClean="0"/>
              <a:t> for PCDD/F! 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France</a:t>
            </a:r>
            <a:r>
              <a:rPr lang="sv-SE" baseline="0" dirty="0" smtClean="0"/>
              <a:t>?</a:t>
            </a:r>
            <a:endParaRPr lang="sv-SE" dirty="0" smtClean="0"/>
          </a:p>
          <a:p>
            <a:r>
              <a:rPr lang="sv-SE" dirty="0" smtClean="0"/>
              <a:t>0,00002 mg/kg sensitive land </a:t>
            </a:r>
            <a:r>
              <a:rPr lang="sv-SE" dirty="0" err="1" smtClean="0"/>
              <a:t>use</a:t>
            </a:r>
            <a:r>
              <a:rPr lang="sv-SE" dirty="0" smtClean="0"/>
              <a:t>  = 0,02 </a:t>
            </a:r>
            <a:r>
              <a:rPr lang="sv-SE" dirty="0" err="1" smtClean="0"/>
              <a:t>ug</a:t>
            </a:r>
            <a:r>
              <a:rPr lang="sv-SE" dirty="0" smtClean="0"/>
              <a:t>/kg  = 20 </a:t>
            </a:r>
            <a:r>
              <a:rPr lang="sv-SE" dirty="0" err="1" smtClean="0"/>
              <a:t>ng</a:t>
            </a:r>
            <a:r>
              <a:rPr lang="sv-SE" dirty="0" smtClean="0"/>
              <a:t>/kg 	</a:t>
            </a:r>
          </a:p>
          <a:p>
            <a:r>
              <a:rPr lang="sv-SE" dirty="0" smtClean="0"/>
              <a:t>0,0002 mg/kg less sensitive land </a:t>
            </a:r>
            <a:r>
              <a:rPr lang="sv-SE" dirty="0" err="1" smtClean="0"/>
              <a:t>use</a:t>
            </a:r>
            <a:r>
              <a:rPr lang="sv-SE" dirty="0" smtClean="0"/>
              <a:t> = 0,2 </a:t>
            </a:r>
            <a:r>
              <a:rPr lang="sv-SE" dirty="0" err="1" smtClean="0"/>
              <a:t>ug</a:t>
            </a:r>
            <a:r>
              <a:rPr lang="sv-SE" dirty="0" smtClean="0"/>
              <a:t>/kg</a:t>
            </a:r>
            <a:r>
              <a:rPr lang="sv-SE" baseline="0" dirty="0" smtClean="0"/>
              <a:t>  = 200 </a:t>
            </a:r>
            <a:r>
              <a:rPr lang="sv-SE" baseline="0" dirty="0" err="1" smtClean="0"/>
              <a:t>ng</a:t>
            </a:r>
            <a:r>
              <a:rPr lang="sv-SE" baseline="0" dirty="0" smtClean="0"/>
              <a:t>/kg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4DFD-44F5-45F5-BD24-FDC18C19C91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44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We</a:t>
            </a:r>
            <a:r>
              <a:rPr lang="sv-SE" dirty="0" smtClean="0"/>
              <a:t> do not </a:t>
            </a:r>
            <a:r>
              <a:rPr lang="sv-SE" dirty="0" err="1" smtClean="0"/>
              <a:t>know</a:t>
            </a:r>
            <a:r>
              <a:rPr lang="sv-SE" dirty="0" smtClean="0"/>
              <a:t> the </a:t>
            </a:r>
            <a:r>
              <a:rPr lang="sv-SE" dirty="0" err="1" smtClean="0"/>
              <a:t>actual</a:t>
            </a:r>
            <a:r>
              <a:rPr lang="sv-SE" dirty="0" smtClean="0"/>
              <a:t> input to the </a:t>
            </a:r>
            <a:r>
              <a:rPr lang="sv-SE" dirty="0" err="1" smtClean="0"/>
              <a:t>soils</a:t>
            </a:r>
            <a:r>
              <a:rPr lang="sv-SE" dirty="0" smtClean="0"/>
              <a:t>, the </a:t>
            </a:r>
            <a:r>
              <a:rPr lang="sv-SE" dirty="0" err="1" smtClean="0"/>
              <a:t>concentrations</a:t>
            </a:r>
            <a:r>
              <a:rPr lang="sv-SE" dirty="0" smtClean="0"/>
              <a:t> </a:t>
            </a:r>
            <a:r>
              <a:rPr lang="sv-SE" dirty="0" err="1" smtClean="0"/>
              <a:t>vary</a:t>
            </a:r>
            <a:r>
              <a:rPr lang="sv-SE" dirty="0" smtClean="0"/>
              <a:t> over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years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The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increase</a:t>
            </a:r>
            <a:r>
              <a:rPr lang="sv-SE" baseline="0" dirty="0" smtClean="0"/>
              <a:t> at Ultuna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not be </a:t>
            </a:r>
            <a:r>
              <a:rPr lang="sv-SE" baseline="0" dirty="0" err="1" smtClean="0"/>
              <a:t>expalined</a:t>
            </a:r>
            <a:r>
              <a:rPr lang="sv-SE" baseline="0" dirty="0" smtClean="0"/>
              <a:t> by the potential </a:t>
            </a:r>
            <a:r>
              <a:rPr lang="sv-SE" baseline="0" dirty="0" err="1" smtClean="0"/>
              <a:t>increase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less </a:t>
            </a:r>
            <a:r>
              <a:rPr lang="sv-SE" baseline="0" dirty="0" err="1" smtClean="0"/>
              <a:t>toxic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compounds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chlorines</a:t>
            </a:r>
            <a:r>
              <a:rPr lang="sv-SE" baseline="0" dirty="0" smtClean="0"/>
              <a:t> or </a:t>
            </a:r>
            <a:r>
              <a:rPr lang="sv-SE" baseline="0" dirty="0" err="1" smtClean="0"/>
              <a:t>bromine</a:t>
            </a:r>
            <a:r>
              <a:rPr lang="sv-SE" baseline="0" dirty="0" smtClean="0"/>
              <a:t> and form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toxic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compounds</a:t>
            </a:r>
            <a:r>
              <a:rPr lang="sv-SE" baseline="0" dirty="0" smtClean="0"/>
              <a:t>? </a:t>
            </a:r>
            <a:r>
              <a:rPr lang="sv-SE" baseline="0" dirty="0" err="1" smtClean="0"/>
              <a:t>Ability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soil</a:t>
            </a:r>
            <a:r>
              <a:rPr lang="sv-SE" baseline="0" dirty="0" smtClean="0"/>
              <a:t> to bind the </a:t>
            </a:r>
            <a:r>
              <a:rPr lang="sv-SE" baseline="0" dirty="0" err="1" smtClean="0"/>
              <a:t>POPs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soil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type</a:t>
            </a:r>
            <a:r>
              <a:rPr lang="sv-SE" baseline="0" dirty="0" smtClean="0"/>
              <a:t>?</a:t>
            </a:r>
            <a:endParaRPr lang="sv-SE" dirty="0" smtClean="0"/>
          </a:p>
          <a:p>
            <a:r>
              <a:rPr lang="sv-SE" dirty="0" smtClean="0"/>
              <a:t>Sabine: is </a:t>
            </a:r>
            <a:r>
              <a:rPr lang="sv-SE" dirty="0" err="1" smtClean="0"/>
              <a:t>there</a:t>
            </a:r>
            <a:r>
              <a:rPr lang="sv-SE" dirty="0" smtClean="0"/>
              <a:t> a guide </a:t>
            </a:r>
            <a:r>
              <a:rPr lang="sv-SE" dirty="0" err="1" smtClean="0"/>
              <a:t>value</a:t>
            </a:r>
            <a:r>
              <a:rPr lang="sv-SE" dirty="0" smtClean="0"/>
              <a:t> like </a:t>
            </a:r>
            <a:r>
              <a:rPr lang="sv-SE" dirty="0" err="1" smtClean="0"/>
              <a:t>this</a:t>
            </a:r>
            <a:r>
              <a:rPr lang="sv-SE" dirty="0" smtClean="0"/>
              <a:t> in </a:t>
            </a:r>
            <a:r>
              <a:rPr lang="sv-SE" dirty="0" err="1" smtClean="0"/>
              <a:t>France</a:t>
            </a:r>
            <a:r>
              <a:rPr lang="sv-SE" dirty="0" smtClean="0"/>
              <a:t>? </a:t>
            </a:r>
            <a:r>
              <a:rPr lang="sv-SE" dirty="0" err="1" smtClean="0"/>
              <a:t>What</a:t>
            </a:r>
            <a:r>
              <a:rPr lang="sv-SE" dirty="0" smtClean="0"/>
              <a:t> is it in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r>
              <a:rPr lang="sv-SE" dirty="0" smtClean="0"/>
              <a:t>?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4DFD-44F5-45F5-BD24-FDC18C19C913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78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second </a:t>
            </a:r>
            <a:r>
              <a:rPr lang="sv-SE" dirty="0" err="1" smtClean="0"/>
              <a:t>point</a:t>
            </a:r>
            <a:r>
              <a:rPr lang="sv-SE" dirty="0" smtClean="0"/>
              <a:t> I </a:t>
            </a:r>
            <a:r>
              <a:rPr lang="sv-SE" dirty="0" err="1" smtClean="0"/>
              <a:t>think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elaborate</a:t>
            </a:r>
            <a:r>
              <a:rPr lang="sv-SE" dirty="0" smtClean="0"/>
              <a:t> a bit Sabine, </a:t>
            </a:r>
            <a:r>
              <a:rPr lang="sv-SE" dirty="0" err="1" smtClean="0"/>
              <a:t>since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better</a:t>
            </a:r>
            <a:r>
              <a:rPr lang="sv-SE" dirty="0" smtClean="0"/>
              <a:t> </a:t>
            </a:r>
            <a:r>
              <a:rPr lang="sv-SE" dirty="0" err="1" smtClean="0"/>
              <a:t>overview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pros</a:t>
            </a:r>
            <a:r>
              <a:rPr lang="sv-SE" dirty="0" smtClean="0"/>
              <a:t> and </a:t>
            </a:r>
            <a:r>
              <a:rPr lang="sv-SE" dirty="0" err="1" smtClean="0"/>
              <a:t>cons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other</a:t>
            </a:r>
            <a:r>
              <a:rPr lang="sv-SE" dirty="0" smtClean="0"/>
              <a:t> services.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4DFD-44F5-45F5-BD24-FDC18C19C91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15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second </a:t>
            </a:r>
            <a:r>
              <a:rPr lang="sv-SE" dirty="0" err="1" smtClean="0"/>
              <a:t>point</a:t>
            </a:r>
            <a:r>
              <a:rPr lang="sv-SE" dirty="0" smtClean="0"/>
              <a:t> I </a:t>
            </a:r>
            <a:r>
              <a:rPr lang="sv-SE" dirty="0" err="1" smtClean="0"/>
              <a:t>think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elaborate</a:t>
            </a:r>
            <a:r>
              <a:rPr lang="sv-SE" dirty="0" smtClean="0"/>
              <a:t> a bit Sabine, </a:t>
            </a:r>
            <a:r>
              <a:rPr lang="sv-SE" dirty="0" err="1" smtClean="0"/>
              <a:t>since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better</a:t>
            </a:r>
            <a:r>
              <a:rPr lang="sv-SE" dirty="0" smtClean="0"/>
              <a:t> </a:t>
            </a:r>
            <a:r>
              <a:rPr lang="sv-SE" dirty="0" err="1" smtClean="0"/>
              <a:t>overview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pros</a:t>
            </a:r>
            <a:r>
              <a:rPr lang="sv-SE" dirty="0" smtClean="0"/>
              <a:t> and </a:t>
            </a:r>
            <a:r>
              <a:rPr lang="sv-SE" dirty="0" err="1" smtClean="0"/>
              <a:t>cons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other</a:t>
            </a:r>
            <a:r>
              <a:rPr lang="sv-SE" dirty="0" smtClean="0"/>
              <a:t> services.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4DFD-44F5-45F5-BD24-FDC18C19C913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15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38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82521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88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3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6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image" Target="../media/image1.gif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hyperlink" Target="http://www.developpement-durable.gouv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6.jpeg"/><Relationship Id="rId10" Type="http://schemas.openxmlformats.org/officeDocument/2006/relationships/image" Target="../media/image4.png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Relationship Id="rId22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9CB86E"/>
            </a:gs>
            <a:gs pos="100000">
              <a:srgbClr val="1569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362" y="6154225"/>
            <a:ext cx="913063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Picture 2" descr="D:\Mes Documents\Mes Images\snowman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926"/>
          <a:stretch/>
        </p:blipFill>
        <p:spPr bwMode="auto">
          <a:xfrm>
            <a:off x="7452320" y="6165304"/>
            <a:ext cx="1593293" cy="6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D:\Mes Documents\Mes Images\Logos INRA\Logo_QualiAgro_2to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4888" y="6553140"/>
            <a:ext cx="610843" cy="2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Mes Documents\Mes Images\logo_VEOLIA_10C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51" y="6165304"/>
            <a:ext cx="751341" cy="3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:\PPR\PPR_5\07CR-BIO-VALOAGRO\8BIO0403\Donnees\_QualiAgro\Site Web\Photos images site web\Logos\logo-nouveau-INRA-transpare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032" y="6206317"/>
            <a:ext cx="730680" cy="3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P:\PPR\PPR_5\07CR-BIO-VALOAGRO\8BIO0403\Donnees\_QualiAgro\Site Web\Photos images site web\Logos\ensa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6186620"/>
            <a:ext cx="457509" cy="3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Mes Documents\Mes Images\alterr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049" y="6453336"/>
            <a:ext cx="1035583" cy="38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Mes Documents\Mes Images\logo umea univ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536" y="6185852"/>
            <a:ext cx="313248" cy="3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 descr="http://www6.dijon.inra.fr/var/internet_dijon_umragroecologie/storage/images/media/images/logo-ademe/53673-1-fre-FR/logo-ADEME_medium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9608" y="6237312"/>
            <a:ext cx="558696" cy="59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145" y="6188376"/>
            <a:ext cx="431839" cy="35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logo_Rennes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032" y="6590352"/>
            <a:ext cx="569912" cy="2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899" y="6525344"/>
            <a:ext cx="582957" cy="2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Afbeelding 1" descr="C:\Users\hanny136\AppData\Local\Microsoft\Windows\Temporary Internet Files\Content.Outlook\SP9YMCMO\SKB LOGO groo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405" y="6453336"/>
            <a:ext cx="448635" cy="40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8" descr="http://blogperso.univ-rennes1.fr/catherine.dupont/public/.logo_osur_type1-22x16-fond-blanc_m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400" y="6200461"/>
            <a:ext cx="500696" cy="3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http://www.snowmannetwork.com/upload/images/logos/MEDDE.png">
            <a:hlinkClick r:id="rId20"/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0670" y="6187020"/>
            <a:ext cx="457554" cy="5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087" y="6419364"/>
            <a:ext cx="260057" cy="4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D:\Mes Documents\Mes Images\Agroparistech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7639" y="6597352"/>
            <a:ext cx="766129" cy="1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4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3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866526"/>
          </a:xfrm>
        </p:spPr>
        <p:txBody>
          <a:bodyPr/>
          <a:lstStyle/>
          <a:p>
            <a:r>
              <a:rPr lang="fr-FR" b="1" dirty="0" err="1" smtClean="0">
                <a:solidFill>
                  <a:schemeClr val="accent6"/>
                </a:solidFill>
              </a:rPr>
              <a:t>Dysservices</a:t>
            </a:r>
            <a:r>
              <a:rPr lang="fr-FR" b="1" dirty="0" smtClean="0">
                <a:solidFill>
                  <a:schemeClr val="accent6"/>
                </a:solidFill>
              </a:rPr>
              <a:t> </a:t>
            </a:r>
            <a:r>
              <a:rPr lang="fr-FR" b="1" dirty="0" smtClean="0">
                <a:solidFill>
                  <a:schemeClr val="accent6"/>
                </a:solidFill>
              </a:rPr>
              <a:t>potentiels liés aux PRO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568952" cy="2664296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fr-FR" dirty="0" smtClean="0"/>
              <a:t>Transfert de bactéries pathogènes ou de bactéries résistantes aux antibiotiques </a:t>
            </a:r>
          </a:p>
          <a:p>
            <a:pPr marL="457200" indent="-457200" algn="l">
              <a:buFont typeface="Arial"/>
              <a:buChar char="•"/>
            </a:pPr>
            <a:endParaRPr lang="fr-FR" dirty="0" smtClean="0"/>
          </a:p>
          <a:p>
            <a:pPr marL="457200" indent="-457200" algn="l">
              <a:buFont typeface="Arial"/>
              <a:buChar char="•"/>
            </a:pPr>
            <a:r>
              <a:rPr lang="fr-FR" dirty="0" smtClean="0"/>
              <a:t>Transfert de polluants chimiques</a:t>
            </a:r>
          </a:p>
          <a:p>
            <a:pPr marL="457200" indent="-457200" algn="l">
              <a:buFont typeface="Arial"/>
              <a:buChar char="•"/>
            </a:pPr>
            <a:endParaRPr lang="fr-FR" dirty="0"/>
          </a:p>
          <a:p>
            <a:pPr algn="l"/>
            <a:r>
              <a:rPr lang="fr-FR" dirty="0" smtClean="0"/>
              <a:t>Impacts possibles sur la qualité des sols, des productions agricoles, des ressources en eau</a:t>
            </a:r>
          </a:p>
          <a:p>
            <a:pPr marL="457200" indent="-457200" algn="l">
              <a:buFont typeface="Arial"/>
              <a:buChar char="•"/>
            </a:pPr>
            <a:endParaRPr lang="fr-FR" dirty="0"/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-30708" y="1268760"/>
            <a:ext cx="8970579" cy="1045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chemeClr val="accent6"/>
                </a:solidFill>
              </a:rPr>
              <a:t>G</a:t>
            </a:r>
            <a:r>
              <a:rPr lang="fr-FR" sz="1800" b="1" dirty="0" smtClean="0"/>
              <a:t>ESTION DES </a:t>
            </a:r>
            <a:r>
              <a:rPr lang="fr-FR" sz="1800" b="1" dirty="0" smtClean="0">
                <a:solidFill>
                  <a:schemeClr val="accent6"/>
                </a:solidFill>
              </a:rPr>
              <a:t>M</a:t>
            </a:r>
            <a:r>
              <a:rPr lang="fr-FR" sz="1800" b="1" dirty="0" smtClean="0"/>
              <a:t>ATIÈRES </a:t>
            </a:r>
            <a:r>
              <a:rPr lang="fr-FR" sz="1800" b="1" dirty="0" smtClean="0">
                <a:solidFill>
                  <a:schemeClr val="accent6"/>
                </a:solidFill>
              </a:rPr>
              <a:t>O</a:t>
            </a:r>
            <a:r>
              <a:rPr lang="fr-FR" sz="1800" b="1" dirty="0" smtClean="0"/>
              <a:t>RGANIQUES ET DU </a:t>
            </a:r>
            <a:r>
              <a:rPr lang="fr-FR" sz="1800" b="1" dirty="0" smtClean="0">
                <a:solidFill>
                  <a:schemeClr val="accent6"/>
                </a:solidFill>
              </a:rPr>
              <a:t>T</a:t>
            </a:r>
            <a:r>
              <a:rPr lang="fr-FR" sz="1800" b="1" dirty="0" smtClean="0"/>
              <a:t>RAVAIL DU </a:t>
            </a:r>
            <a:r>
              <a:rPr lang="fr-FR" sz="1800" b="1" dirty="0" smtClean="0">
                <a:solidFill>
                  <a:schemeClr val="accent6"/>
                </a:solidFill>
              </a:rPr>
              <a:t>S</a:t>
            </a:r>
            <a:r>
              <a:rPr lang="fr-FR" sz="1800" b="1" dirty="0" smtClean="0"/>
              <a:t>OL : </a:t>
            </a:r>
          </a:p>
          <a:p>
            <a:r>
              <a:rPr lang="fr-FR" sz="1800" b="1" dirty="0" smtClean="0"/>
              <a:t>DES </a:t>
            </a:r>
            <a:r>
              <a:rPr lang="fr-FR" sz="1800" b="1" dirty="0" smtClean="0">
                <a:solidFill>
                  <a:schemeClr val="accent6"/>
                </a:solidFill>
              </a:rPr>
              <a:t>P</a:t>
            </a:r>
            <a:r>
              <a:rPr lang="fr-FR" sz="1800" b="1" dirty="0" smtClean="0"/>
              <a:t>RATIQUES QUI </a:t>
            </a:r>
            <a:r>
              <a:rPr lang="fr-FR" sz="1800" b="1" dirty="0" smtClean="0">
                <a:solidFill>
                  <a:schemeClr val="accent6"/>
                </a:solidFill>
              </a:rPr>
              <a:t>A</a:t>
            </a:r>
            <a:r>
              <a:rPr lang="fr-FR" sz="1800" b="1" dirty="0" smtClean="0"/>
              <a:t>MÉLIORENT LES </a:t>
            </a:r>
            <a:r>
              <a:rPr lang="fr-FR" sz="1800" b="1" dirty="0" smtClean="0">
                <a:solidFill>
                  <a:schemeClr val="accent6"/>
                </a:solidFill>
              </a:rPr>
              <a:t>S</a:t>
            </a:r>
            <a:r>
              <a:rPr lang="fr-FR" sz="1800" b="1" dirty="0" smtClean="0"/>
              <a:t>ERVICES </a:t>
            </a:r>
            <a:r>
              <a:rPr lang="fr-FR" sz="1800" b="1" dirty="0" smtClean="0">
                <a:solidFill>
                  <a:schemeClr val="accent6"/>
                </a:solidFill>
              </a:rPr>
              <a:t>É</a:t>
            </a:r>
            <a:r>
              <a:rPr lang="fr-FR" sz="1800" b="1" dirty="0" smtClean="0"/>
              <a:t>COSYSTÉMIQUES RENDUS PAR LES </a:t>
            </a:r>
            <a:r>
              <a:rPr lang="fr-FR" sz="1800" b="1" dirty="0" smtClean="0">
                <a:solidFill>
                  <a:schemeClr val="accent6"/>
                </a:solidFill>
              </a:rPr>
              <a:t>S</a:t>
            </a:r>
            <a:r>
              <a:rPr lang="fr-FR" sz="1800" b="1" dirty="0" smtClean="0"/>
              <a:t>OLS ?</a:t>
            </a:r>
            <a:endParaRPr lang="fr-FR" sz="105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" y="-1714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5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95536" y="1234340"/>
            <a:ext cx="8970579" cy="1045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b="1" dirty="0" smtClean="0">
                <a:solidFill>
                  <a:schemeClr val="accent6"/>
                </a:solidFill>
              </a:rPr>
              <a:t>G</a:t>
            </a:r>
            <a:r>
              <a:rPr lang="fr-FR" sz="1800" b="1" dirty="0" smtClean="0">
                <a:solidFill>
                  <a:schemeClr val="bg1"/>
                </a:solidFill>
              </a:rPr>
              <a:t>ESTION DES </a:t>
            </a:r>
            <a:r>
              <a:rPr lang="fr-FR" sz="1800" b="1" dirty="0">
                <a:solidFill>
                  <a:schemeClr val="accent6"/>
                </a:solidFill>
              </a:rPr>
              <a:t>M</a:t>
            </a:r>
            <a:r>
              <a:rPr lang="fr-FR" sz="1800" b="1" dirty="0" smtClean="0">
                <a:solidFill>
                  <a:schemeClr val="bg1"/>
                </a:solidFill>
              </a:rPr>
              <a:t>ATIÈRES </a:t>
            </a:r>
            <a:r>
              <a:rPr lang="fr-FR" sz="1800" b="1" dirty="0">
                <a:solidFill>
                  <a:schemeClr val="accent6"/>
                </a:solidFill>
              </a:rPr>
              <a:t>O</a:t>
            </a:r>
            <a:r>
              <a:rPr lang="fr-FR" sz="1800" b="1" dirty="0" smtClean="0">
                <a:solidFill>
                  <a:schemeClr val="bg1"/>
                </a:solidFill>
              </a:rPr>
              <a:t>RGANIQUES ET DU </a:t>
            </a:r>
            <a:r>
              <a:rPr lang="fr-FR" sz="1800" b="1" dirty="0">
                <a:solidFill>
                  <a:schemeClr val="accent6"/>
                </a:solidFill>
              </a:rPr>
              <a:t>T</a:t>
            </a:r>
            <a:r>
              <a:rPr lang="fr-FR" sz="1800" b="1" dirty="0" smtClean="0">
                <a:solidFill>
                  <a:schemeClr val="bg1"/>
                </a:solidFill>
              </a:rPr>
              <a:t>RAVAIL DU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 : </a:t>
            </a:r>
          </a:p>
          <a:p>
            <a:pPr marL="0" indent="0" algn="ctr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DES </a:t>
            </a:r>
            <a:r>
              <a:rPr lang="fr-FR" sz="1800" b="1" dirty="0">
                <a:solidFill>
                  <a:schemeClr val="accent6"/>
                </a:solidFill>
              </a:rPr>
              <a:t>P</a:t>
            </a:r>
            <a:r>
              <a:rPr lang="fr-FR" sz="1800" b="1" dirty="0" smtClean="0">
                <a:solidFill>
                  <a:schemeClr val="bg1"/>
                </a:solidFill>
              </a:rPr>
              <a:t>RATIQUES QUI </a:t>
            </a:r>
            <a:r>
              <a:rPr lang="fr-FR" sz="1800" b="1" dirty="0">
                <a:solidFill>
                  <a:schemeClr val="accent6"/>
                </a:solidFill>
              </a:rPr>
              <a:t>A</a:t>
            </a:r>
            <a:r>
              <a:rPr lang="fr-FR" sz="1800" b="1" dirty="0" smtClean="0">
                <a:solidFill>
                  <a:schemeClr val="bg1"/>
                </a:solidFill>
              </a:rPr>
              <a:t>MÉLIORENT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ERVICES </a:t>
            </a:r>
            <a:r>
              <a:rPr lang="fr-FR" sz="1800" b="1" dirty="0" smtClean="0">
                <a:solidFill>
                  <a:schemeClr val="accent6"/>
                </a:solidFill>
              </a:rPr>
              <a:t>É</a:t>
            </a:r>
            <a:r>
              <a:rPr lang="fr-FR" sz="1800" b="1" dirty="0" smtClean="0">
                <a:solidFill>
                  <a:schemeClr val="bg1"/>
                </a:solidFill>
              </a:rPr>
              <a:t>COSYSTÉMIQUES RENDUS PAR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OLS ?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21246"/>
          <a:stretch/>
        </p:blipFill>
        <p:spPr bwMode="auto">
          <a:xfrm>
            <a:off x="0" y="0"/>
            <a:ext cx="3498640" cy="12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7" name="Picture 9" descr="P:\PPR\PPR_5\07CR-BIO-VALOAGRO\8BIO0411\Photos\Jack photo's\CIMG23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8" b="6525"/>
          <a:stretch/>
        </p:blipFill>
        <p:spPr bwMode="auto">
          <a:xfrm>
            <a:off x="5876940" y="0"/>
            <a:ext cx="3267060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:\PPR\PPR_5\07CR-BIO-VALOAGRO\8BIO0403\Photos\QualiAgro\2013 récolte blé\DSC002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b="17565"/>
          <a:stretch/>
        </p:blipFill>
        <p:spPr bwMode="auto">
          <a:xfrm>
            <a:off x="3498640" y="0"/>
            <a:ext cx="2385060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189185" y="3044295"/>
            <a:ext cx="8844455" cy="189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DYSSERVICES </a:t>
            </a:r>
            <a:r>
              <a:rPr lang="en-US" sz="3200" b="1" dirty="0" err="1" smtClean="0">
                <a:solidFill>
                  <a:srgbClr val="FFC000"/>
                </a:solidFill>
              </a:rPr>
              <a:t>éventuels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00" b="1" dirty="0" smtClean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sz="3000" b="1" dirty="0" err="1" smtClean="0"/>
              <a:t>Quels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transferts</a:t>
            </a:r>
            <a:r>
              <a:rPr lang="en-US" sz="3000" b="1" dirty="0" smtClean="0"/>
              <a:t> des </a:t>
            </a:r>
            <a:r>
              <a:rPr lang="en-US" sz="3000" b="1" dirty="0" err="1" smtClean="0"/>
              <a:t>polluants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organiques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persistants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dans</a:t>
            </a:r>
            <a:r>
              <a:rPr lang="en-US" sz="3000" b="1" dirty="0" smtClean="0"/>
              <a:t> les sols après </a:t>
            </a:r>
            <a:r>
              <a:rPr lang="en-US" sz="3000" b="1" dirty="0" err="1" smtClean="0"/>
              <a:t>apports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répétés</a:t>
            </a:r>
            <a:r>
              <a:rPr lang="en-US" sz="3000" b="1" dirty="0" smtClean="0"/>
              <a:t> de PRO?</a:t>
            </a:r>
            <a:endParaRPr lang="en-US" sz="3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600" b="1" dirty="0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9186" y="5869303"/>
            <a:ext cx="8844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white"/>
                </a:solidFill>
              </a:rPr>
              <a:t>12 décembre 2014 - Centre International de Séjour de Paris, 6 av. Maurice Ravel, 75012 PARIS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3608" y="4894034"/>
            <a:ext cx="5573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Lisa LUNDIN (présenté par Sabine HOUOT)</a:t>
            </a:r>
            <a:endParaRPr lang="fr-FR" sz="2400" b="1" baseline="30000" dirty="0" smtClean="0"/>
          </a:p>
          <a:p>
            <a:r>
              <a:rPr lang="en-US" sz="1600" b="1" dirty="0" smtClean="0"/>
              <a:t>Department </a:t>
            </a:r>
            <a:r>
              <a:rPr lang="en-US" sz="1600" b="1" dirty="0"/>
              <a:t>of Chemistry, </a:t>
            </a:r>
            <a:r>
              <a:rPr lang="en-US" sz="1600" b="1" dirty="0" err="1"/>
              <a:t>Umeå</a:t>
            </a:r>
            <a:r>
              <a:rPr lang="en-US" sz="1600" b="1" dirty="0"/>
              <a:t> University</a:t>
            </a:r>
          </a:p>
          <a:p>
            <a:endParaRPr lang="fr-FR" sz="1600" b="1" dirty="0" smtClean="0"/>
          </a:p>
          <a:p>
            <a:endParaRPr lang="fr-FR" sz="1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20" y="1948485"/>
            <a:ext cx="1520519" cy="114038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60" y="1988840"/>
            <a:ext cx="1393386" cy="104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51" y="2013952"/>
            <a:ext cx="2087968" cy="9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2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Polluants organiques persistants - POPs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5"/>
          </a:xfrm>
        </p:spPr>
        <p:txBody>
          <a:bodyPr>
            <a:normAutofit/>
          </a:bodyPr>
          <a:lstStyle/>
          <a:p>
            <a:r>
              <a:rPr lang="sv-SE" dirty="0" smtClean="0"/>
              <a:t>Les POPs sont des composés qui ont un effet toxique quand ils sont relargués dans l’environnement</a:t>
            </a:r>
          </a:p>
          <a:p>
            <a:r>
              <a:rPr lang="sv-SE" dirty="0" smtClean="0"/>
              <a:t>Ce sont des composés ”PBT”</a:t>
            </a:r>
          </a:p>
          <a:p>
            <a:pPr lvl="1"/>
            <a:r>
              <a:rPr lang="sv-SE" dirty="0" smtClean="0"/>
              <a:t>Persistents – leur dégradation est très lente</a:t>
            </a:r>
          </a:p>
          <a:p>
            <a:pPr lvl="1"/>
            <a:r>
              <a:rPr lang="sv-SE" dirty="0" smtClean="0"/>
              <a:t>Potentiellement ”Bioaccumulés”– ils peuvent être transférés dans la chaine alimentaire , vers les animaux et les hommes</a:t>
            </a:r>
          </a:p>
          <a:p>
            <a:pPr lvl="1"/>
            <a:r>
              <a:rPr lang="sv-SE" dirty="0" smtClean="0"/>
              <a:t>Toxiques – ils provoquent différents types de maladies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19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POPs - suite</a:t>
            </a:r>
            <a:endParaRPr lang="sv-SE" b="1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60794" y="1340768"/>
            <a:ext cx="822600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dirty="0" smtClean="0"/>
              <a:t>Dioxines et Furannes polychlorés (</a:t>
            </a:r>
            <a:r>
              <a:rPr lang="sv-SE" sz="2000" b="1" dirty="0" smtClean="0"/>
              <a:t>PCDD et PCDF</a:t>
            </a:r>
            <a:r>
              <a:rPr lang="sv-SE" sz="2000" dirty="0" smtClean="0"/>
              <a:t>)</a:t>
            </a:r>
          </a:p>
          <a:p>
            <a:pPr lvl="1"/>
            <a:r>
              <a:rPr lang="sv-SE" sz="2000" dirty="0"/>
              <a:t>Dioxines et </a:t>
            </a:r>
            <a:r>
              <a:rPr lang="sv-SE" sz="2000" dirty="0" smtClean="0"/>
              <a:t>Furannes  bromés </a:t>
            </a:r>
            <a:r>
              <a:rPr lang="sv-SE" sz="2000" dirty="0"/>
              <a:t>(</a:t>
            </a:r>
            <a:r>
              <a:rPr lang="sv-SE" sz="2000" b="1" dirty="0" smtClean="0"/>
              <a:t>PBDD and PBDF</a:t>
            </a:r>
            <a:r>
              <a:rPr lang="sv-SE" sz="2000" dirty="0" smtClean="0"/>
              <a:t>)</a:t>
            </a:r>
          </a:p>
          <a:p>
            <a:pPr lvl="1"/>
            <a:r>
              <a:rPr lang="sv-SE" sz="2000" dirty="0" smtClean="0"/>
              <a:t>Polychlorobiphenyls (</a:t>
            </a:r>
            <a:r>
              <a:rPr lang="sv-SE" sz="2000" b="1" dirty="0" smtClean="0"/>
              <a:t>PCB</a:t>
            </a:r>
            <a:r>
              <a:rPr lang="sv-SE" sz="2000" dirty="0" smtClean="0"/>
              <a:t>)</a:t>
            </a:r>
          </a:p>
          <a:p>
            <a:pPr lvl="1"/>
            <a:r>
              <a:rPr lang="sv-SE" sz="2000" dirty="0" smtClean="0"/>
              <a:t>D</a:t>
            </a:r>
            <a:r>
              <a:rPr lang="sv-SE" sz="2000" dirty="0"/>
              <a:t>iphenylethers </a:t>
            </a:r>
            <a:r>
              <a:rPr lang="sv-SE" sz="2000" dirty="0" smtClean="0"/>
              <a:t>Polybromés (</a:t>
            </a:r>
            <a:r>
              <a:rPr lang="sv-SE" sz="2000" b="1" dirty="0" smtClean="0"/>
              <a:t>PBDE</a:t>
            </a:r>
            <a:r>
              <a:rPr lang="sv-SE" sz="2000" dirty="0" smtClean="0"/>
              <a:t>)</a:t>
            </a:r>
            <a:r>
              <a:rPr lang="sv-SE" sz="2000" dirty="0" smtClean="0">
                <a:sym typeface="Wingdings" panose="05000000000000000000" pitchFamily="2" charset="2"/>
              </a:rPr>
              <a:t> pas inclus dans le calcul de TEQ </a:t>
            </a:r>
            <a:endParaRPr lang="sv-SE" sz="20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sv-SE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sv-SE" sz="2000" dirty="0" smtClean="0"/>
              <a:t>On </a:t>
            </a:r>
            <a:r>
              <a:rPr lang="en-US" altLang="sv-SE" sz="2000" dirty="0" err="1" smtClean="0"/>
              <a:t>utilise</a:t>
            </a:r>
            <a:r>
              <a:rPr lang="en-US" altLang="sv-SE" sz="2000" dirty="0" smtClean="0"/>
              <a:t> des concentrations </a:t>
            </a:r>
            <a:r>
              <a:rPr lang="en-US" altLang="sv-SE" sz="2000" dirty="0" err="1" smtClean="0"/>
              <a:t>équivalentes</a:t>
            </a:r>
            <a:r>
              <a:rPr lang="en-US" altLang="sv-SE" sz="2000" dirty="0" smtClean="0"/>
              <a:t> </a:t>
            </a:r>
            <a:r>
              <a:rPr lang="en-US" altLang="sv-SE" sz="2000" dirty="0" err="1" smtClean="0"/>
              <a:t>en</a:t>
            </a:r>
            <a:r>
              <a:rPr lang="en-US" altLang="sv-SE" sz="2000" dirty="0" smtClean="0"/>
              <a:t> </a:t>
            </a:r>
            <a:r>
              <a:rPr lang="en-US" altLang="sv-SE" sz="2000" dirty="0" err="1" smtClean="0"/>
              <a:t>toxiques</a:t>
            </a:r>
            <a:r>
              <a:rPr lang="en-US" altLang="sv-SE" sz="2000" dirty="0" smtClean="0"/>
              <a:t> pour comparer les concentrations </a:t>
            </a:r>
            <a:r>
              <a:rPr lang="en-US" altLang="sv-SE" sz="2000" dirty="0" err="1" smtClean="0"/>
              <a:t>dans</a:t>
            </a:r>
            <a:r>
              <a:rPr lang="en-US" altLang="sv-SE" sz="2000" dirty="0" smtClean="0"/>
              <a:t> </a:t>
            </a:r>
            <a:r>
              <a:rPr lang="en-US" altLang="sv-SE" sz="2000" dirty="0" err="1" smtClean="0"/>
              <a:t>différentes</a:t>
            </a:r>
            <a:r>
              <a:rPr lang="en-US" altLang="sv-SE" sz="2000" dirty="0" smtClean="0"/>
              <a:t> matrices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sz="2000" dirty="0" smtClean="0"/>
          </a:p>
          <a:p>
            <a:pPr algn="ctr">
              <a:buFontTx/>
              <a:buNone/>
            </a:pPr>
            <a:r>
              <a:rPr lang="sv-SE" altLang="sv-SE" sz="2000" dirty="0" smtClean="0"/>
              <a:t>TEQ = </a:t>
            </a:r>
            <a:r>
              <a:rPr lang="sv-SE" altLang="sv-SE" sz="2000" dirty="0" smtClean="0">
                <a:latin typeface="Symbol" panose="05050102010706020507" pitchFamily="18" charset="2"/>
              </a:rPr>
              <a:t>S</a:t>
            </a:r>
            <a:r>
              <a:rPr lang="sv-SE" altLang="sv-SE" sz="2000" baseline="-25000" dirty="0" smtClean="0"/>
              <a:t>n1</a:t>
            </a:r>
            <a:r>
              <a:rPr lang="sv-SE" altLang="sv-SE" sz="2000" dirty="0" smtClean="0"/>
              <a:t>[</a:t>
            </a:r>
            <a:r>
              <a:rPr lang="sv-SE" altLang="sv-SE" sz="2000" dirty="0" err="1" smtClean="0"/>
              <a:t>PCDD</a:t>
            </a:r>
            <a:r>
              <a:rPr lang="sv-SE" altLang="sv-SE" sz="2000" baseline="-25000" dirty="0" err="1" smtClean="0"/>
              <a:t>i</a:t>
            </a:r>
            <a:r>
              <a:rPr lang="sv-SE" altLang="sv-SE" sz="2000" dirty="0" smtClean="0"/>
              <a:t> x </a:t>
            </a:r>
            <a:r>
              <a:rPr lang="sv-SE" altLang="sv-SE" sz="2000" dirty="0" err="1" smtClean="0"/>
              <a:t>TEF</a:t>
            </a:r>
            <a:r>
              <a:rPr lang="sv-SE" altLang="sv-SE" sz="2000" baseline="-25000" dirty="0" err="1" smtClean="0"/>
              <a:t>i</a:t>
            </a:r>
            <a:r>
              <a:rPr lang="sv-SE" altLang="sv-SE" sz="2000" dirty="0" smtClean="0"/>
              <a:t>] + </a:t>
            </a:r>
            <a:r>
              <a:rPr lang="sv-SE" altLang="sv-SE" sz="2000" dirty="0" smtClean="0">
                <a:latin typeface="Symbol" panose="05050102010706020507" pitchFamily="18" charset="2"/>
              </a:rPr>
              <a:t>S</a:t>
            </a:r>
            <a:r>
              <a:rPr lang="sv-SE" altLang="sv-SE" sz="2000" baseline="-25000" dirty="0" smtClean="0"/>
              <a:t>n2</a:t>
            </a:r>
            <a:r>
              <a:rPr lang="sv-SE" altLang="sv-SE" sz="2000" dirty="0" smtClean="0"/>
              <a:t>[</a:t>
            </a:r>
            <a:r>
              <a:rPr lang="sv-SE" altLang="sv-SE" sz="2000" dirty="0" err="1" smtClean="0"/>
              <a:t>PCDF</a:t>
            </a:r>
            <a:r>
              <a:rPr lang="sv-SE" altLang="sv-SE" sz="2000" baseline="-25000" dirty="0" err="1" smtClean="0"/>
              <a:t>i</a:t>
            </a:r>
            <a:r>
              <a:rPr lang="sv-SE" altLang="sv-SE" sz="2000" dirty="0" smtClean="0"/>
              <a:t> x </a:t>
            </a:r>
            <a:r>
              <a:rPr lang="sv-SE" altLang="sv-SE" sz="2000" dirty="0" err="1" smtClean="0"/>
              <a:t>TEF</a:t>
            </a:r>
            <a:r>
              <a:rPr lang="sv-SE" altLang="sv-SE" sz="2000" baseline="-25000" dirty="0" err="1" smtClean="0"/>
              <a:t>i</a:t>
            </a:r>
            <a:r>
              <a:rPr lang="sv-SE" altLang="sv-SE" sz="2000" dirty="0" smtClean="0"/>
              <a:t>] + </a:t>
            </a:r>
          </a:p>
          <a:p>
            <a:pPr algn="ctr">
              <a:buFontTx/>
              <a:buNone/>
            </a:pPr>
            <a:endParaRPr lang="sv-SE" altLang="sv-SE" sz="2000" dirty="0" smtClean="0"/>
          </a:p>
          <a:p>
            <a:pPr algn="ctr">
              <a:buFontTx/>
              <a:buNone/>
            </a:pPr>
            <a:r>
              <a:rPr lang="sv-SE" altLang="sv-SE" sz="2000" dirty="0" smtClean="0">
                <a:latin typeface="Symbol" panose="05050102010706020507" pitchFamily="18" charset="2"/>
              </a:rPr>
              <a:t>S</a:t>
            </a:r>
            <a:r>
              <a:rPr lang="sv-SE" altLang="sv-SE" sz="2000" baseline="-25000" dirty="0" smtClean="0"/>
              <a:t>n3</a:t>
            </a:r>
            <a:r>
              <a:rPr lang="sv-SE" altLang="sv-SE" sz="2000" dirty="0" smtClean="0"/>
              <a:t>[</a:t>
            </a:r>
            <a:r>
              <a:rPr lang="sv-SE" altLang="sv-SE" sz="2000" dirty="0" err="1" smtClean="0"/>
              <a:t>PBDD</a:t>
            </a:r>
            <a:r>
              <a:rPr lang="sv-SE" altLang="sv-SE" sz="2000" baseline="-25000" dirty="0" err="1" smtClean="0"/>
              <a:t>i</a:t>
            </a:r>
            <a:r>
              <a:rPr lang="sv-SE" altLang="sv-SE" sz="2000" dirty="0" smtClean="0"/>
              <a:t> </a:t>
            </a:r>
            <a:r>
              <a:rPr lang="sv-SE" altLang="sv-SE" sz="2000" dirty="0"/>
              <a:t>x </a:t>
            </a:r>
            <a:r>
              <a:rPr lang="sv-SE" altLang="sv-SE" sz="2000" dirty="0" err="1"/>
              <a:t>TEF</a:t>
            </a:r>
            <a:r>
              <a:rPr lang="sv-SE" altLang="sv-SE" sz="2000" baseline="-25000" dirty="0" err="1"/>
              <a:t>i</a:t>
            </a:r>
            <a:r>
              <a:rPr lang="sv-SE" altLang="sv-SE" sz="2000" dirty="0"/>
              <a:t>] + </a:t>
            </a:r>
            <a:r>
              <a:rPr lang="sv-SE" altLang="sv-SE" sz="2000" dirty="0" smtClean="0">
                <a:latin typeface="Symbol" panose="05050102010706020507" pitchFamily="18" charset="2"/>
              </a:rPr>
              <a:t>S</a:t>
            </a:r>
            <a:r>
              <a:rPr lang="sv-SE" altLang="sv-SE" sz="2000" baseline="-25000" dirty="0" smtClean="0"/>
              <a:t>n4</a:t>
            </a:r>
            <a:r>
              <a:rPr lang="sv-SE" altLang="sv-SE" sz="2000" dirty="0" smtClean="0"/>
              <a:t>[</a:t>
            </a:r>
            <a:r>
              <a:rPr lang="sv-SE" altLang="sv-SE" sz="2000" dirty="0" err="1" smtClean="0"/>
              <a:t>PBDF</a:t>
            </a:r>
            <a:r>
              <a:rPr lang="sv-SE" altLang="sv-SE" sz="2000" baseline="-25000" dirty="0" err="1" smtClean="0"/>
              <a:t>i</a:t>
            </a:r>
            <a:r>
              <a:rPr lang="sv-SE" altLang="sv-SE" sz="2000" dirty="0" smtClean="0"/>
              <a:t> </a:t>
            </a:r>
            <a:r>
              <a:rPr lang="sv-SE" altLang="sv-SE" sz="2000" dirty="0"/>
              <a:t>x </a:t>
            </a:r>
            <a:r>
              <a:rPr lang="sv-SE" altLang="sv-SE" sz="2000" dirty="0" err="1"/>
              <a:t>TEF</a:t>
            </a:r>
            <a:r>
              <a:rPr lang="sv-SE" altLang="sv-SE" sz="2000" baseline="-25000" dirty="0" err="1"/>
              <a:t>i</a:t>
            </a:r>
            <a:r>
              <a:rPr lang="sv-SE" altLang="sv-SE" sz="2000" dirty="0"/>
              <a:t>] + </a:t>
            </a:r>
            <a:r>
              <a:rPr lang="sv-SE" altLang="sv-SE" sz="2000" dirty="0" smtClean="0">
                <a:latin typeface="Symbol" panose="05050102010706020507" pitchFamily="18" charset="2"/>
              </a:rPr>
              <a:t>S</a:t>
            </a:r>
            <a:r>
              <a:rPr lang="sv-SE" altLang="sv-SE" sz="2000" baseline="-25000" dirty="0" smtClean="0"/>
              <a:t>n5</a:t>
            </a:r>
            <a:r>
              <a:rPr lang="sv-SE" altLang="sv-SE" sz="2000" dirty="0" smtClean="0"/>
              <a:t>[</a:t>
            </a:r>
            <a:r>
              <a:rPr lang="sv-SE" altLang="sv-SE" sz="2000" dirty="0" err="1" smtClean="0"/>
              <a:t>PCB</a:t>
            </a:r>
            <a:r>
              <a:rPr lang="sv-SE" altLang="sv-SE" sz="2000" baseline="-25000" dirty="0" err="1" smtClean="0"/>
              <a:t>i</a:t>
            </a:r>
            <a:r>
              <a:rPr lang="sv-SE" altLang="sv-SE" sz="2000" dirty="0" smtClean="0"/>
              <a:t> x </a:t>
            </a:r>
            <a:r>
              <a:rPr lang="sv-SE" altLang="sv-SE" sz="2000" dirty="0" err="1" smtClean="0"/>
              <a:t>TEF</a:t>
            </a:r>
            <a:r>
              <a:rPr lang="sv-SE" altLang="sv-SE" sz="2000" baseline="-25000" dirty="0" err="1" smtClean="0"/>
              <a:t>i</a:t>
            </a:r>
            <a:r>
              <a:rPr lang="sv-SE" altLang="sv-SE" sz="2000" dirty="0" smtClean="0"/>
              <a:t>]</a:t>
            </a:r>
          </a:p>
          <a:p>
            <a:pPr>
              <a:buFontTx/>
              <a:buNone/>
            </a:pPr>
            <a:endParaRPr lang="sv-SE" altLang="sv-SE" sz="2000" dirty="0" smtClean="0"/>
          </a:p>
          <a:p>
            <a:pPr>
              <a:buFontTx/>
              <a:buNone/>
            </a:pPr>
            <a:r>
              <a:rPr lang="sv-SE" altLang="sv-SE" sz="2000" dirty="0" smtClean="0"/>
              <a:t>TEF= facteur d’équivalence toxique</a:t>
            </a:r>
            <a:endParaRPr lang="sv-SE" altLang="sv-SE" sz="2000" dirty="0"/>
          </a:p>
        </p:txBody>
      </p:sp>
    </p:spTree>
    <p:extLst>
      <p:ext uri="{BB962C8B-B14F-4D97-AF65-F5344CB8AC3E}">
        <p14:creationId xmlns:p14="http://schemas.microsoft.com/office/powerpoint/2010/main" val="7362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PRO utilisés dans les différents sites étudiés en France et Suède</a:t>
            </a:r>
            <a:endParaRPr lang="fr-FR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47693"/>
              </p:ext>
            </p:extLst>
          </p:nvPr>
        </p:nvGraphicFramePr>
        <p:xfrm>
          <a:off x="457201" y="2276872"/>
          <a:ext cx="8229599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sv-SE" sz="1600" dirty="0" smtClean="0"/>
                    </a:p>
                    <a:p>
                      <a:endParaRPr lang="sv-SE" sz="1600" dirty="0" smtClean="0"/>
                    </a:p>
                    <a:p>
                      <a:r>
                        <a:rPr lang="sv-SE" sz="1600" dirty="0" smtClean="0"/>
                        <a:t>Sites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 smtClean="0"/>
                    </a:p>
                    <a:p>
                      <a:r>
                        <a:rPr lang="sv-SE" sz="1600" dirty="0" smtClean="0"/>
                        <a:t>MSW compost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 smtClean="0"/>
                    </a:p>
                    <a:p>
                      <a:r>
                        <a:rPr lang="sv-SE" sz="1600" dirty="0" smtClean="0"/>
                        <a:t>Biowaste compost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 smtClean="0"/>
                    </a:p>
                    <a:p>
                      <a:r>
                        <a:rPr lang="sv-SE" sz="1600" dirty="0" smtClean="0"/>
                        <a:t>Sewage Sludge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Composted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Sewage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Sludge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 smtClean="0"/>
                    </a:p>
                    <a:p>
                      <a:r>
                        <a:rPr lang="sv-SE" sz="1600" dirty="0" smtClean="0"/>
                        <a:t>Farmyard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Manure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Composted</a:t>
                      </a:r>
                      <a:r>
                        <a:rPr lang="sv-SE" sz="1600" dirty="0" smtClean="0"/>
                        <a:t> Farmyard </a:t>
                      </a:r>
                      <a:r>
                        <a:rPr lang="sv-SE" sz="1600" dirty="0" err="1" smtClean="0"/>
                        <a:t>Manure</a:t>
                      </a:r>
                      <a:endParaRPr lang="sv-S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Compost OMR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Compost BIOdéchets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Boue STEP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Boue compostée (DVB)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Fumier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Fumier composté</a:t>
                      </a:r>
                      <a:endParaRPr lang="sv-S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Qualiagro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Colmar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Lanna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Ultuna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Concentration des POPs dans les PRO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En général, les concentrations sont faibles dans les PRO aujourd’hui</a:t>
            </a:r>
          </a:p>
          <a:p>
            <a:r>
              <a:rPr lang="sv-SE" dirty="0" smtClean="0"/>
              <a:t>Les concentrations en PCDD/F ont diminué dans les boues Suédoises avec une diminution de 60% des concentrations en équivalent-toxiques  et de plus de 95% sur les concentrations totales entre 1979 et 2011.</a:t>
            </a:r>
          </a:p>
          <a:p>
            <a:r>
              <a:rPr lang="sv-SE" dirty="0" smtClean="0"/>
              <a:t>Les concentrations totales et en ”toxiques équivalents” se classent selon:</a:t>
            </a:r>
          </a:p>
          <a:p>
            <a:pPr lvl="1"/>
            <a:r>
              <a:rPr lang="sv-SE" dirty="0" smtClean="0"/>
              <a:t>PRO français: PCDD/F &gt; PCB &gt; PBDD/F </a:t>
            </a:r>
          </a:p>
          <a:p>
            <a:pPr lvl="1"/>
            <a:r>
              <a:rPr lang="sv-SE" dirty="0" smtClean="0"/>
              <a:t>PRO suédois: PCB &gt; PCDD/F &gt; PBDD/F</a:t>
            </a:r>
          </a:p>
        </p:txBody>
      </p:sp>
    </p:spTree>
    <p:extLst>
      <p:ext uri="{BB962C8B-B14F-4D97-AF65-F5344CB8AC3E}">
        <p14:creationId xmlns:p14="http://schemas.microsoft.com/office/powerpoint/2010/main" val="2896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19" y="1268760"/>
            <a:ext cx="7458563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 smtClean="0"/>
              <a:t>Concentrations en ”équivalent toxiques” dans les PRO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000" dirty="0" smtClean="0"/>
              <a:t>(PCDD/F, PBDD/F et PCB)</a:t>
            </a:r>
            <a:endParaRPr lang="sv-S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200601"/>
            <a:ext cx="8229600" cy="892695"/>
          </a:xfrm>
        </p:spPr>
        <p:txBody>
          <a:bodyPr>
            <a:noAutofit/>
          </a:bodyPr>
          <a:lstStyle/>
          <a:p>
            <a:r>
              <a:rPr lang="sv-SE" sz="2400" dirty="0" smtClean="0"/>
              <a:t>Les boues ont les concentrations les plus élevées</a:t>
            </a:r>
          </a:p>
          <a:p>
            <a:r>
              <a:rPr lang="sv-SE" sz="2400" dirty="0" smtClean="0"/>
              <a:t>Les fumiers ont les concentrations les plus faibles</a:t>
            </a:r>
            <a:endParaRPr lang="sv-S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165522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150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5392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68760"/>
            <a:ext cx="7160476" cy="39604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244985"/>
            <a:ext cx="8778970" cy="776303"/>
          </a:xfrm>
        </p:spPr>
        <p:txBody>
          <a:bodyPr>
            <a:noAutofit/>
          </a:bodyPr>
          <a:lstStyle/>
          <a:p>
            <a:r>
              <a:rPr lang="sv-SE" sz="2400" dirty="0" smtClean="0"/>
              <a:t>Petites augmentations dans les sols amendés</a:t>
            </a:r>
          </a:p>
          <a:p>
            <a:r>
              <a:rPr lang="sv-SE" sz="2400" dirty="0" smtClean="0"/>
              <a:t>L’augmentation la plus forte est observée à Ultuna sans explication analytique</a:t>
            </a:r>
          </a:p>
          <a:p>
            <a:endParaRPr lang="sv-S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52320" y="155679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36</a:t>
            </a:r>
            <a:endParaRPr lang="sv-SE" sz="11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Concentrations en ”équivalent toxiques” dans les sols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000" dirty="0" smtClean="0"/>
              <a:t>(PCDD/F, PBDD/F et PCB)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9136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 smtClean="0"/>
              <a:t>Augmentation potentielle des concentrations en toxiques dans les sols</a:t>
            </a:r>
            <a:endParaRPr lang="sv-S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221088"/>
            <a:ext cx="8229600" cy="1224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SE" altLang="sv-SE" sz="2000" dirty="0" smtClean="0">
                <a:ea typeface="ＭＳ Ｐゴシック" panose="020B0600070205080204" pitchFamily="34" charset="-128"/>
              </a:rPr>
              <a:t>Une petite augmentation des concentrations en TEQ est observée dans les sols amendés, inférieure à l’augmentation potentielle calculée, sauf à Ultuna?</a:t>
            </a:r>
          </a:p>
          <a:p>
            <a:pPr>
              <a:defRPr/>
            </a:pPr>
            <a:r>
              <a:rPr lang="sv-SE" altLang="sv-SE" sz="2000" dirty="0" smtClean="0">
                <a:ea typeface="ＭＳ Ｐゴシック" panose="020B0600070205080204" pitchFamily="34" charset="-128"/>
              </a:rPr>
              <a:t>Les concentrations mesurées sont plus faibles que les valeurs limites définies en Suède pour les sols contaminés (20 ng WHO-TEQ/kg sol)</a:t>
            </a:r>
            <a:endParaRPr lang="sv-SE" altLang="sv-SE" sz="2000" dirty="0">
              <a:ea typeface="ＭＳ Ｐゴシック" panose="020B0600070205080204" pitchFamily="34" charset="-128"/>
            </a:endParaRPr>
          </a:p>
          <a:p>
            <a:endParaRPr lang="sv-SE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94485"/>
              </p:ext>
            </p:extLst>
          </p:nvPr>
        </p:nvGraphicFramePr>
        <p:xfrm>
          <a:off x="477888" y="1556792"/>
          <a:ext cx="8208912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024"/>
                <a:gridCol w="1343276"/>
                <a:gridCol w="1899949"/>
                <a:gridCol w="1980627"/>
                <a:gridCol w="1791036"/>
              </a:tblGrid>
              <a:tr h="548640">
                <a:tc>
                  <a:txBody>
                    <a:bodyPr/>
                    <a:lstStyle/>
                    <a:p>
                      <a:r>
                        <a:rPr lang="sv-SE" dirty="0" smtClean="0"/>
                        <a:t>site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PRO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dirty="0" smtClean="0"/>
                        <a:t>Conc </a:t>
                      </a:r>
                      <a:r>
                        <a:rPr lang="sv-SE" sz="1600" b="1" baseline="0" dirty="0" smtClean="0"/>
                        <a:t>sol témoin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smtClean="0"/>
                        <a:t>(ng WHO-TEQ/kg</a:t>
                      </a:r>
                      <a:r>
                        <a:rPr lang="sv-SE" sz="1400" b="0" baseline="0" dirty="0" smtClean="0"/>
                        <a:t> soi)</a:t>
                      </a:r>
                      <a:endParaRPr lang="sv-SE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Conc sol amendé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smtClean="0"/>
                        <a:t>(ng WHO-TEQ/kg</a:t>
                      </a:r>
                      <a:r>
                        <a:rPr lang="sv-SE" sz="1400" b="0" baseline="0" dirty="0" smtClean="0"/>
                        <a:t> sol)</a:t>
                      </a:r>
                      <a:endParaRPr lang="sv-SE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dirty="0" smtClean="0"/>
                        <a:t>Augmentation potentielle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smtClean="0"/>
                        <a:t>(ng WHO-TEQ/kg</a:t>
                      </a:r>
                      <a:r>
                        <a:rPr lang="sv-SE" sz="1400" b="0" baseline="0" dirty="0" smtClean="0"/>
                        <a:t> sol)</a:t>
                      </a:r>
                      <a:endParaRPr lang="sv-SE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Qualiagro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Boue compostée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4.2 ± 0.3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4.4 ± 0.4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0.6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Colmar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Boue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1.2 ± 0.04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1.7 ± 0.06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0.1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Lanna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Boue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2.4 ± 0.7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2.6 ± 0.1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0.2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Ultuna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Boue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3.1 ± 0.6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36 ± 1.4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9.5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9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 retenir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10445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sv-SE" sz="2000" dirty="0" smtClean="0">
                <a:solidFill>
                  <a:schemeClr val="tx1"/>
                </a:solidFill>
              </a:rPr>
              <a:t>Les concentrations en toxiques dans tous les sols amendés sont </a:t>
            </a:r>
            <a:r>
              <a:rPr lang="sv-SE" sz="2000" dirty="0" smtClean="0">
                <a:solidFill>
                  <a:schemeClr val="tx1"/>
                </a:solidFill>
              </a:rPr>
              <a:t>inférieures </a:t>
            </a:r>
            <a:r>
              <a:rPr lang="sv-SE" sz="2000" dirty="0" smtClean="0">
                <a:solidFill>
                  <a:schemeClr val="tx1"/>
                </a:solidFill>
              </a:rPr>
              <a:t>aux concentrations limites définies en Suède pour les sols contaminés &lt;20 ng WHO-TEQ (PCDD/F)/kg sol</a:t>
            </a:r>
          </a:p>
          <a:p>
            <a:endParaRPr lang="sv-SE" sz="2000" dirty="0" smtClean="0">
              <a:solidFill>
                <a:schemeClr val="tx1"/>
              </a:solidFill>
            </a:endParaRPr>
          </a:p>
          <a:p>
            <a:r>
              <a:rPr lang="sv-SE" sz="2000" dirty="0" smtClean="0">
                <a:solidFill>
                  <a:schemeClr val="tx1"/>
                </a:solidFill>
              </a:rPr>
              <a:t>Les services écosystémiques rendus par les PRO liés à l’apport de MO dans les sols sont largement supérieurs aux risques d’augmentation de la concentration en POPS dans l’environnement à moyen terme.</a:t>
            </a:r>
          </a:p>
          <a:p>
            <a:endParaRPr lang="sv-SE" sz="2000" dirty="0" smtClean="0">
              <a:solidFill>
                <a:schemeClr val="tx1"/>
              </a:solidFill>
            </a:endParaRPr>
          </a:p>
          <a:p>
            <a:r>
              <a:rPr lang="sv-SE" sz="2000" dirty="0" smtClean="0">
                <a:solidFill>
                  <a:schemeClr val="tx1"/>
                </a:solidFill>
              </a:rPr>
              <a:t>A long terme, la question de l’accumulation demeure. Les concentrations plus fortes en POPs dans le sol à Ultuna (site le plus ancien) ne sont pas expliquées par les flux calculés à partir des mesures. Les augmentations observées restent très faibles dans les sites de moins longue durée avec des PRO à concentration et POPs plus faibles.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Synthèse dysservices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365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1500" dirty="0">
                <a:solidFill>
                  <a:srgbClr val="000000"/>
                </a:solidFill>
              </a:rPr>
              <a:t>Le </a:t>
            </a:r>
            <a:r>
              <a:rPr lang="fr-FR" sz="1500" b="1" dirty="0">
                <a:solidFill>
                  <a:srgbClr val="000000"/>
                </a:solidFill>
              </a:rPr>
              <a:t>compostage </a:t>
            </a:r>
            <a:r>
              <a:rPr lang="fr-FR" sz="1500" b="1" dirty="0" smtClean="0">
                <a:solidFill>
                  <a:srgbClr val="000000"/>
                </a:solidFill>
              </a:rPr>
              <a:t>des </a:t>
            </a:r>
            <a:r>
              <a:rPr lang="fr-FR" sz="1500" b="1" dirty="0">
                <a:solidFill>
                  <a:srgbClr val="000000"/>
                </a:solidFill>
              </a:rPr>
              <a:t>boues et </a:t>
            </a:r>
            <a:r>
              <a:rPr lang="fr-FR" sz="1500" b="1" dirty="0" smtClean="0">
                <a:solidFill>
                  <a:srgbClr val="000000"/>
                </a:solidFill>
              </a:rPr>
              <a:t>des </a:t>
            </a:r>
            <a:r>
              <a:rPr lang="fr-FR" sz="1500" b="1" dirty="0">
                <a:solidFill>
                  <a:srgbClr val="000000"/>
                </a:solidFill>
              </a:rPr>
              <a:t>fumiers </a:t>
            </a:r>
            <a:r>
              <a:rPr lang="fr-FR" sz="1500" dirty="0">
                <a:solidFill>
                  <a:srgbClr val="000000"/>
                </a:solidFill>
              </a:rPr>
              <a:t>réduit fortement la teneur en bactéries d’origine fécale et en gènes </a:t>
            </a:r>
            <a:r>
              <a:rPr lang="fr-FR" sz="1500" dirty="0" smtClean="0">
                <a:solidFill>
                  <a:srgbClr val="000000"/>
                </a:solidFill>
              </a:rPr>
              <a:t>de résistance. </a:t>
            </a:r>
            <a:endParaRPr lang="fr-FR" sz="1500" dirty="0">
              <a:solidFill>
                <a:srgbClr val="000000"/>
              </a:solidFill>
            </a:endParaRPr>
          </a:p>
          <a:p>
            <a:endParaRPr lang="fr-FR" sz="800" dirty="0">
              <a:solidFill>
                <a:srgbClr val="000000"/>
              </a:solidFill>
            </a:endParaRPr>
          </a:p>
          <a:p>
            <a:r>
              <a:rPr lang="fr-FR" sz="1500" dirty="0" smtClean="0">
                <a:solidFill>
                  <a:srgbClr val="000000"/>
                </a:solidFill>
              </a:rPr>
              <a:t>Les </a:t>
            </a:r>
            <a:r>
              <a:rPr lang="fr-FR" sz="1500" dirty="0">
                <a:solidFill>
                  <a:srgbClr val="000000"/>
                </a:solidFill>
              </a:rPr>
              <a:t>sols amendés par des boues urbaines ou des fumiers </a:t>
            </a:r>
            <a:r>
              <a:rPr lang="fr-FR" sz="1500" b="1" dirty="0" smtClean="0">
                <a:solidFill>
                  <a:srgbClr val="000000"/>
                </a:solidFill>
              </a:rPr>
              <a:t>non </a:t>
            </a:r>
            <a:r>
              <a:rPr lang="fr-FR" sz="1500" b="1" dirty="0">
                <a:solidFill>
                  <a:srgbClr val="000000"/>
                </a:solidFill>
              </a:rPr>
              <a:t>compostés </a:t>
            </a:r>
            <a:r>
              <a:rPr lang="fr-FR" sz="1500" dirty="0">
                <a:solidFill>
                  <a:srgbClr val="000000"/>
                </a:solidFill>
              </a:rPr>
              <a:t>peuvent être contaminés par des bactéries fécales et des gènes de résistance sur </a:t>
            </a:r>
            <a:r>
              <a:rPr lang="fr-FR" sz="1500" dirty="0" smtClean="0">
                <a:solidFill>
                  <a:srgbClr val="000000"/>
                </a:solidFill>
              </a:rPr>
              <a:t>des périodes ≥ 1 mois après épandage.</a:t>
            </a:r>
          </a:p>
          <a:p>
            <a:endParaRPr lang="sv-SE" sz="1500" dirty="0" smtClean="0">
              <a:solidFill>
                <a:schemeClr val="tx1"/>
              </a:solidFill>
            </a:endParaRPr>
          </a:p>
          <a:p>
            <a:r>
              <a:rPr lang="sv-SE" sz="1500" dirty="0" smtClean="0">
                <a:solidFill>
                  <a:schemeClr val="tx1"/>
                </a:solidFill>
              </a:rPr>
              <a:t>Les concentrations en toxiques de POPs dans tous les sols amendés sont </a:t>
            </a:r>
            <a:r>
              <a:rPr lang="sv-SE" sz="1500" b="1" dirty="0" smtClean="0">
                <a:solidFill>
                  <a:schemeClr val="tx1"/>
                </a:solidFill>
              </a:rPr>
              <a:t>inférieures </a:t>
            </a:r>
            <a:r>
              <a:rPr lang="sv-SE" sz="1500" b="1" dirty="0" smtClean="0">
                <a:solidFill>
                  <a:schemeClr val="tx1"/>
                </a:solidFill>
              </a:rPr>
              <a:t>aux concentrations limites </a:t>
            </a:r>
            <a:r>
              <a:rPr lang="sv-SE" sz="1500" dirty="0" smtClean="0">
                <a:solidFill>
                  <a:schemeClr val="tx1"/>
                </a:solidFill>
              </a:rPr>
              <a:t>définies en Suède pour les sols contaminés</a:t>
            </a:r>
          </a:p>
          <a:p>
            <a:endParaRPr lang="sv-SE" sz="800" dirty="0" smtClean="0">
              <a:solidFill>
                <a:schemeClr val="tx1"/>
              </a:solidFill>
            </a:endParaRPr>
          </a:p>
          <a:p>
            <a:r>
              <a:rPr lang="sv-SE" sz="1500" dirty="0" smtClean="0">
                <a:solidFill>
                  <a:schemeClr val="tx1"/>
                </a:solidFill>
              </a:rPr>
              <a:t>Les services écosystémiques rendus par les PRO liés à l’apport de MO dans les sols sont largement supérieurs aux risques d’augmentation de la concentration en POPs dans l’environnement à moyen terme.</a:t>
            </a:r>
          </a:p>
          <a:p>
            <a:endParaRPr lang="sv-SE" sz="800" dirty="0" smtClean="0">
              <a:solidFill>
                <a:schemeClr val="tx1"/>
              </a:solidFill>
            </a:endParaRPr>
          </a:p>
          <a:p>
            <a:r>
              <a:rPr lang="sv-SE" sz="1500" dirty="0" smtClean="0">
                <a:solidFill>
                  <a:schemeClr val="tx1"/>
                </a:solidFill>
              </a:rPr>
              <a:t>A long terme, la </a:t>
            </a:r>
            <a:r>
              <a:rPr lang="sv-SE" sz="1500" b="1" dirty="0" smtClean="0">
                <a:solidFill>
                  <a:schemeClr val="tx1"/>
                </a:solidFill>
              </a:rPr>
              <a:t>question de l’accumulation demeure</a:t>
            </a:r>
            <a:r>
              <a:rPr lang="sv-SE" sz="1500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sv-SE" sz="1500" dirty="0" smtClean="0">
                <a:solidFill>
                  <a:schemeClr val="tx1"/>
                </a:solidFill>
              </a:rPr>
              <a:t>concentrations fortes en POPs </a:t>
            </a:r>
            <a:r>
              <a:rPr lang="sv-SE" sz="1500" b="1" dirty="0" smtClean="0">
                <a:solidFill>
                  <a:schemeClr val="tx1"/>
                </a:solidFill>
              </a:rPr>
              <a:t>pas expliquées </a:t>
            </a:r>
            <a:r>
              <a:rPr lang="sv-SE" sz="1500" dirty="0" smtClean="0">
                <a:solidFill>
                  <a:schemeClr val="tx1"/>
                </a:solidFill>
              </a:rPr>
              <a:t>par les flux calculés</a:t>
            </a:r>
          </a:p>
          <a:p>
            <a:pPr lvl="1"/>
            <a:r>
              <a:rPr lang="sv-SE" sz="1500" dirty="0" smtClean="0">
                <a:solidFill>
                  <a:schemeClr val="tx1"/>
                </a:solidFill>
              </a:rPr>
              <a:t>augmentations très faibles dans les sites de moins longue durée avec des PRO à concentration et POPS plus faibles</a:t>
            </a:r>
            <a:endParaRPr lang="sv-SE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95536" y="1234340"/>
            <a:ext cx="8970579" cy="1045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b="1" dirty="0" smtClean="0">
                <a:solidFill>
                  <a:schemeClr val="accent6"/>
                </a:solidFill>
              </a:rPr>
              <a:t>G</a:t>
            </a:r>
            <a:r>
              <a:rPr lang="fr-FR" sz="1800" b="1" dirty="0" smtClean="0">
                <a:solidFill>
                  <a:schemeClr val="bg1"/>
                </a:solidFill>
              </a:rPr>
              <a:t>ESTION DES </a:t>
            </a:r>
            <a:r>
              <a:rPr lang="fr-FR" sz="1800" b="1" dirty="0">
                <a:solidFill>
                  <a:schemeClr val="accent6"/>
                </a:solidFill>
              </a:rPr>
              <a:t>M</a:t>
            </a:r>
            <a:r>
              <a:rPr lang="fr-FR" sz="1800" b="1" dirty="0" smtClean="0">
                <a:solidFill>
                  <a:schemeClr val="bg1"/>
                </a:solidFill>
              </a:rPr>
              <a:t>ATIÈRES </a:t>
            </a:r>
            <a:r>
              <a:rPr lang="fr-FR" sz="1800" b="1" dirty="0">
                <a:solidFill>
                  <a:schemeClr val="accent6"/>
                </a:solidFill>
              </a:rPr>
              <a:t>O</a:t>
            </a:r>
            <a:r>
              <a:rPr lang="fr-FR" sz="1800" b="1" dirty="0" smtClean="0">
                <a:solidFill>
                  <a:schemeClr val="bg1"/>
                </a:solidFill>
              </a:rPr>
              <a:t>RGANIQUES ET DU </a:t>
            </a:r>
            <a:r>
              <a:rPr lang="fr-FR" sz="1800" b="1" dirty="0">
                <a:solidFill>
                  <a:schemeClr val="accent6"/>
                </a:solidFill>
              </a:rPr>
              <a:t>T</a:t>
            </a:r>
            <a:r>
              <a:rPr lang="fr-FR" sz="1800" b="1" dirty="0" smtClean="0">
                <a:solidFill>
                  <a:schemeClr val="bg1"/>
                </a:solidFill>
              </a:rPr>
              <a:t>RAVAIL DU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 : </a:t>
            </a:r>
          </a:p>
          <a:p>
            <a:pPr marL="0" indent="0" algn="ctr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DES </a:t>
            </a:r>
            <a:r>
              <a:rPr lang="fr-FR" sz="1800" b="1" dirty="0">
                <a:solidFill>
                  <a:schemeClr val="accent6"/>
                </a:solidFill>
              </a:rPr>
              <a:t>P</a:t>
            </a:r>
            <a:r>
              <a:rPr lang="fr-FR" sz="1800" b="1" dirty="0" smtClean="0">
                <a:solidFill>
                  <a:schemeClr val="bg1"/>
                </a:solidFill>
              </a:rPr>
              <a:t>RATIQUES QUI </a:t>
            </a:r>
            <a:r>
              <a:rPr lang="fr-FR" sz="1800" b="1" dirty="0">
                <a:solidFill>
                  <a:schemeClr val="accent6"/>
                </a:solidFill>
              </a:rPr>
              <a:t>A</a:t>
            </a:r>
            <a:r>
              <a:rPr lang="fr-FR" sz="1800" b="1" dirty="0" smtClean="0">
                <a:solidFill>
                  <a:schemeClr val="bg1"/>
                </a:solidFill>
              </a:rPr>
              <a:t>MÉLIORENT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ERVICES </a:t>
            </a:r>
            <a:r>
              <a:rPr lang="fr-FR" sz="1800" b="1" dirty="0" smtClean="0">
                <a:solidFill>
                  <a:schemeClr val="accent6"/>
                </a:solidFill>
              </a:rPr>
              <a:t>É</a:t>
            </a:r>
            <a:r>
              <a:rPr lang="fr-FR" sz="1800" b="1" dirty="0" smtClean="0">
                <a:solidFill>
                  <a:schemeClr val="bg1"/>
                </a:solidFill>
              </a:rPr>
              <a:t>COSYSTÉMIQUES RENDUS PAR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OLS ?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299545" y="3645024"/>
            <a:ext cx="8844455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kern="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Transfert</a:t>
            </a:r>
            <a:r>
              <a:rPr lang="en-US" sz="32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kern="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bactéries</a:t>
            </a:r>
            <a:r>
              <a:rPr lang="en-US" sz="32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pathogènes</a:t>
            </a:r>
            <a:r>
              <a:rPr lang="en-US" sz="32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2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résistantes</a:t>
            </a:r>
            <a:r>
              <a:rPr lang="en-US" sz="32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3200" b="1" kern="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antibiotiques</a:t>
            </a:r>
            <a:r>
              <a:rPr lang="en-US" sz="32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lié</a:t>
            </a:r>
            <a:r>
              <a:rPr lang="en-US" sz="32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3200" b="1" kern="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apports</a:t>
            </a:r>
            <a:r>
              <a:rPr lang="en-US" sz="32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PRO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prstClr val="white"/>
                </a:solidFill>
              </a:rPr>
              <a:t> </a:t>
            </a:r>
            <a:endParaRPr lang="fr-FR" sz="1600" b="1" dirty="0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9186" y="5399638"/>
            <a:ext cx="884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Alain HARTMANN, Géraldine DEPRET, Sabine HOUOT, Patrice COTINET, Denis MONTENACH</a:t>
            </a:r>
          </a:p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12 </a:t>
            </a:r>
            <a:r>
              <a:rPr lang="fr-FR" sz="1400" dirty="0">
                <a:solidFill>
                  <a:prstClr val="white"/>
                </a:solidFill>
              </a:rPr>
              <a:t>décembre 2014 - Centre International de Séjour de Paris, 6 av. Maurice Ravel, 75012 PARIS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060848"/>
            <a:ext cx="1668678" cy="1656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060848"/>
            <a:ext cx="1656184" cy="16624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060848"/>
            <a:ext cx="168935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Gérer les amendements organiques pour minimiser la dissémination de pathogènes humains pouvant être présents dans ces amendements</a:t>
            </a:r>
          </a:p>
          <a:p>
            <a:endParaRPr lang="fr-FR" dirty="0"/>
          </a:p>
          <a:p>
            <a:r>
              <a:rPr lang="fr-FR" dirty="0" smtClean="0"/>
              <a:t>Limiter l’émergence et la dissémination de souches bactériennes résistantes aux antibiotiques, ainsi que des gènes de résistance (utilisation d’antibiotiques en médecine humaine et vétérinaire)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9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dirty="0" smtClean="0"/>
              <a:t>Méthodes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2520280"/>
          </a:xfrm>
        </p:spPr>
        <p:txBody>
          <a:bodyPr>
            <a:normAutofit fontScale="85000" lnSpcReduction="20000"/>
          </a:bodyPr>
          <a:lstStyle/>
          <a:p>
            <a:endParaRPr lang="fr-FR" sz="2000" dirty="0"/>
          </a:p>
          <a:p>
            <a:r>
              <a:rPr lang="fr-FR" sz="2600" dirty="0" smtClean="0"/>
              <a:t>Trois dispositifs agronomiques </a:t>
            </a:r>
            <a:r>
              <a:rPr lang="fr-FR" sz="2600" dirty="0" err="1" smtClean="0"/>
              <a:t>Kerguehennec</a:t>
            </a:r>
            <a:r>
              <a:rPr lang="fr-FR" sz="2600" dirty="0" smtClean="0"/>
              <a:t>, </a:t>
            </a:r>
            <a:r>
              <a:rPr lang="fr-FR" sz="2600" dirty="0" err="1" smtClean="0"/>
              <a:t>Feucherolles</a:t>
            </a:r>
            <a:r>
              <a:rPr lang="fr-FR" sz="2600" dirty="0" smtClean="0"/>
              <a:t>, Colmar</a:t>
            </a:r>
          </a:p>
          <a:p>
            <a:pPr lvl="1"/>
            <a:r>
              <a:rPr lang="fr-FR" sz="2800" dirty="0"/>
              <a:t>Analyse de 11 produits résiduaires organiques (PRO) </a:t>
            </a:r>
            <a:endParaRPr lang="fr-FR" sz="2800" dirty="0" smtClean="0"/>
          </a:p>
          <a:p>
            <a:pPr lvl="1"/>
            <a:r>
              <a:rPr lang="fr-FR" sz="2800" dirty="0" smtClean="0"/>
              <a:t>Analyse des sols avant amendement et après amendement </a:t>
            </a:r>
          </a:p>
          <a:p>
            <a:endParaRPr lang="fr-FR" sz="3800" dirty="0"/>
          </a:p>
          <a:p>
            <a:r>
              <a:rPr lang="fr-FR" sz="2600" dirty="0" smtClean="0"/>
              <a:t>Méthodes culturales (microbiologie classique) et méthodes de détection moléculaire (extraction d’ADN et PCR en temps réel)</a:t>
            </a:r>
            <a:endParaRPr lang="fr-FR" sz="2600" dirty="0"/>
          </a:p>
        </p:txBody>
      </p:sp>
      <p:grpSp>
        <p:nvGrpSpPr>
          <p:cNvPr id="4" name="Grouper 3"/>
          <p:cNvGrpSpPr/>
          <p:nvPr/>
        </p:nvGrpSpPr>
        <p:grpSpPr>
          <a:xfrm>
            <a:off x="1187624" y="3573016"/>
            <a:ext cx="1829274" cy="1793999"/>
            <a:chOff x="4957049" y="2823558"/>
            <a:chExt cx="1829274" cy="1793999"/>
          </a:xfrm>
        </p:grpSpPr>
        <p:pic>
          <p:nvPicPr>
            <p:cNvPr id="5" name="Picture 61" descr="logo_france"/>
            <p:cNvPicPr>
              <a:picLocks noChangeAspect="1" noChangeArrowheads="1"/>
            </p:cNvPicPr>
            <p:nvPr/>
          </p:nvPicPr>
          <p:blipFill>
            <a:blip r:embed="rId2" cstate="print">
              <a:lum bright="-36000" contrast="19000"/>
            </a:blip>
            <a:srcRect/>
            <a:stretch>
              <a:fillRect/>
            </a:stretch>
          </p:blipFill>
          <p:spPr bwMode="auto">
            <a:xfrm>
              <a:off x="4957049" y="2823558"/>
              <a:ext cx="1829274" cy="179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Étoile à 5 branches 5"/>
            <p:cNvSpPr/>
            <p:nvPr/>
          </p:nvSpPr>
          <p:spPr>
            <a:xfrm>
              <a:off x="5241393" y="3288617"/>
              <a:ext cx="222200" cy="194811"/>
            </a:xfrm>
            <a:prstGeom prst="star5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Étoile à 5 branches 6"/>
            <p:cNvSpPr/>
            <p:nvPr/>
          </p:nvSpPr>
          <p:spPr>
            <a:xfrm>
              <a:off x="5761833" y="3191211"/>
              <a:ext cx="222200" cy="194811"/>
            </a:xfrm>
            <a:prstGeom prst="star5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>
            <a:xfrm>
              <a:off x="6564123" y="3288617"/>
              <a:ext cx="222200" cy="194811"/>
            </a:xfrm>
            <a:prstGeom prst="star5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501008"/>
            <a:ext cx="1852380" cy="1800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922" y="3501008"/>
            <a:ext cx="181378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/>
          <a:lstStyle/>
          <a:p>
            <a:r>
              <a:rPr lang="fr-FR" dirty="0" smtClean="0"/>
              <a:t>Méthodes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Recherche de </a:t>
            </a:r>
            <a:r>
              <a:rPr lang="fr-FR" dirty="0"/>
              <a:t>bactéries indicatrices de contamination fécale, de souches d’</a:t>
            </a:r>
            <a:r>
              <a:rPr lang="fr-FR" i="1" dirty="0"/>
              <a:t>E. coli </a:t>
            </a:r>
            <a:r>
              <a:rPr lang="fr-FR" dirty="0"/>
              <a:t>résistantes aux antibiotiques (Céphalosporines) et des gènes de résistance </a:t>
            </a:r>
            <a:r>
              <a:rPr lang="fr-FR" i="1" dirty="0" err="1"/>
              <a:t>bla</a:t>
            </a:r>
            <a:r>
              <a:rPr lang="fr-FR" dirty="0"/>
              <a:t> </a:t>
            </a:r>
            <a:r>
              <a:rPr lang="fr-FR" baseline="-25000" dirty="0"/>
              <a:t>CTX-</a:t>
            </a:r>
            <a:r>
              <a:rPr lang="fr-FR" baseline="-25000" dirty="0" smtClean="0"/>
              <a:t>M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Recherche d’un </a:t>
            </a:r>
            <a:r>
              <a:rPr lang="fr-FR" dirty="0"/>
              <a:t>pathogène alimentaire ubiquiste </a:t>
            </a:r>
            <a:r>
              <a:rPr lang="fr-FR" i="1" dirty="0"/>
              <a:t>Listeria </a:t>
            </a:r>
            <a:r>
              <a:rPr lang="fr-FR" i="1" dirty="0" err="1"/>
              <a:t>monocytogenes</a:t>
            </a:r>
            <a:endParaRPr lang="fr-FR" i="1" dirty="0"/>
          </a:p>
          <a:p>
            <a:endParaRPr lang="fr-FR" i="1" dirty="0"/>
          </a:p>
          <a:p>
            <a:r>
              <a:rPr lang="fr-FR" dirty="0" smtClean="0"/>
              <a:t>Analyses des amendements et des </a:t>
            </a:r>
            <a:r>
              <a:rPr lang="fr-FR" dirty="0"/>
              <a:t>sols amendés par ces produits organiques en utilisant les mêmes méthodes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7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76672"/>
            <a:ext cx="8640960" cy="55446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683652"/>
              </p:ext>
            </p:extLst>
          </p:nvPr>
        </p:nvGraphicFramePr>
        <p:xfrm>
          <a:off x="3203848" y="836712"/>
          <a:ext cx="5832648" cy="283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4" imgW="6197600" imgH="3009900" progId="Word.Document.12">
                  <p:embed/>
                </p:oleObj>
              </mc:Choice>
              <mc:Fallback>
                <p:oleObj name="Document" r:id="rId4" imgW="6197600" imgH="300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848" y="836712"/>
                        <a:ext cx="5832648" cy="2832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957456"/>
              </p:ext>
            </p:extLst>
          </p:nvPr>
        </p:nvGraphicFramePr>
        <p:xfrm>
          <a:off x="611188" y="3644900"/>
          <a:ext cx="61976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7" imgW="6197600" imgH="2387600" progId="Word.Document.12">
                  <p:embed/>
                </p:oleObj>
              </mc:Choice>
              <mc:Fallback>
                <p:oleObj name="Document" r:id="rId7" imgW="6197600" imgH="238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188" y="3644900"/>
                        <a:ext cx="6197600" cy="238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9964" y="-171400"/>
            <a:ext cx="8229600" cy="656456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95536" y="404664"/>
            <a:ext cx="8122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Détection de souches d’</a:t>
            </a:r>
            <a:r>
              <a:rPr lang="fr-FR" i="1" dirty="0" smtClean="0"/>
              <a:t>E. coli </a:t>
            </a:r>
            <a:r>
              <a:rPr lang="fr-FR" dirty="0" err="1" smtClean="0"/>
              <a:t>antibiorésistantes</a:t>
            </a:r>
            <a:r>
              <a:rPr lang="fr-FR" dirty="0" smtClean="0"/>
              <a:t> dans les amendements utilisés dans</a:t>
            </a:r>
            <a:br>
              <a:rPr lang="fr-FR" dirty="0" smtClean="0"/>
            </a:br>
            <a:r>
              <a:rPr lang="fr-FR" dirty="0" smtClean="0"/>
              <a:t> le dispositif de Colmar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4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268760"/>
            <a:ext cx="8064896" cy="47525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021377"/>
              </p:ext>
            </p:extLst>
          </p:nvPr>
        </p:nvGraphicFramePr>
        <p:xfrm>
          <a:off x="695077" y="1556792"/>
          <a:ext cx="7837363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4" imgW="6197600" imgH="3390900" progId="Word.Document.12">
                  <p:embed/>
                </p:oleObj>
              </mc:Choice>
              <mc:Fallback>
                <p:oleObj name="Document" r:id="rId4" imgW="6197600" imgH="339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077" y="1556792"/>
                        <a:ext cx="7837363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07504" y="-35768"/>
            <a:ext cx="8229600" cy="656456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620688"/>
            <a:ext cx="859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Des souches d’</a:t>
            </a:r>
            <a:r>
              <a:rPr lang="fr-FR" i="1" dirty="0" smtClean="0">
                <a:solidFill>
                  <a:schemeClr val="bg1"/>
                </a:solidFill>
              </a:rPr>
              <a:t>E. coli </a:t>
            </a:r>
            <a:r>
              <a:rPr lang="fr-FR" dirty="0" smtClean="0">
                <a:solidFill>
                  <a:schemeClr val="bg1"/>
                </a:solidFill>
              </a:rPr>
              <a:t>résistantes aux antibiotiques sont détectables dans les sols amendés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 par les boues, mais pas dans les sols amendés avec les boues compostées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 smtClean="0"/>
              <a:t>Listeria </a:t>
            </a:r>
            <a:r>
              <a:rPr lang="fr-FR" b="1" i="1" dirty="0" err="1" smtClean="0"/>
              <a:t>monocytogenes</a:t>
            </a:r>
            <a:r>
              <a:rPr lang="fr-FR" b="1" i="1" dirty="0" smtClean="0"/>
              <a:t> </a:t>
            </a:r>
            <a:r>
              <a:rPr lang="fr-FR" dirty="0" smtClean="0"/>
              <a:t>est très rarement présent dans les amendements (1 sur 11), n’est jamais retrouvé dans les sols amendés.</a:t>
            </a:r>
          </a:p>
          <a:p>
            <a:endParaRPr lang="fr-FR" dirty="0" smtClean="0"/>
          </a:p>
          <a:p>
            <a:r>
              <a:rPr lang="fr-FR" dirty="0"/>
              <a:t>Les </a:t>
            </a:r>
            <a:r>
              <a:rPr lang="fr-FR" b="1" dirty="0"/>
              <a:t>bactéries indicatrices de contamination fécale </a:t>
            </a:r>
            <a:r>
              <a:rPr lang="fr-FR" dirty="0"/>
              <a:t>(en particulier </a:t>
            </a:r>
            <a:r>
              <a:rPr lang="fr-FR" i="1" dirty="0"/>
              <a:t>E. coli</a:t>
            </a:r>
            <a:r>
              <a:rPr lang="fr-FR" dirty="0"/>
              <a:t>) et des souches résistantes aux antibiotiques ainsi que des gènes de résistance aux antibiotiques sont retrouvés dans les amendements comme les boues de station </a:t>
            </a:r>
            <a:r>
              <a:rPr lang="fr-FR" dirty="0" smtClean="0"/>
              <a:t>d’épuration, les fumiers et le lisier de porc.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6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8640960" cy="5400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9208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A retenir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4525963"/>
          </a:xfrm>
        </p:spPr>
        <p:txBody>
          <a:bodyPr>
            <a:normAutofit/>
          </a:bodyPr>
          <a:lstStyle/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Le </a:t>
            </a:r>
            <a:r>
              <a:rPr lang="fr-FR" sz="2400" b="1" dirty="0">
                <a:solidFill>
                  <a:srgbClr val="000000"/>
                </a:solidFill>
              </a:rPr>
              <a:t>compostage </a:t>
            </a:r>
            <a:r>
              <a:rPr lang="fr-FR" sz="2400" b="1" dirty="0" smtClean="0">
                <a:solidFill>
                  <a:srgbClr val="000000"/>
                </a:solidFill>
              </a:rPr>
              <a:t>des </a:t>
            </a:r>
            <a:r>
              <a:rPr lang="fr-FR" sz="2400" b="1" dirty="0">
                <a:solidFill>
                  <a:srgbClr val="000000"/>
                </a:solidFill>
              </a:rPr>
              <a:t>boues et </a:t>
            </a:r>
            <a:r>
              <a:rPr lang="fr-FR" sz="2400" b="1" dirty="0" smtClean="0">
                <a:solidFill>
                  <a:srgbClr val="000000"/>
                </a:solidFill>
              </a:rPr>
              <a:t>des </a:t>
            </a:r>
            <a:r>
              <a:rPr lang="fr-FR" sz="2400" b="1" dirty="0">
                <a:solidFill>
                  <a:srgbClr val="000000"/>
                </a:solidFill>
              </a:rPr>
              <a:t>fumiers </a:t>
            </a:r>
            <a:r>
              <a:rPr lang="fr-FR" sz="2400" dirty="0">
                <a:solidFill>
                  <a:srgbClr val="000000"/>
                </a:solidFill>
              </a:rPr>
              <a:t>réduit fortement la teneur en bactéries d’origine fécale et en gènes de </a:t>
            </a:r>
            <a:r>
              <a:rPr lang="fr-FR" sz="2400" dirty="0" smtClean="0">
                <a:solidFill>
                  <a:srgbClr val="000000"/>
                </a:solidFill>
              </a:rPr>
              <a:t>résistance (cependant les gènes </a:t>
            </a:r>
            <a:r>
              <a:rPr lang="fr-FR" sz="2400" i="1" dirty="0" err="1" smtClean="0">
                <a:solidFill>
                  <a:srgbClr val="000000"/>
                </a:solidFill>
              </a:rPr>
              <a:t>bla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baseline="-25000" dirty="0" smtClean="0">
                <a:solidFill>
                  <a:srgbClr val="000000"/>
                </a:solidFill>
              </a:rPr>
              <a:t>CTX-M</a:t>
            </a:r>
            <a:r>
              <a:rPr lang="fr-FR" sz="2400" dirty="0" smtClean="0">
                <a:solidFill>
                  <a:srgbClr val="000000"/>
                </a:solidFill>
              </a:rPr>
              <a:t> peuvent persister même après compostage). </a:t>
            </a:r>
          </a:p>
          <a:p>
            <a:endParaRPr lang="fr-FR" sz="2400" dirty="0" smtClean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les sols amendés par des boues urbaines ou des fumiers </a:t>
            </a:r>
            <a:r>
              <a:rPr lang="fr-FR" sz="2400" dirty="0" smtClean="0">
                <a:solidFill>
                  <a:srgbClr val="000000"/>
                </a:solidFill>
              </a:rPr>
              <a:t>non </a:t>
            </a:r>
            <a:r>
              <a:rPr lang="fr-FR" sz="2400" dirty="0" smtClean="0">
                <a:solidFill>
                  <a:srgbClr val="000000"/>
                </a:solidFill>
              </a:rPr>
              <a:t>compostés peuvent </a:t>
            </a:r>
            <a:r>
              <a:rPr lang="fr-FR" sz="2400" dirty="0">
                <a:solidFill>
                  <a:srgbClr val="000000"/>
                </a:solidFill>
              </a:rPr>
              <a:t>être contaminés par des bactéries fécales et des gènes de résistance sur des périodes d’au moins un mois après épandage</a:t>
            </a:r>
          </a:p>
          <a:p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</TotalTime>
  <Words>1507</Words>
  <Application>Microsoft Office PowerPoint</Application>
  <PresentationFormat>Affichage à l'écran (4:3)</PresentationFormat>
  <Paragraphs>196</Paragraphs>
  <Slides>19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Document</vt:lpstr>
      <vt:lpstr>Dysservices potentiels liés aux PRO</vt:lpstr>
      <vt:lpstr>Présentation PowerPoint</vt:lpstr>
      <vt:lpstr>Enjeux</vt:lpstr>
      <vt:lpstr>Méthodes</vt:lpstr>
      <vt:lpstr>Méthodes</vt:lpstr>
      <vt:lpstr>Résultats</vt:lpstr>
      <vt:lpstr>Résultats</vt:lpstr>
      <vt:lpstr>Conclusions</vt:lpstr>
      <vt:lpstr>A retenir</vt:lpstr>
      <vt:lpstr>Présentation PowerPoint</vt:lpstr>
      <vt:lpstr>Polluants organiques persistants - POPs</vt:lpstr>
      <vt:lpstr>POPs - suite</vt:lpstr>
      <vt:lpstr>PRO utilisés dans les différents sites étudiés en France et Suède</vt:lpstr>
      <vt:lpstr>Concentration des POPs dans les PRO</vt:lpstr>
      <vt:lpstr>Concentrations en ”équivalent toxiques” dans les PRO (PCDD/F, PBDD/F et PCB)</vt:lpstr>
      <vt:lpstr>Présentation PowerPoint</vt:lpstr>
      <vt:lpstr>Augmentation potentielle des concentrations en toxiques dans les sols</vt:lpstr>
      <vt:lpstr>A retenir</vt:lpstr>
      <vt:lpstr>Synthèse dysservices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S. Corson</dc:creator>
  <cp:lastModifiedBy>houot</cp:lastModifiedBy>
  <cp:revision>97</cp:revision>
  <dcterms:created xsi:type="dcterms:W3CDTF">2014-09-10T10:08:00Z</dcterms:created>
  <dcterms:modified xsi:type="dcterms:W3CDTF">2014-12-11T22:05:58Z</dcterms:modified>
</cp:coreProperties>
</file>