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73" r:id="rId3"/>
    <p:sldId id="257" r:id="rId4"/>
    <p:sldId id="278" r:id="rId5"/>
    <p:sldId id="276" r:id="rId6"/>
    <p:sldId id="274" r:id="rId7"/>
    <p:sldId id="283" r:id="rId8"/>
    <p:sldId id="275" r:id="rId9"/>
    <p:sldId id="298" r:id="rId10"/>
    <p:sldId id="272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UOT Sabine" initials="HS" lastIdx="6" clrIdx="0"/>
  <p:cmAuthor id="1" name="Michael S. Corson" initials="MSC" lastIdx="4" clrIdx="1"/>
  <p:cmAuthor id="2" name="Guenola" initials="GP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156913"/>
    <a:srgbClr val="9CB86E"/>
    <a:srgbClr val="DDEBCF"/>
    <a:srgbClr val="D8F2DA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0" autoAdjust="0"/>
    <p:restoredTop sz="81829" autoAdjust="0"/>
  </p:normalViewPr>
  <p:slideViewPr>
    <p:cSldViewPr>
      <p:cViewPr>
        <p:scale>
          <a:sx n="60" d="100"/>
          <a:sy n="60" d="100"/>
        </p:scale>
        <p:origin x="-9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tilisateurs\cotinetp56d\Documents\A-NouvArborescence\6-%20DOSSIERS%20PROSPECTIFS\SNOWMAN\Colloque%2012%20d&#233;c\2014%20-%20Bilan%20cultures\M&#233;moire\Analyse%20des%20donn&#233;es\Rendements%20et%20composantes\Graphes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otinetp56d\AppData\Local\Temp\notes256C9A\Comptage%20adventices%202010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Utilisateurs\cotinetp56d\Documents\A-NouvArborescence\6-%20DOSSIERS%20PROSPECTIFS\SNOWMAN\Colloque%2012%20d&#233;c\Rendement%20TCSL%20et%20AB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Utilisateurs\cotinetp56d\Documents\A-NouvArborescence\6-%20DOSSIERS%20PROSPECTIFS\SNOWMAN\Colloque%2012%20d&#233;c\Rendement%20TCSL%20et%20AB.xlsx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tilisateurs\cotinetp56d\Documents\A-NouvArborescence\6-%20DOSSIERS%20PROSPECTIFS\SNOWMAN\Colloque%2012%20d&#233;c\2014%20-%20Bilan%20cultures\M&#233;moire\Analyse%20des%20donn&#233;es\Rendements%20et%20composantes\Graphe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tilisateurs\cotinetp56d\Documents\A-NouvArborescence\6-%20DOSSIERS%20PROSPECTIFS\SNOWMAN\Colloque%2012%20d&#233;c\Bilan%20enracinement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tilisateurs\cotinetp56d\Documents\A-NouvArborescence\6-%20DOSSIERS%20PROSPECTIFS\SNOWMAN\Colloque%2012%20d&#233;c\Bilan%20enracinement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tilisateurs\cotinetp56d\Documents\A-NouvArborescence\6-%20DOSSIERS%20PROSPECTIFS\SNOWMAN\Colloque%2012%20d&#233;c\Bilan%20enracinement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tilisateurs\cotinetp56d\Documents\A-NouvArborescence\6-%20DOSSIERS%20PROSPECTIFS\SNOWMAN\Colloque%2012%20d&#233;c\2014%20-%20Bilan%20cultures\M&#233;moire\Analyse%20des%20donn&#233;es\Adventices\Graphes\graphes%20esp&#232;ces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tilisateurs\cotinetp56d\Documents\A-NouvArborescence\6-%20DOSSIERS%20PROSPECTIFS\SNOWMAN\Colloque%2012%20d&#233;c\mycotoxine\mycotoxines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tilisateurs\cotinetp56d\Documents\A-NouvArborescence\6-%20DOSSIERS%20PROSPECTIFS\SNOWMAN\Colloque%2012%20d&#233;c\mycotoxine\mycotoxines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tilisateurs\cotinetp56d\Documents\A-NouvArborescence\6-%20DOSSIERS%20PROSPECTIFS\SNOWMAN\Colloque%2012%20d&#233;c\T%20et%20B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87095363079615"/>
          <c:y val="0.1469454433739894"/>
          <c:w val="0.77141579177602804"/>
          <c:h val="0.69351633474205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Wsol!$A$48</c:f>
              <c:strCache>
                <c:ptCount val="1"/>
                <c:pt idx="0">
                  <c:v>Labour</c:v>
                </c:pt>
              </c:strCache>
            </c:strRef>
          </c:tx>
          <c:spPr>
            <a:solidFill>
              <a:srgbClr val="9933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903225806451611E-3"/>
                  <c:y val="-5.399833748960930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a</a:t>
                    </a:r>
                  </a:p>
                </c:rich>
              </c:tx>
              <c:spPr>
                <a:solidFill>
                  <a:srgbClr val="FFFFFF"/>
                </a:solidFill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903225806451553E-3"/>
                  <c:y val="-3.8584117134984053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a</a:t>
                    </a:r>
                  </a:p>
                </c:rich>
              </c:tx>
              <c:spPr>
                <a:solidFill>
                  <a:srgbClr val="FFFFFF"/>
                </a:solidFill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032258064515832E-3"/>
                  <c:y val="-3.8079865951918146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a</a:t>
                    </a:r>
                  </a:p>
                </c:rich>
              </c:tx>
              <c:spPr>
                <a:solidFill>
                  <a:srgbClr val="FFFFFF"/>
                </a:solidFill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032258064516387E-3"/>
                  <c:y val="-4.233851067868385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a</a:t>
                    </a:r>
                  </a:p>
                </c:rich>
              </c:tx>
              <c:spPr>
                <a:solidFill>
                  <a:srgbClr val="FFFFFF"/>
                </a:solidFill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2903225806450997E-3"/>
                  <c:y val="-4.71045483404350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a</a:t>
                    </a:r>
                  </a:p>
                </c:rich>
              </c:tx>
              <c:spPr>
                <a:solidFill>
                  <a:srgbClr val="FFFFFF"/>
                </a:solidFill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Wsol!$B$53:$F$53</c:f>
                <c:numCache>
                  <c:formatCode>General</c:formatCode>
                  <c:ptCount val="5"/>
                  <c:pt idx="0">
                    <c:v>22.576171103256041</c:v>
                  </c:pt>
                  <c:pt idx="1">
                    <c:v>18.025162194240831</c:v>
                  </c:pt>
                  <c:pt idx="2">
                    <c:v>16.483574854987911</c:v>
                  </c:pt>
                  <c:pt idx="3">
                    <c:v>18.424678062072026</c:v>
                  </c:pt>
                  <c:pt idx="4">
                    <c:v>19.355882975501547</c:v>
                  </c:pt>
                </c:numCache>
              </c:numRef>
            </c:plus>
            <c:minus>
              <c:numRef>
                <c:f>Wsol!$B$53:$F$53</c:f>
                <c:numCache>
                  <c:formatCode>General</c:formatCode>
                  <c:ptCount val="5"/>
                  <c:pt idx="0">
                    <c:v>22.576171103256041</c:v>
                  </c:pt>
                  <c:pt idx="1">
                    <c:v>18.025162194240831</c:v>
                  </c:pt>
                  <c:pt idx="2">
                    <c:v>16.483574854987911</c:v>
                  </c:pt>
                  <c:pt idx="3">
                    <c:v>18.424678062072026</c:v>
                  </c:pt>
                  <c:pt idx="4">
                    <c:v>19.355882975501547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Wsol!$B$47:$F$47</c:f>
              <c:numCache>
                <c:formatCode>General</c:formatCode>
                <c:ptCount val="5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2011</c:v>
                </c:pt>
                <c:pt idx="4">
                  <c:v>2013</c:v>
                </c:pt>
              </c:numCache>
            </c:numRef>
          </c:cat>
          <c:val>
            <c:numRef>
              <c:f>Wsol!$B$48:$F$48</c:f>
              <c:numCache>
                <c:formatCode>0.0</c:formatCode>
                <c:ptCount val="5"/>
                <c:pt idx="0">
                  <c:v>184.22222222222226</c:v>
                </c:pt>
                <c:pt idx="1">
                  <c:v>194.90740740740742</c:v>
                </c:pt>
                <c:pt idx="2">
                  <c:v>187.19</c:v>
                </c:pt>
                <c:pt idx="3">
                  <c:v>218.14814814814815</c:v>
                </c:pt>
                <c:pt idx="4">
                  <c:v>212.96296296296296</c:v>
                </c:pt>
              </c:numCache>
            </c:numRef>
          </c:val>
        </c:ser>
        <c:ser>
          <c:idx val="1"/>
          <c:order val="1"/>
          <c:tx>
            <c:strRef>
              <c:f>Wsol!$A$49</c:f>
              <c:strCache>
                <c:ptCount val="1"/>
                <c:pt idx="0">
                  <c:v>T. Superficiel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9784946236559056E-3"/>
                  <c:y val="-6.7564422277639258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b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655913978494776E-3"/>
                  <c:y val="-4.9159515908391738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b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655913978494221E-3"/>
                  <c:y val="-2.4018431611260604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b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655913978494221E-3"/>
                  <c:y val="-3.8888867071167232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a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655913978494221E-3"/>
                  <c:y val="-7.461896440002358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b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Wsol!$B$54:$F$54</c:f>
                <c:numCache>
                  <c:formatCode>General</c:formatCode>
                  <c:ptCount val="5"/>
                  <c:pt idx="0">
                    <c:v>26.446566420253372</c:v>
                  </c:pt>
                  <c:pt idx="1">
                    <c:v>19.561668984556515</c:v>
                  </c:pt>
                  <c:pt idx="2">
                    <c:v>11.319457142460806</c:v>
                  </c:pt>
                  <c:pt idx="3">
                    <c:v>16.367403024939037</c:v>
                  </c:pt>
                  <c:pt idx="4">
                    <c:v>23.886735475724549</c:v>
                  </c:pt>
                </c:numCache>
              </c:numRef>
            </c:plus>
            <c:minus>
              <c:numRef>
                <c:f>Wsol!$B$54:$F$54</c:f>
                <c:numCache>
                  <c:formatCode>General</c:formatCode>
                  <c:ptCount val="5"/>
                  <c:pt idx="0">
                    <c:v>26.446566420253372</c:v>
                  </c:pt>
                  <c:pt idx="1">
                    <c:v>19.561668984556515</c:v>
                  </c:pt>
                  <c:pt idx="2">
                    <c:v>11.319457142460806</c:v>
                  </c:pt>
                  <c:pt idx="3">
                    <c:v>16.367403024939037</c:v>
                  </c:pt>
                  <c:pt idx="4">
                    <c:v>23.886735475724549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Wsol!$B$47:$F$47</c:f>
              <c:numCache>
                <c:formatCode>General</c:formatCode>
                <c:ptCount val="5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2011</c:v>
                </c:pt>
                <c:pt idx="4">
                  <c:v>2013</c:v>
                </c:pt>
              </c:numCache>
            </c:numRef>
          </c:cat>
          <c:val>
            <c:numRef>
              <c:f>Wsol!$B$49:$F$49</c:f>
              <c:numCache>
                <c:formatCode>0.0</c:formatCode>
                <c:ptCount val="5"/>
                <c:pt idx="0">
                  <c:v>154.88888888888889</c:v>
                </c:pt>
                <c:pt idx="1">
                  <c:v>129.78395061728395</c:v>
                </c:pt>
                <c:pt idx="2">
                  <c:v>145.64500000000001</c:v>
                </c:pt>
                <c:pt idx="3">
                  <c:v>206.2037037037037</c:v>
                </c:pt>
                <c:pt idx="4">
                  <c:v>169.0740740740741</c:v>
                </c:pt>
              </c:numCache>
            </c:numRef>
          </c:val>
        </c:ser>
        <c:ser>
          <c:idx val="2"/>
          <c:order val="2"/>
          <c:tx>
            <c:strRef>
              <c:f>Wsol!$A$50</c:f>
              <c:strCache>
                <c:ptCount val="1"/>
                <c:pt idx="0">
                  <c:v>Semis Direct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2258064516129115E-3"/>
                  <c:y val="-8.415627597672481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c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408602150537999E-3"/>
                  <c:y val="-5.0353905263089027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a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279569892472054E-3"/>
                  <c:y val="-6.2158776287627393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b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8279569892473164E-3"/>
                  <c:y val="-5.7938356209214503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b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8279569892472054E-3"/>
                  <c:y val="-2.5436408977556113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b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Wsol!$B$55:$F$55</c:f>
                <c:numCache>
                  <c:formatCode>General</c:formatCode>
                  <c:ptCount val="5"/>
                  <c:pt idx="0">
                    <c:v>33.293309304490073</c:v>
                  </c:pt>
                  <c:pt idx="1">
                    <c:v>21.31688096334388</c:v>
                  </c:pt>
                  <c:pt idx="2">
                    <c:v>26.436881813103469</c:v>
                  </c:pt>
                  <c:pt idx="3">
                    <c:v>24.852652192224021</c:v>
                  </c:pt>
                  <c:pt idx="4">
                    <c:v>12.590413754858433</c:v>
                  </c:pt>
                </c:numCache>
              </c:numRef>
            </c:plus>
            <c:minus>
              <c:numRef>
                <c:f>Wsol!$B$55:$F$55</c:f>
                <c:numCache>
                  <c:formatCode>General</c:formatCode>
                  <c:ptCount val="5"/>
                  <c:pt idx="0">
                    <c:v>33.293309304490073</c:v>
                  </c:pt>
                  <c:pt idx="1">
                    <c:v>21.31688096334388</c:v>
                  </c:pt>
                  <c:pt idx="2">
                    <c:v>26.436881813103469</c:v>
                  </c:pt>
                  <c:pt idx="3">
                    <c:v>24.852652192224021</c:v>
                  </c:pt>
                  <c:pt idx="4">
                    <c:v>12.590413754858433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Wsol!$B$47:$F$47</c:f>
              <c:numCache>
                <c:formatCode>General</c:formatCode>
                <c:ptCount val="5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2011</c:v>
                </c:pt>
                <c:pt idx="4">
                  <c:v>2013</c:v>
                </c:pt>
              </c:numCache>
            </c:numRef>
          </c:cat>
          <c:val>
            <c:numRef>
              <c:f>Wsol!$B$50:$F$50</c:f>
              <c:numCache>
                <c:formatCode>0.0</c:formatCode>
                <c:ptCount val="5"/>
                <c:pt idx="0">
                  <c:v>78</c:v>
                </c:pt>
                <c:pt idx="1">
                  <c:v>177.6094276094276</c:v>
                </c:pt>
                <c:pt idx="2">
                  <c:v>150.65</c:v>
                </c:pt>
                <c:pt idx="3">
                  <c:v>170.55555555555557</c:v>
                </c:pt>
                <c:pt idx="4">
                  <c:v>164.44444444444443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93216"/>
        <c:axId val="90399104"/>
      </c:barChart>
      <c:catAx>
        <c:axId val="9039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0399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3991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200" b="0" dirty="0" smtClean="0"/>
                  <a:t>Pieds / m²</a:t>
                </a:r>
                <a:endParaRPr lang="fr-FR" sz="1200" b="0" dirty="0"/>
              </a:p>
            </c:rich>
          </c:tx>
          <c:layout>
            <c:manualLayout>
              <c:xMode val="edge"/>
              <c:yMode val="edge"/>
              <c:x val="2.5000000000000001E-2"/>
              <c:y val="0.3708850679480965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0393216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t"/>
      <c:layout>
        <c:manualLayout>
          <c:xMode val="edge"/>
          <c:yMode val="edge"/>
          <c:x val="0.13342957130358701"/>
          <c:y val="2.695026668793802E-2"/>
          <c:w val="0.75778215223097112"/>
          <c:h val="6.0439452549728045E-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30446194225722"/>
          <c:y val="3.5705573776826725E-2"/>
          <c:w val="0.85910083114610669"/>
          <c:h val="0.72909290272095373"/>
        </c:manualLayout>
      </c:layout>
      <c:barChart>
        <c:barDir val="col"/>
        <c:grouping val="stacked"/>
        <c:varyColors val="0"/>
        <c:ser>
          <c:idx val="0"/>
          <c:order val="0"/>
          <c:tx>
            <c:v>Véronique de P.</c:v>
          </c:tx>
          <c:spPr>
            <a:pattFill prst="pct75">
              <a:fgClr>
                <a:srgbClr xmlns:mc="http://schemas.openxmlformats.org/markup-compatibility/2006" xmlns:a14="http://schemas.microsoft.com/office/drawing/2010/main" val="99CC00" mc:Ignorable="a14" a14:legacySpreadsheetColorIndex="50"/>
              </a:fgClr>
              <a:bgClr>
                <a:srgbClr xmlns:mc="http://schemas.openxmlformats.org/markup-compatibility/2006" xmlns:a14="http://schemas.microsoft.com/office/drawing/2010/main" val="000000" mc:Ignorable="a14" a14:legacySpreadsheetColorIndex="8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Liste!$I$1:$L$1</c:f>
              <c:strCache>
                <c:ptCount val="4"/>
                <c:pt idx="0">
                  <c:v>Labour 25</c:v>
                </c:pt>
                <c:pt idx="1">
                  <c:v>labour 15</c:v>
                </c:pt>
                <c:pt idx="2">
                  <c:v>T.Superficiel 15</c:v>
                </c:pt>
                <c:pt idx="3">
                  <c:v>T.Superficiel 10</c:v>
                </c:pt>
              </c:strCache>
            </c:strRef>
          </c:cat>
          <c:val>
            <c:numRef>
              <c:f>Liste!$I$2:$L$2</c:f>
              <c:numCache>
                <c:formatCode>0</c:formatCode>
                <c:ptCount val="4"/>
                <c:pt idx="0">
                  <c:v>62.666666666666664</c:v>
                </c:pt>
                <c:pt idx="1">
                  <c:v>144.44444444444446</c:v>
                </c:pt>
                <c:pt idx="2">
                  <c:v>158.66666666666666</c:v>
                </c:pt>
                <c:pt idx="3">
                  <c:v>170.66666666666666</c:v>
                </c:pt>
              </c:numCache>
            </c:numRef>
          </c:val>
        </c:ser>
        <c:ser>
          <c:idx val="3"/>
          <c:order val="1"/>
          <c:tx>
            <c:v>Matricaire cam.</c:v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Liste!$I$5:$L$5</c:f>
              <c:numCache>
                <c:formatCode>0</c:formatCode>
                <c:ptCount val="4"/>
                <c:pt idx="0">
                  <c:v>22.222222222222225</c:v>
                </c:pt>
                <c:pt idx="1">
                  <c:v>28.888888888888889</c:v>
                </c:pt>
                <c:pt idx="2">
                  <c:v>24</c:v>
                </c:pt>
                <c:pt idx="3">
                  <c:v>49.777777777777779</c:v>
                </c:pt>
              </c:numCache>
            </c:numRef>
          </c:val>
        </c:ser>
        <c:ser>
          <c:idx val="4"/>
          <c:order val="2"/>
          <c:tx>
            <c:v>Montie m.</c:v>
          </c:tx>
          <c:spPr>
            <a:pattFill prst="pct90">
              <a:fgClr>
                <a:srgbClr xmlns:mc="http://schemas.openxmlformats.org/markup-compatibility/2006" xmlns:a14="http://schemas.microsoft.com/office/drawing/2010/main" val="CCFFCC" mc:Ignorable="a14" a14:legacySpreadsheetColorIndex="42"/>
              </a:fgClr>
              <a:bgClr>
                <a:srgbClr xmlns:mc="http://schemas.openxmlformats.org/markup-compatibility/2006" xmlns:a14="http://schemas.microsoft.com/office/drawing/2010/main" val="000000" mc:Ignorable="a14" a14:legacySpreadsheetColorIndex="8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Liste!$I$6:$L$6</c:f>
              <c:numCache>
                <c:formatCode>0</c:formatCode>
                <c:ptCount val="4"/>
                <c:pt idx="0">
                  <c:v>192.88888888888891</c:v>
                </c:pt>
                <c:pt idx="1">
                  <c:v>394.22222222222223</c:v>
                </c:pt>
                <c:pt idx="2">
                  <c:v>477.33333333333331</c:v>
                </c:pt>
                <c:pt idx="3">
                  <c:v>608.88888888888891</c:v>
                </c:pt>
              </c:numCache>
            </c:numRef>
          </c:val>
        </c:ser>
        <c:ser>
          <c:idx val="5"/>
          <c:order val="3"/>
          <c:tx>
            <c:v>Céraiste</c:v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Liste!$I$7:$L$7</c:f>
              <c:numCache>
                <c:formatCode>0</c:formatCode>
                <c:ptCount val="4"/>
                <c:pt idx="0">
                  <c:v>22.666666666666668</c:v>
                </c:pt>
                <c:pt idx="1">
                  <c:v>37.333333333333336</c:v>
                </c:pt>
                <c:pt idx="2">
                  <c:v>44.44444444444445</c:v>
                </c:pt>
                <c:pt idx="3">
                  <c:v>41.777777777777779</c:v>
                </c:pt>
              </c:numCache>
            </c:numRef>
          </c:val>
        </c:ser>
        <c:ser>
          <c:idx val="6"/>
          <c:order val="4"/>
          <c:tx>
            <c:v>Vesce h.</c:v>
          </c:tx>
          <c:spPr>
            <a:pattFill prst="ltVert">
              <a:fgClr>
                <a:srgbClr xmlns:mc="http://schemas.openxmlformats.org/markup-compatibility/2006" xmlns:a14="http://schemas.microsoft.com/office/drawing/2010/main" val="000000" mc:Ignorable="a14" a14:legacySpreadsheetColorIndex="8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val>
            <c:numRef>
              <c:f>Liste!$I$8:$L$8</c:f>
              <c:numCache>
                <c:formatCode>0</c:formatCode>
                <c:ptCount val="4"/>
                <c:pt idx="0">
                  <c:v>20.444444444444443</c:v>
                </c:pt>
                <c:pt idx="1">
                  <c:v>30.222222222222225</c:v>
                </c:pt>
                <c:pt idx="2">
                  <c:v>15.111111111111109</c:v>
                </c:pt>
                <c:pt idx="3">
                  <c:v>47.555555555555564</c:v>
                </c:pt>
              </c:numCache>
            </c:numRef>
          </c:val>
        </c:ser>
        <c:ser>
          <c:idx val="8"/>
          <c:order val="5"/>
          <c:tx>
            <c:v>Pâturin</c:v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Liste!$I$10:$L$10</c:f>
              <c:numCache>
                <c:formatCode>0</c:formatCode>
                <c:ptCount val="4"/>
                <c:pt idx="0">
                  <c:v>49.777777777777771</c:v>
                </c:pt>
                <c:pt idx="1">
                  <c:v>70.222222222222229</c:v>
                </c:pt>
                <c:pt idx="2">
                  <c:v>129.7777777777778</c:v>
                </c:pt>
                <c:pt idx="3">
                  <c:v>106.22222222222221</c:v>
                </c:pt>
              </c:numCache>
            </c:numRef>
          </c:val>
        </c:ser>
        <c:ser>
          <c:idx val="11"/>
          <c:order val="6"/>
          <c:tx>
            <c:v>Avoine à ch.</c:v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Liste!$I$15:$L$15</c:f>
              <c:numCache>
                <c:formatCode>0</c:formatCode>
                <c:ptCount val="4"/>
                <c:pt idx="0">
                  <c:v>43.555555555555564</c:v>
                </c:pt>
                <c:pt idx="1">
                  <c:v>59.555555555555564</c:v>
                </c:pt>
                <c:pt idx="2">
                  <c:v>167.55555555555554</c:v>
                </c:pt>
                <c:pt idx="3">
                  <c:v>173.33333333333334</c:v>
                </c:pt>
              </c:numCache>
            </c:numRef>
          </c:val>
        </c:ser>
        <c:ser>
          <c:idx val="12"/>
          <c:order val="7"/>
          <c:tx>
            <c:v>Rumex</c:v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Liste!$I$16:$L$16</c:f>
              <c:numCache>
                <c:formatCode>0</c:formatCode>
                <c:ptCount val="4"/>
                <c:pt idx="0">
                  <c:v>1.3333333333333333</c:v>
                </c:pt>
                <c:pt idx="1">
                  <c:v>1.3333333333333333</c:v>
                </c:pt>
                <c:pt idx="2">
                  <c:v>3.5555555555555554</c:v>
                </c:pt>
                <c:pt idx="3">
                  <c:v>1.7777777777777777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668096"/>
        <c:axId val="117669888"/>
      </c:barChart>
      <c:catAx>
        <c:axId val="11766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7669888"/>
        <c:crosses val="autoZero"/>
        <c:auto val="1"/>
        <c:lblAlgn val="l"/>
        <c:lblOffset val="100"/>
        <c:tickLblSkip val="1"/>
        <c:tickMarkSkip val="1"/>
        <c:noMultiLvlLbl val="0"/>
      </c:catAx>
      <c:valAx>
        <c:axId val="117669888"/>
        <c:scaling>
          <c:orientation val="minMax"/>
          <c:max val="13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200" b="0"/>
                  <a:t>Adventices / m²</a:t>
                </a:r>
              </a:p>
            </c:rich>
          </c:tx>
          <c:layout>
            <c:manualLayout>
              <c:xMode val="edge"/>
              <c:yMode val="edge"/>
              <c:x val="6.4889939137383569E-3"/>
              <c:y val="0.2155399827464830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7668096"/>
        <c:crosses val="autoZero"/>
        <c:crossBetween val="between"/>
        <c:majorUnit val="300"/>
      </c:valAx>
      <c:spPr>
        <a:solidFill>
          <a:schemeClr val="bg1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062870139971261"/>
          <c:y val="0.85809924904616741"/>
          <c:w val="0.8670258386397387"/>
          <c:h val="0.1402418868797301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4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51242791205018"/>
          <c:y val="0.12461949543997772"/>
          <c:w val="0.7291328741250972"/>
          <c:h val="0.69607492559152273"/>
        </c:manualLayout>
      </c:layout>
      <c:scatterChart>
        <c:scatterStyle val="lineMarker"/>
        <c:varyColors val="0"/>
        <c:ser>
          <c:idx val="0"/>
          <c:order val="0"/>
          <c:tx>
            <c:v>T sup 15cm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'Ttes cultures AB'!$D$2:$D$10</c:f>
              <c:numCache>
                <c:formatCode>0.0</c:formatCode>
                <c:ptCount val="9"/>
                <c:pt idx="0">
                  <c:v>34.6</c:v>
                </c:pt>
                <c:pt idx="1">
                  <c:v>33.1</c:v>
                </c:pt>
                <c:pt idx="2">
                  <c:v>38.1</c:v>
                </c:pt>
                <c:pt idx="3">
                  <c:v>33.32</c:v>
                </c:pt>
                <c:pt idx="4">
                  <c:v>31.03</c:v>
                </c:pt>
                <c:pt idx="5">
                  <c:v>24.72</c:v>
                </c:pt>
                <c:pt idx="6">
                  <c:v>45.78</c:v>
                </c:pt>
                <c:pt idx="7">
                  <c:v>45.2</c:v>
                </c:pt>
                <c:pt idx="8">
                  <c:v>49.42</c:v>
                </c:pt>
              </c:numCache>
            </c:numRef>
          </c:xVal>
          <c:yVal>
            <c:numRef>
              <c:f>'Ttes cultures AB'!$F$2:$F$10</c:f>
              <c:numCache>
                <c:formatCode>0.0</c:formatCode>
                <c:ptCount val="9"/>
                <c:pt idx="0">
                  <c:v>26.1</c:v>
                </c:pt>
                <c:pt idx="1">
                  <c:v>18.3</c:v>
                </c:pt>
                <c:pt idx="2">
                  <c:v>32.299999999999997</c:v>
                </c:pt>
                <c:pt idx="3">
                  <c:v>21.75</c:v>
                </c:pt>
                <c:pt idx="4">
                  <c:v>11.57</c:v>
                </c:pt>
                <c:pt idx="5">
                  <c:v>14.41</c:v>
                </c:pt>
                <c:pt idx="6">
                  <c:v>37.26</c:v>
                </c:pt>
                <c:pt idx="7">
                  <c:v>37.68</c:v>
                </c:pt>
                <c:pt idx="8">
                  <c:v>37.85</c:v>
                </c:pt>
              </c:numCache>
            </c:numRef>
          </c:yVal>
          <c:smooth val="0"/>
        </c:ser>
        <c:ser>
          <c:idx val="1"/>
          <c:order val="1"/>
          <c:tx>
            <c:v>y=x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'Ttes cultures AB'!$H$2:$H$15</c:f>
              <c:numCache>
                <c:formatCode>0</c:formatCode>
                <c:ptCount val="1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</c:numCache>
            </c:numRef>
          </c:xVal>
          <c:yVal>
            <c:numRef>
              <c:f>'Ttes cultures AB'!$I$2:$I$15</c:f>
              <c:numCache>
                <c:formatCode>0</c:formatCode>
                <c:ptCount val="1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</c:numCache>
            </c:numRef>
          </c:yVal>
          <c:smooth val="0"/>
        </c:ser>
        <c:ser>
          <c:idx val="2"/>
          <c:order val="2"/>
          <c:tx>
            <c:v>Tsup 10cm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 w="12700">
                <a:solidFill>
                  <a:srgbClr val="00B050"/>
                </a:solidFill>
              </a:ln>
            </c:spPr>
          </c:marker>
          <c:xVal>
            <c:numRef>
              <c:f>'Ttes cultures AB'!$D$2:$D$10</c:f>
              <c:numCache>
                <c:formatCode>0.0</c:formatCode>
                <c:ptCount val="9"/>
                <c:pt idx="0">
                  <c:v>34.6</c:v>
                </c:pt>
                <c:pt idx="1">
                  <c:v>33.1</c:v>
                </c:pt>
                <c:pt idx="2">
                  <c:v>38.1</c:v>
                </c:pt>
                <c:pt idx="3">
                  <c:v>33.32</c:v>
                </c:pt>
                <c:pt idx="4">
                  <c:v>31.03</c:v>
                </c:pt>
                <c:pt idx="5">
                  <c:v>24.72</c:v>
                </c:pt>
                <c:pt idx="6">
                  <c:v>45.78</c:v>
                </c:pt>
                <c:pt idx="7">
                  <c:v>45.2</c:v>
                </c:pt>
                <c:pt idx="8">
                  <c:v>49.42</c:v>
                </c:pt>
              </c:numCache>
            </c:numRef>
          </c:xVal>
          <c:yVal>
            <c:numRef>
              <c:f>'Ttes cultures AB'!$G$2:$G$10</c:f>
              <c:numCache>
                <c:formatCode>0.0</c:formatCode>
                <c:ptCount val="9"/>
                <c:pt idx="0">
                  <c:v>23.7</c:v>
                </c:pt>
                <c:pt idx="1">
                  <c:v>15.6</c:v>
                </c:pt>
                <c:pt idx="2">
                  <c:v>27</c:v>
                </c:pt>
                <c:pt idx="3">
                  <c:v>18.62</c:v>
                </c:pt>
                <c:pt idx="4">
                  <c:v>11.11</c:v>
                </c:pt>
                <c:pt idx="5">
                  <c:v>12.78</c:v>
                </c:pt>
                <c:pt idx="6">
                  <c:v>36.840000000000003</c:v>
                </c:pt>
                <c:pt idx="7">
                  <c:v>34.58</c:v>
                </c:pt>
                <c:pt idx="8">
                  <c:v>35.159999999999997</c:v>
                </c:pt>
              </c:numCache>
            </c:numRef>
          </c:yVal>
          <c:smooth val="0"/>
        </c:ser>
        <c:ser>
          <c:idx val="3"/>
          <c:order val="3"/>
          <c:tx>
            <c:v>Mais sup</c:v>
          </c:tx>
          <c:spPr>
            <a:ln w="19050">
              <a:noFill/>
            </a:ln>
          </c:spPr>
          <c:marker>
            <c:symbol val="circle"/>
            <c:size val="6"/>
            <c:spPr>
              <a:solidFill>
                <a:srgbClr val="4472C4"/>
              </a:solidFill>
              <a:ln>
                <a:solidFill>
                  <a:srgbClr val="5B9BD5">
                    <a:lumMod val="75000"/>
                  </a:srgbClr>
                </a:solidFill>
              </a:ln>
            </c:spPr>
          </c:marker>
          <c:xVal>
            <c:numRef>
              <c:f>'Ttes cultures AB'!$D$11:$D$13</c:f>
              <c:numCache>
                <c:formatCode>0.00</c:formatCode>
                <c:ptCount val="3"/>
                <c:pt idx="0" formatCode="0.0">
                  <c:v>106.1</c:v>
                </c:pt>
                <c:pt idx="1">
                  <c:v>100</c:v>
                </c:pt>
                <c:pt idx="2" formatCode="0.0">
                  <c:v>99.6</c:v>
                </c:pt>
              </c:numCache>
            </c:numRef>
          </c:xVal>
          <c:yVal>
            <c:numRef>
              <c:f>'Ttes cultures AB'!$F$11:$F$13</c:f>
              <c:numCache>
                <c:formatCode>0.00</c:formatCode>
                <c:ptCount val="3"/>
                <c:pt idx="0" formatCode="0.0">
                  <c:v>86.8</c:v>
                </c:pt>
                <c:pt idx="1">
                  <c:v>92.1</c:v>
                </c:pt>
                <c:pt idx="2" formatCode="0.0">
                  <c:v>112.2</c:v>
                </c:pt>
              </c:numCache>
            </c:numRef>
          </c:yVal>
          <c:smooth val="0"/>
        </c:ser>
        <c:ser>
          <c:idx val="4"/>
          <c:order val="4"/>
          <c:spPr>
            <a:ln w="19050">
              <a:noFill/>
            </a:ln>
          </c:spPr>
          <c:marker>
            <c:symbol val="circle"/>
            <c:size val="6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xVal>
            <c:numRef>
              <c:f>'Ttes cultures AB'!$D$14:$D$16</c:f>
              <c:numCache>
                <c:formatCode>0.0</c:formatCode>
                <c:ptCount val="3"/>
                <c:pt idx="0">
                  <c:v>15.44</c:v>
                </c:pt>
                <c:pt idx="1">
                  <c:v>13.32</c:v>
                </c:pt>
                <c:pt idx="2">
                  <c:v>15.42</c:v>
                </c:pt>
              </c:numCache>
            </c:numRef>
          </c:xVal>
          <c:yVal>
            <c:numRef>
              <c:f>'Ttes cultures AB'!$F$14:$F$16</c:f>
              <c:numCache>
                <c:formatCode>0.0</c:formatCode>
                <c:ptCount val="3"/>
                <c:pt idx="0">
                  <c:v>20.13</c:v>
                </c:pt>
                <c:pt idx="1">
                  <c:v>17.28</c:v>
                </c:pt>
                <c:pt idx="2">
                  <c:v>16.23</c:v>
                </c:pt>
              </c:numCache>
            </c:numRef>
          </c:yVal>
          <c:smooth val="0"/>
        </c:ser>
        <c:ser>
          <c:idx val="5"/>
          <c:order val="5"/>
          <c:tx>
            <c:v>Maïs tres sup</c:v>
          </c:tx>
          <c:spPr>
            <a:ln w="19050">
              <a:noFill/>
            </a:ln>
          </c:spPr>
          <c:marker>
            <c:symbol val="circle"/>
            <c:size val="6"/>
            <c:spPr>
              <a:solidFill>
                <a:srgbClr val="4472C4"/>
              </a:solidFill>
              <a:ln>
                <a:solidFill>
                  <a:srgbClr val="4472C4"/>
                </a:solidFill>
              </a:ln>
            </c:spPr>
          </c:marker>
          <c:xVal>
            <c:numRef>
              <c:f>'Ttes cultures AB'!$D$11:$D$13</c:f>
              <c:numCache>
                <c:formatCode>0.00</c:formatCode>
                <c:ptCount val="3"/>
                <c:pt idx="0" formatCode="0.0">
                  <c:v>106.1</c:v>
                </c:pt>
                <c:pt idx="1">
                  <c:v>100</c:v>
                </c:pt>
                <c:pt idx="2" formatCode="0.0">
                  <c:v>99.6</c:v>
                </c:pt>
              </c:numCache>
            </c:numRef>
          </c:xVal>
          <c:yVal>
            <c:numRef>
              <c:f>'Ttes cultures AB'!$G$11:$G$13</c:f>
              <c:numCache>
                <c:formatCode>0.00</c:formatCode>
                <c:ptCount val="3"/>
                <c:pt idx="0" formatCode="0.0">
                  <c:v>99.4</c:v>
                </c:pt>
                <c:pt idx="1">
                  <c:v>112.8</c:v>
                </c:pt>
                <c:pt idx="2" formatCode="0.0">
                  <c:v>100</c:v>
                </c:pt>
              </c:numCache>
            </c:numRef>
          </c:yVal>
          <c:smooth val="0"/>
        </c:ser>
        <c:ser>
          <c:idx val="6"/>
          <c:order val="6"/>
          <c:tx>
            <c:v>sarrasin tres sup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xVal>
            <c:numRef>
              <c:f>'Ttes cultures AB'!$D$14:$D$16</c:f>
              <c:numCache>
                <c:formatCode>0.0</c:formatCode>
                <c:ptCount val="3"/>
                <c:pt idx="0">
                  <c:v>15.44</c:v>
                </c:pt>
                <c:pt idx="1">
                  <c:v>13.32</c:v>
                </c:pt>
                <c:pt idx="2">
                  <c:v>15.42</c:v>
                </c:pt>
              </c:numCache>
            </c:numRef>
          </c:xVal>
          <c:yVal>
            <c:numRef>
              <c:f>'Ttes cultures AB'!$G$14:$G$16</c:f>
              <c:numCache>
                <c:formatCode>0.0</c:formatCode>
                <c:ptCount val="3"/>
                <c:pt idx="0">
                  <c:v>18.440000000000001</c:v>
                </c:pt>
                <c:pt idx="1">
                  <c:v>14.35</c:v>
                </c:pt>
                <c:pt idx="2">
                  <c:v>11.12</c:v>
                </c:pt>
              </c:numCache>
            </c:numRef>
          </c:yVal>
          <c:smooth val="0"/>
        </c:ser>
        <c:ser>
          <c:idx val="7"/>
          <c:order val="7"/>
          <c:spPr>
            <a:ln w="19050">
              <a:noFill/>
            </a:ln>
          </c:spPr>
          <c:marker>
            <c:spPr>
              <a:ln w="50800">
                <a:solidFill>
                  <a:srgbClr val="ED7D31">
                    <a:lumMod val="50000"/>
                  </a:srgbClr>
                </a:solidFill>
              </a:ln>
            </c:spPr>
          </c:marker>
          <c:xVal>
            <c:numRef>
              <c:f>'Ttes cultures AB'!$D$17:$D$19</c:f>
              <c:numCache>
                <c:formatCode>0.0</c:formatCode>
                <c:ptCount val="3"/>
                <c:pt idx="0">
                  <c:v>27.6</c:v>
                </c:pt>
                <c:pt idx="1">
                  <c:v>20</c:v>
                </c:pt>
                <c:pt idx="2">
                  <c:v>9</c:v>
                </c:pt>
              </c:numCache>
            </c:numRef>
          </c:xVal>
          <c:yVal>
            <c:numRef>
              <c:f>'Ttes cultures AB'!$F$17:$F$19</c:f>
              <c:numCache>
                <c:formatCode>0.0</c:formatCode>
                <c:ptCount val="3"/>
                <c:pt idx="0">
                  <c:v>10.4</c:v>
                </c:pt>
                <c:pt idx="1">
                  <c:v>8.9</c:v>
                </c:pt>
                <c:pt idx="2">
                  <c:v>8.5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745152"/>
        <c:axId val="117751808"/>
      </c:scatterChart>
      <c:valAx>
        <c:axId val="117745152"/>
        <c:scaling>
          <c:orientation val="minMax"/>
          <c:max val="1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400"/>
                  <a:t>Labour (qx / ha)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7751808"/>
        <c:crosses val="autoZero"/>
        <c:crossBetween val="midCat"/>
        <c:majorUnit val="20"/>
      </c:valAx>
      <c:valAx>
        <c:axId val="117751808"/>
        <c:scaling>
          <c:orientation val="minMax"/>
          <c:max val="120"/>
        </c:scaling>
        <c:delete val="0"/>
        <c:axPos val="l"/>
        <c:majorGridlines>
          <c:spPr>
            <a:ln>
              <a:solidFill>
                <a:srgbClr val="00B05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400"/>
                  <a:t>T.</a:t>
                </a:r>
                <a:r>
                  <a:rPr lang="fr-FR" sz="1400" baseline="0"/>
                  <a:t> superficiel</a:t>
                </a:r>
                <a:r>
                  <a:rPr lang="fr-FR" sz="1400"/>
                  <a:t>  (qx /ha)</a:t>
                </a:r>
              </a:p>
            </c:rich>
          </c:tx>
          <c:layout>
            <c:manualLayout>
              <c:xMode val="edge"/>
              <c:yMode val="edge"/>
              <c:x val="2.1768540869196353E-2"/>
              <c:y val="0.1502717781992293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7745152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79788104352042"/>
          <c:y val="0.12048991910951694"/>
          <c:w val="0.74581410146347371"/>
          <c:h val="0.69657471921109293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'Ttes cultures AB'!$D$2:$D$10</c:f>
              <c:numCache>
                <c:formatCode>0.0</c:formatCode>
                <c:ptCount val="9"/>
                <c:pt idx="0">
                  <c:v>34.6</c:v>
                </c:pt>
                <c:pt idx="1">
                  <c:v>33.1</c:v>
                </c:pt>
                <c:pt idx="2">
                  <c:v>38.1</c:v>
                </c:pt>
                <c:pt idx="3">
                  <c:v>33.32</c:v>
                </c:pt>
                <c:pt idx="4">
                  <c:v>31.03</c:v>
                </c:pt>
                <c:pt idx="5">
                  <c:v>24.72</c:v>
                </c:pt>
                <c:pt idx="6">
                  <c:v>45.78</c:v>
                </c:pt>
                <c:pt idx="7">
                  <c:v>45.2</c:v>
                </c:pt>
                <c:pt idx="8">
                  <c:v>49.42</c:v>
                </c:pt>
              </c:numCache>
            </c:numRef>
          </c:xVal>
          <c:yVal>
            <c:numRef>
              <c:f>'Ttes cultures AB'!$E$2:$E$10</c:f>
              <c:numCache>
                <c:formatCode>0.0</c:formatCode>
                <c:ptCount val="9"/>
                <c:pt idx="0">
                  <c:v>34.299999999999997</c:v>
                </c:pt>
                <c:pt idx="1">
                  <c:v>23</c:v>
                </c:pt>
                <c:pt idx="2">
                  <c:v>38.700000000000003</c:v>
                </c:pt>
                <c:pt idx="3">
                  <c:v>19.329999999999998</c:v>
                </c:pt>
                <c:pt idx="4">
                  <c:v>12.97</c:v>
                </c:pt>
                <c:pt idx="5">
                  <c:v>17.66</c:v>
                </c:pt>
                <c:pt idx="6">
                  <c:v>38.31</c:v>
                </c:pt>
                <c:pt idx="7">
                  <c:v>36.61</c:v>
                </c:pt>
                <c:pt idx="8">
                  <c:v>44.73</c:v>
                </c:pt>
              </c:numCache>
            </c:numRef>
          </c:yVal>
          <c:smooth val="0"/>
        </c:ser>
        <c:ser>
          <c:idx val="1"/>
          <c:order val="1"/>
          <c:tx>
            <c:v>y=x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'Ttes cultures AB'!$H$2:$H$15</c:f>
              <c:numCache>
                <c:formatCode>0</c:formatCode>
                <c:ptCount val="1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</c:numCache>
            </c:numRef>
          </c:xVal>
          <c:yVal>
            <c:numRef>
              <c:f>'Ttes cultures AB'!$I$2:$I$15</c:f>
              <c:numCache>
                <c:formatCode>0</c:formatCode>
                <c:ptCount val="1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</c:numCache>
            </c:numRef>
          </c:yVal>
          <c:smooth val="0"/>
        </c:ser>
        <c:ser>
          <c:idx val="2"/>
          <c:order val="2"/>
          <c:tx>
            <c:v>blé Minéral</c:v>
          </c:tx>
          <c:spPr>
            <a:ln w="19050">
              <a:noFill/>
            </a:ln>
          </c:spPr>
          <c:marker>
            <c:symbol val="circle"/>
            <c:size val="5"/>
            <c:spPr>
              <a:noFill/>
              <a:ln w="12700"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'Ttes cultures (2)'!#REF!</c:f>
            </c:numRef>
          </c:xVal>
          <c:yVal>
            <c:numRef>
              <c:f>'Ttes cultures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</c:ser>
        <c:ser>
          <c:idx val="3"/>
          <c:order val="3"/>
          <c:spPr>
            <a:ln w="19050">
              <a:noFill/>
            </a:ln>
          </c:spPr>
          <c:marker>
            <c:symbol val="circle"/>
            <c:size val="6"/>
            <c:spPr>
              <a:solidFill>
                <a:srgbClr val="FF0066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'Ttes cultures AB'!$D$14:$D$16</c:f>
              <c:numCache>
                <c:formatCode>0.0</c:formatCode>
                <c:ptCount val="3"/>
                <c:pt idx="0">
                  <c:v>15.44</c:v>
                </c:pt>
                <c:pt idx="1">
                  <c:v>13.32</c:v>
                </c:pt>
                <c:pt idx="2">
                  <c:v>15.42</c:v>
                </c:pt>
              </c:numCache>
            </c:numRef>
          </c:xVal>
          <c:yVal>
            <c:numRef>
              <c:f>'Ttes cultures AB'!$E$14:$E$16</c:f>
              <c:numCache>
                <c:formatCode>0.0</c:formatCode>
                <c:ptCount val="3"/>
                <c:pt idx="0">
                  <c:v>10.86</c:v>
                </c:pt>
                <c:pt idx="1">
                  <c:v>15.21</c:v>
                </c:pt>
                <c:pt idx="2">
                  <c:v>18.239999999999998</c:v>
                </c:pt>
              </c:numCache>
            </c:numRef>
          </c:yVal>
          <c:smooth val="0"/>
        </c:ser>
        <c:ser>
          <c:idx val="4"/>
          <c:order val="4"/>
          <c:spPr>
            <a:ln w="19050">
              <a:noFill/>
            </a:ln>
          </c:spPr>
          <c:marker>
            <c:symbol val="circle"/>
            <c:size val="6"/>
          </c:marker>
          <c:xVal>
            <c:numRef>
              <c:f>'Ttes cultures AB'!$D$11:$D$13</c:f>
              <c:numCache>
                <c:formatCode>0.00</c:formatCode>
                <c:ptCount val="3"/>
                <c:pt idx="0" formatCode="0.0">
                  <c:v>106.1</c:v>
                </c:pt>
                <c:pt idx="1">
                  <c:v>100</c:v>
                </c:pt>
                <c:pt idx="2" formatCode="0.0">
                  <c:v>99.6</c:v>
                </c:pt>
              </c:numCache>
            </c:numRef>
          </c:xVal>
          <c:yVal>
            <c:numRef>
              <c:f>'Ttes cultures AB'!$E$11:$E$13</c:f>
              <c:numCache>
                <c:formatCode>0.00</c:formatCode>
                <c:ptCount val="3"/>
                <c:pt idx="0" formatCode="0.0">
                  <c:v>115.7</c:v>
                </c:pt>
                <c:pt idx="1">
                  <c:v>99.4</c:v>
                </c:pt>
                <c:pt idx="2" formatCode="0.0">
                  <c:v>79.599999999999994</c:v>
                </c:pt>
              </c:numCache>
            </c:numRef>
          </c:yVal>
          <c:smooth val="0"/>
        </c:ser>
        <c:ser>
          <c:idx val="5"/>
          <c:order val="5"/>
          <c:tx>
            <c:v>clza minéral</c:v>
          </c:tx>
          <c:spPr>
            <a:ln w="19050">
              <a:noFill/>
            </a:ln>
          </c:spPr>
          <c:marker>
            <c:symbol val="circle"/>
            <c:size val="6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'Ttes cultures (2)'!#REF!</c:f>
            </c:numRef>
          </c:xVal>
          <c:yVal>
            <c:numRef>
              <c:f>'Ttes cultures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</c:ser>
        <c:ser>
          <c:idx val="6"/>
          <c:order val="6"/>
          <c:tx>
            <c:v>maïs minéral</c:v>
          </c:tx>
          <c:spPr>
            <a:ln w="19050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accent5"/>
                </a:solidFill>
              </a:ln>
            </c:spPr>
          </c:marker>
          <c:xVal>
            <c:numRef>
              <c:f>'Ttes cultures (2)'!#REF!</c:f>
            </c:numRef>
          </c:xVal>
          <c:yVal>
            <c:numRef>
              <c:f>'Ttes cultures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</c:ser>
        <c:ser>
          <c:idx val="7"/>
          <c:order val="7"/>
          <c:spPr>
            <a:ln w="19050">
              <a:noFill/>
            </a:ln>
          </c:spPr>
          <c:marker>
            <c:spPr>
              <a:solidFill>
                <a:srgbClr val="C00000"/>
              </a:solidFill>
              <a:ln w="50800">
                <a:solidFill>
                  <a:srgbClr val="C00000"/>
                </a:solidFill>
              </a:ln>
            </c:spPr>
          </c:marker>
          <c:xVal>
            <c:numRef>
              <c:f>'Ttes cultures AB'!$D$17:$D$19</c:f>
              <c:numCache>
                <c:formatCode>0.0</c:formatCode>
                <c:ptCount val="3"/>
                <c:pt idx="0">
                  <c:v>27.6</c:v>
                </c:pt>
                <c:pt idx="1">
                  <c:v>20</c:v>
                </c:pt>
                <c:pt idx="2">
                  <c:v>9</c:v>
                </c:pt>
              </c:numCache>
            </c:numRef>
          </c:xVal>
          <c:yVal>
            <c:numRef>
              <c:f>'Ttes cultures AB'!$E$17:$E$19</c:f>
              <c:numCache>
                <c:formatCode>0.0</c:formatCode>
                <c:ptCount val="3"/>
                <c:pt idx="0">
                  <c:v>22.2</c:v>
                </c:pt>
                <c:pt idx="1">
                  <c:v>11.5</c:v>
                </c:pt>
                <c:pt idx="2">
                  <c:v>10.9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568640"/>
        <c:axId val="117570944"/>
      </c:scatterChart>
      <c:valAx>
        <c:axId val="117568640"/>
        <c:scaling>
          <c:orientation val="minMax"/>
          <c:max val="1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400" dirty="0"/>
                  <a:t>Labour </a:t>
                </a:r>
                <a:r>
                  <a:rPr lang="fr-FR" sz="1400" dirty="0" smtClean="0"/>
                  <a:t>25 cm (</a:t>
                </a:r>
                <a:r>
                  <a:rPr lang="fr-FR" sz="1400" dirty="0" err="1" smtClean="0"/>
                  <a:t>qx</a:t>
                </a:r>
                <a:r>
                  <a:rPr lang="fr-FR" sz="1400" dirty="0" smtClean="0"/>
                  <a:t> </a:t>
                </a:r>
                <a:r>
                  <a:rPr lang="fr-FR" sz="1400" dirty="0"/>
                  <a:t>/ ha)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7570944"/>
        <c:crosses val="autoZero"/>
        <c:crossBetween val="midCat"/>
        <c:majorUnit val="20"/>
      </c:valAx>
      <c:valAx>
        <c:axId val="117570944"/>
        <c:scaling>
          <c:orientation val="minMax"/>
          <c:max val="120"/>
        </c:scaling>
        <c:delete val="0"/>
        <c:axPos val="l"/>
        <c:majorGridlines>
          <c:spPr>
            <a:ln>
              <a:solidFill>
                <a:srgbClr val="00B05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400" dirty="0"/>
                  <a:t>Labour </a:t>
                </a:r>
                <a:r>
                  <a:rPr lang="fr-FR" sz="1400" dirty="0" smtClean="0"/>
                  <a:t>15 </a:t>
                </a:r>
                <a:r>
                  <a:rPr lang="fr-FR" sz="1400" dirty="0"/>
                  <a:t>cm (</a:t>
                </a:r>
                <a:r>
                  <a:rPr lang="fr-FR" sz="1400" dirty="0" err="1"/>
                  <a:t>qx</a:t>
                </a:r>
                <a:r>
                  <a:rPr lang="fr-FR" sz="1400" dirty="0"/>
                  <a:t> /ha)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7568640"/>
        <c:crosses val="autoZero"/>
        <c:crossBetween val="midCat"/>
      </c:valAx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694430213977221"/>
          <c:y val="0.17024023076026784"/>
          <c:w val="0.70758538563058315"/>
          <c:h val="0.65769013470048054"/>
        </c:manualLayout>
      </c:layout>
      <c:scatterChart>
        <c:scatterStyle val="lineMarker"/>
        <c:varyColors val="0"/>
        <c:ser>
          <c:idx val="0"/>
          <c:order val="0"/>
          <c:tx>
            <c:v>Labour</c:v>
          </c:tx>
          <c:spPr>
            <a:ln w="19050">
              <a:noFill/>
            </a:ln>
          </c:spPr>
          <c:marker>
            <c:symbol val="diamond"/>
            <c:size val="6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xVal>
            <c:numRef>
              <c:f>'epis-pieds'!$B$2:$B$49</c:f>
              <c:numCache>
                <c:formatCode>0.0</c:formatCode>
                <c:ptCount val="48"/>
                <c:pt idx="0">
                  <c:v>153.33333333333334</c:v>
                </c:pt>
                <c:pt idx="1">
                  <c:v>157.33333333333334</c:v>
                </c:pt>
                <c:pt idx="2">
                  <c:v>160</c:v>
                </c:pt>
                <c:pt idx="3">
                  <c:v>164</c:v>
                </c:pt>
                <c:pt idx="4">
                  <c:v>167.17</c:v>
                </c:pt>
                <c:pt idx="5">
                  <c:v>169.33333333333334</c:v>
                </c:pt>
                <c:pt idx="6">
                  <c:v>173.33333333333334</c:v>
                </c:pt>
                <c:pt idx="7">
                  <c:v>174.66666666666666</c:v>
                </c:pt>
                <c:pt idx="8">
                  <c:v>175.18</c:v>
                </c:pt>
                <c:pt idx="9">
                  <c:v>176.18</c:v>
                </c:pt>
                <c:pt idx="10">
                  <c:v>180</c:v>
                </c:pt>
                <c:pt idx="11">
                  <c:v>184.44444444444446</c:v>
                </c:pt>
                <c:pt idx="12">
                  <c:v>184.44444444444446</c:v>
                </c:pt>
                <c:pt idx="13">
                  <c:v>187.7777777777778</c:v>
                </c:pt>
                <c:pt idx="14">
                  <c:v>188.88888888888889</c:v>
                </c:pt>
                <c:pt idx="15">
                  <c:v>189.33333333333334</c:v>
                </c:pt>
                <c:pt idx="16">
                  <c:v>189.33333333333334</c:v>
                </c:pt>
                <c:pt idx="17">
                  <c:v>190.66666666666666</c:v>
                </c:pt>
                <c:pt idx="18">
                  <c:v>191.11111111111111</c:v>
                </c:pt>
                <c:pt idx="19">
                  <c:v>191.11111111111111</c:v>
                </c:pt>
                <c:pt idx="20">
                  <c:v>193.33333333333334</c:v>
                </c:pt>
                <c:pt idx="21">
                  <c:v>194.66666666666666</c:v>
                </c:pt>
                <c:pt idx="22">
                  <c:v>195.55555555555557</c:v>
                </c:pt>
                <c:pt idx="23">
                  <c:v>196.2</c:v>
                </c:pt>
                <c:pt idx="24">
                  <c:v>196.66666666666666</c:v>
                </c:pt>
                <c:pt idx="25">
                  <c:v>200</c:v>
                </c:pt>
                <c:pt idx="26">
                  <c:v>200.2</c:v>
                </c:pt>
                <c:pt idx="27">
                  <c:v>203.33333333333334</c:v>
                </c:pt>
                <c:pt idx="28">
                  <c:v>207.7777777777778</c:v>
                </c:pt>
                <c:pt idx="29">
                  <c:v>208.21</c:v>
                </c:pt>
                <c:pt idx="30">
                  <c:v>211.11111111111111</c:v>
                </c:pt>
                <c:pt idx="31">
                  <c:v>212.22222222222223</c:v>
                </c:pt>
                <c:pt idx="32">
                  <c:v>213.33333333333334</c:v>
                </c:pt>
                <c:pt idx="33">
                  <c:v>215.55555555555557</c:v>
                </c:pt>
                <c:pt idx="34">
                  <c:v>215.55555555555557</c:v>
                </c:pt>
                <c:pt idx="35">
                  <c:v>216.66666666666666</c:v>
                </c:pt>
                <c:pt idx="36">
                  <c:v>217.33333333333334</c:v>
                </c:pt>
                <c:pt idx="37">
                  <c:v>218.88888888888891</c:v>
                </c:pt>
                <c:pt idx="38">
                  <c:v>220</c:v>
                </c:pt>
                <c:pt idx="39">
                  <c:v>220</c:v>
                </c:pt>
                <c:pt idx="40">
                  <c:v>223.33333333333334</c:v>
                </c:pt>
                <c:pt idx="41">
                  <c:v>223.33333333333334</c:v>
                </c:pt>
                <c:pt idx="42">
                  <c:v>228.88888888888891</c:v>
                </c:pt>
                <c:pt idx="43">
                  <c:v>230</c:v>
                </c:pt>
                <c:pt idx="44">
                  <c:v>230.66666666666666</c:v>
                </c:pt>
                <c:pt idx="45">
                  <c:v>233.33333333333334</c:v>
                </c:pt>
                <c:pt idx="46">
                  <c:v>242.22222222222226</c:v>
                </c:pt>
                <c:pt idx="47">
                  <c:v>252.22222222222226</c:v>
                </c:pt>
              </c:numCache>
            </c:numRef>
          </c:xVal>
          <c:yVal>
            <c:numRef>
              <c:f>'epis-pieds'!$C$2:$C$49</c:f>
              <c:numCache>
                <c:formatCode>0.0</c:formatCode>
                <c:ptCount val="48"/>
                <c:pt idx="0">
                  <c:v>2.5459866220735781</c:v>
                </c:pt>
                <c:pt idx="1">
                  <c:v>2.72</c:v>
                </c:pt>
                <c:pt idx="2">
                  <c:v>3.5333333333333332</c:v>
                </c:pt>
                <c:pt idx="3">
                  <c:v>2.73</c:v>
                </c:pt>
                <c:pt idx="4">
                  <c:v>2.4500000000000002</c:v>
                </c:pt>
                <c:pt idx="5">
                  <c:v>2.3199999999999998</c:v>
                </c:pt>
                <c:pt idx="6">
                  <c:v>2.39</c:v>
                </c:pt>
                <c:pt idx="7">
                  <c:v>3.2468193384223918</c:v>
                </c:pt>
                <c:pt idx="8">
                  <c:v>2.35</c:v>
                </c:pt>
                <c:pt idx="9">
                  <c:v>2.4500000000000002</c:v>
                </c:pt>
                <c:pt idx="10">
                  <c:v>2.308641975308642</c:v>
                </c:pt>
                <c:pt idx="11">
                  <c:v>2.0904772937905469</c:v>
                </c:pt>
                <c:pt idx="12">
                  <c:v>1.814179796107507</c:v>
                </c:pt>
                <c:pt idx="13">
                  <c:v>1.9714383249886203</c:v>
                </c:pt>
                <c:pt idx="14">
                  <c:v>1.6305882352941177</c:v>
                </c:pt>
                <c:pt idx="15">
                  <c:v>2.4700000000000002</c:v>
                </c:pt>
                <c:pt idx="16">
                  <c:v>2.0499999999999998</c:v>
                </c:pt>
                <c:pt idx="17">
                  <c:v>3.3006993006993008</c:v>
                </c:pt>
                <c:pt idx="18">
                  <c:v>2.0276162790697674</c:v>
                </c:pt>
                <c:pt idx="19">
                  <c:v>2.2918604651162791</c:v>
                </c:pt>
                <c:pt idx="20">
                  <c:v>2.0391246684350128</c:v>
                </c:pt>
                <c:pt idx="21">
                  <c:v>3.2420091324200913</c:v>
                </c:pt>
                <c:pt idx="22">
                  <c:v>1.6914335664335662</c:v>
                </c:pt>
                <c:pt idx="23">
                  <c:v>2.36</c:v>
                </c:pt>
                <c:pt idx="24">
                  <c:v>1.8383311603650587</c:v>
                </c:pt>
                <c:pt idx="25">
                  <c:v>1.7019230769230769</c:v>
                </c:pt>
                <c:pt idx="26">
                  <c:v>2.25</c:v>
                </c:pt>
                <c:pt idx="27">
                  <c:v>1.8579234972677594</c:v>
                </c:pt>
                <c:pt idx="28">
                  <c:v>1.8983957219251335</c:v>
                </c:pt>
                <c:pt idx="29">
                  <c:v>2.34</c:v>
                </c:pt>
                <c:pt idx="30">
                  <c:v>2.0084210526315789</c:v>
                </c:pt>
                <c:pt idx="31">
                  <c:v>1.9162303664921463</c:v>
                </c:pt>
                <c:pt idx="32">
                  <c:v>1.859375</c:v>
                </c:pt>
                <c:pt idx="33">
                  <c:v>1.7396907216494844</c:v>
                </c:pt>
                <c:pt idx="34">
                  <c:v>1.6237113402061853</c:v>
                </c:pt>
                <c:pt idx="35">
                  <c:v>1.2692307692307694</c:v>
                </c:pt>
                <c:pt idx="36">
                  <c:v>2.9364161849710984</c:v>
                </c:pt>
                <c:pt idx="37">
                  <c:v>1.8223350253807102</c:v>
                </c:pt>
                <c:pt idx="38">
                  <c:v>1.4248251748251748</c:v>
                </c:pt>
                <c:pt idx="39">
                  <c:v>1.5909090909090908</c:v>
                </c:pt>
                <c:pt idx="40">
                  <c:v>2.2885572139303481</c:v>
                </c:pt>
                <c:pt idx="41">
                  <c:v>2.0014925373134327</c:v>
                </c:pt>
                <c:pt idx="42">
                  <c:v>1.6796116504854368</c:v>
                </c:pt>
                <c:pt idx="43">
                  <c:v>2.2782608695652176</c:v>
                </c:pt>
                <c:pt idx="44">
                  <c:v>2.2658959537572256</c:v>
                </c:pt>
                <c:pt idx="45">
                  <c:v>1.9371428571428571</c:v>
                </c:pt>
                <c:pt idx="46">
                  <c:v>1.7889908256880731</c:v>
                </c:pt>
                <c:pt idx="47">
                  <c:v>1.3700440528634359</c:v>
                </c:pt>
              </c:numCache>
            </c:numRef>
          </c:yVal>
          <c:smooth val="0"/>
        </c:ser>
        <c:ser>
          <c:idx val="2"/>
          <c:order val="1"/>
          <c:tx>
            <c:v>T. Superficiel</c:v>
          </c:tx>
          <c:spPr>
            <a:ln w="19050">
              <a:noFill/>
            </a:ln>
          </c:spPr>
          <c:marker>
            <c:symbol val="triangle"/>
            <c:size val="6"/>
            <c:spPr>
              <a:solidFill>
                <a:schemeClr val="accent2"/>
              </a:solidFill>
              <a:ln>
                <a:noFill/>
                <a:prstDash val="solid"/>
              </a:ln>
            </c:spPr>
          </c:marker>
          <c:xVal>
            <c:numRef>
              <c:f>'epis-pieds'!$B$80:$B$127</c:f>
              <c:numCache>
                <c:formatCode>0.0</c:formatCode>
                <c:ptCount val="48"/>
                <c:pt idx="0">
                  <c:v>101.85185185185185</c:v>
                </c:pt>
                <c:pt idx="1">
                  <c:v>102.77777777777777</c:v>
                </c:pt>
                <c:pt idx="2">
                  <c:v>119.44444444444444</c:v>
                </c:pt>
                <c:pt idx="3">
                  <c:v>121.29629629629628</c:v>
                </c:pt>
                <c:pt idx="4">
                  <c:v>122.66666666666667</c:v>
                </c:pt>
                <c:pt idx="5">
                  <c:v>125</c:v>
                </c:pt>
                <c:pt idx="6">
                  <c:v>129.62962962962962</c:v>
                </c:pt>
                <c:pt idx="7" formatCode="General">
                  <c:v>130.13</c:v>
                </c:pt>
                <c:pt idx="8">
                  <c:v>130.55555555555554</c:v>
                </c:pt>
                <c:pt idx="9">
                  <c:v>132</c:v>
                </c:pt>
                <c:pt idx="10">
                  <c:v>132.40740740740739</c:v>
                </c:pt>
                <c:pt idx="11">
                  <c:v>132.40740740740739</c:v>
                </c:pt>
                <c:pt idx="12">
                  <c:v>136</c:v>
                </c:pt>
                <c:pt idx="13">
                  <c:v>136.13999999999999</c:v>
                </c:pt>
                <c:pt idx="14">
                  <c:v>137.33333333333334</c:v>
                </c:pt>
                <c:pt idx="15">
                  <c:v>137.33333333333334</c:v>
                </c:pt>
                <c:pt idx="16">
                  <c:v>137.96296296296293</c:v>
                </c:pt>
                <c:pt idx="17">
                  <c:v>142.13999999999999</c:v>
                </c:pt>
                <c:pt idx="18">
                  <c:v>142.66666666666666</c:v>
                </c:pt>
                <c:pt idx="19">
                  <c:v>144</c:v>
                </c:pt>
                <c:pt idx="20">
                  <c:v>144.44444444444446</c:v>
                </c:pt>
                <c:pt idx="21">
                  <c:v>149.07407407407408</c:v>
                </c:pt>
                <c:pt idx="22">
                  <c:v>152.15</c:v>
                </c:pt>
                <c:pt idx="23">
                  <c:v>154.15</c:v>
                </c:pt>
                <c:pt idx="24">
                  <c:v>154.44444444444446</c:v>
                </c:pt>
                <c:pt idx="25">
                  <c:v>159.16</c:v>
                </c:pt>
                <c:pt idx="26">
                  <c:v>160</c:v>
                </c:pt>
                <c:pt idx="27">
                  <c:v>161.33333333333334</c:v>
                </c:pt>
                <c:pt idx="28">
                  <c:v>162.66666666666666</c:v>
                </c:pt>
                <c:pt idx="29">
                  <c:v>165.55555555555554</c:v>
                </c:pt>
                <c:pt idx="30">
                  <c:v>175</c:v>
                </c:pt>
                <c:pt idx="31">
                  <c:v>175.55555555555554</c:v>
                </c:pt>
                <c:pt idx="32">
                  <c:v>177.7777777777778</c:v>
                </c:pt>
                <c:pt idx="33">
                  <c:v>183.33333333333334</c:v>
                </c:pt>
                <c:pt idx="34">
                  <c:v>188</c:v>
                </c:pt>
                <c:pt idx="35">
                  <c:v>190.66666666666666</c:v>
                </c:pt>
                <c:pt idx="36">
                  <c:v>193.33333333333334</c:v>
                </c:pt>
                <c:pt idx="37">
                  <c:v>197.7777777777778</c:v>
                </c:pt>
                <c:pt idx="38">
                  <c:v>202.22222222222223</c:v>
                </c:pt>
                <c:pt idx="39">
                  <c:v>204</c:v>
                </c:pt>
                <c:pt idx="40">
                  <c:v>208.88888888888889</c:v>
                </c:pt>
                <c:pt idx="41">
                  <c:v>208.88888888888889</c:v>
                </c:pt>
                <c:pt idx="42">
                  <c:v>212.22222222222223</c:v>
                </c:pt>
                <c:pt idx="43">
                  <c:v>215.55555555555557</c:v>
                </c:pt>
                <c:pt idx="44">
                  <c:v>216.66666666666669</c:v>
                </c:pt>
                <c:pt idx="45">
                  <c:v>218.88888888888891</c:v>
                </c:pt>
                <c:pt idx="46">
                  <c:v>223.33333333333334</c:v>
                </c:pt>
                <c:pt idx="47">
                  <c:v>230</c:v>
                </c:pt>
              </c:numCache>
            </c:numRef>
          </c:xVal>
          <c:yVal>
            <c:numRef>
              <c:f>'epis-pieds'!$C$80:$C$127</c:f>
              <c:numCache>
                <c:formatCode>0.0</c:formatCode>
                <c:ptCount val="48"/>
                <c:pt idx="0">
                  <c:v>2.7660839160839168</c:v>
                </c:pt>
                <c:pt idx="1">
                  <c:v>2.816008316008316</c:v>
                </c:pt>
                <c:pt idx="2">
                  <c:v>2.5116279069767442</c:v>
                </c:pt>
                <c:pt idx="3">
                  <c:v>2.3068115091015855</c:v>
                </c:pt>
                <c:pt idx="4">
                  <c:v>5.1304347826086953</c:v>
                </c:pt>
                <c:pt idx="5">
                  <c:v>3.0153846153846153</c:v>
                </c:pt>
                <c:pt idx="6">
                  <c:v>2.0991758241758243</c:v>
                </c:pt>
                <c:pt idx="7">
                  <c:v>2.84</c:v>
                </c:pt>
                <c:pt idx="8">
                  <c:v>2.1726677577741409</c:v>
                </c:pt>
                <c:pt idx="9">
                  <c:v>4.65993265993266</c:v>
                </c:pt>
                <c:pt idx="10">
                  <c:v>2.178590640129102</c:v>
                </c:pt>
                <c:pt idx="11">
                  <c:v>1.9534696073157616</c:v>
                </c:pt>
                <c:pt idx="12">
                  <c:v>4.0392156862745097</c:v>
                </c:pt>
                <c:pt idx="13">
                  <c:v>3.32</c:v>
                </c:pt>
                <c:pt idx="14">
                  <c:v>3.31</c:v>
                </c:pt>
                <c:pt idx="15">
                  <c:v>3.883495145631068</c:v>
                </c:pt>
                <c:pt idx="16">
                  <c:v>1.9793495095508524</c:v>
                </c:pt>
                <c:pt idx="17">
                  <c:v>3.31</c:v>
                </c:pt>
                <c:pt idx="18">
                  <c:v>2.84</c:v>
                </c:pt>
                <c:pt idx="19">
                  <c:v>2.98</c:v>
                </c:pt>
                <c:pt idx="20">
                  <c:v>2.5476923076923073</c:v>
                </c:pt>
                <c:pt idx="21">
                  <c:v>2.0382226469182991</c:v>
                </c:pt>
                <c:pt idx="22">
                  <c:v>2.98</c:v>
                </c:pt>
                <c:pt idx="23">
                  <c:v>2.9</c:v>
                </c:pt>
                <c:pt idx="24">
                  <c:v>2.7</c:v>
                </c:pt>
                <c:pt idx="25">
                  <c:v>2.95</c:v>
                </c:pt>
                <c:pt idx="26">
                  <c:v>2.8062499999999999</c:v>
                </c:pt>
                <c:pt idx="27">
                  <c:v>2.71</c:v>
                </c:pt>
                <c:pt idx="28">
                  <c:v>2.63</c:v>
                </c:pt>
                <c:pt idx="29">
                  <c:v>2.6637583892617451</c:v>
                </c:pt>
                <c:pt idx="30">
                  <c:v>1.8296703296703296</c:v>
                </c:pt>
                <c:pt idx="31">
                  <c:v>2.0506329113924053</c:v>
                </c:pt>
                <c:pt idx="32">
                  <c:v>2.3231250000000001</c:v>
                </c:pt>
                <c:pt idx="33">
                  <c:v>1.7272727272727273</c:v>
                </c:pt>
                <c:pt idx="34">
                  <c:v>3.1773049645390072</c:v>
                </c:pt>
                <c:pt idx="35">
                  <c:v>2.9463869463869461</c:v>
                </c:pt>
                <c:pt idx="36">
                  <c:v>1.7931034482758621</c:v>
                </c:pt>
                <c:pt idx="37">
                  <c:v>2.191011235955056</c:v>
                </c:pt>
                <c:pt idx="38">
                  <c:v>1.901098901098901</c:v>
                </c:pt>
                <c:pt idx="39">
                  <c:v>2.13</c:v>
                </c:pt>
                <c:pt idx="40">
                  <c:v>1.7925531914893618</c:v>
                </c:pt>
                <c:pt idx="41">
                  <c:v>1.4680851063829787</c:v>
                </c:pt>
                <c:pt idx="42">
                  <c:v>1.9366492146596859</c:v>
                </c:pt>
                <c:pt idx="43">
                  <c:v>1.938144329896907</c:v>
                </c:pt>
                <c:pt idx="44">
                  <c:v>1.5435897435897434</c:v>
                </c:pt>
                <c:pt idx="45">
                  <c:v>2</c:v>
                </c:pt>
                <c:pt idx="46">
                  <c:v>1.5721393034825868</c:v>
                </c:pt>
                <c:pt idx="47">
                  <c:v>1.4057971014492754</c:v>
                </c:pt>
              </c:numCache>
            </c:numRef>
          </c:yVal>
          <c:smooth val="0"/>
        </c:ser>
        <c:ser>
          <c:idx val="1"/>
          <c:order val="2"/>
          <c:tx>
            <c:v>Semis Direct</c:v>
          </c:tx>
          <c:spPr>
            <a:ln w="19050">
              <a:noFill/>
            </a:ln>
          </c:spPr>
          <c:marker>
            <c:symbol val="square"/>
            <c:size val="5"/>
            <c:spPr>
              <a:solidFill>
                <a:schemeClr val="accent6"/>
              </a:solidFill>
              <a:ln>
                <a:noFill/>
                <a:prstDash val="solid"/>
              </a:ln>
            </c:spPr>
          </c:marker>
          <c:xVal>
            <c:numRef>
              <c:f>'epis-pieds'!$B$50:$B$79</c:f>
              <c:numCache>
                <c:formatCode>0.0</c:formatCode>
                <c:ptCount val="30"/>
                <c:pt idx="0">
                  <c:v>37.333333333333336</c:v>
                </c:pt>
                <c:pt idx="1">
                  <c:v>48</c:v>
                </c:pt>
                <c:pt idx="2">
                  <c:v>65.333333333333329</c:v>
                </c:pt>
                <c:pt idx="3">
                  <c:v>89.333333333333329</c:v>
                </c:pt>
                <c:pt idx="4">
                  <c:v>106.66666666666667</c:v>
                </c:pt>
                <c:pt idx="5">
                  <c:v>118.12</c:v>
                </c:pt>
                <c:pt idx="6">
                  <c:v>121.33333333333333</c:v>
                </c:pt>
                <c:pt idx="7">
                  <c:v>124.12</c:v>
                </c:pt>
                <c:pt idx="8">
                  <c:v>143.33333333333334</c:v>
                </c:pt>
                <c:pt idx="9">
                  <c:v>146.66666666666669</c:v>
                </c:pt>
                <c:pt idx="10">
                  <c:v>151.11111111111111</c:v>
                </c:pt>
                <c:pt idx="11">
                  <c:v>153.15</c:v>
                </c:pt>
                <c:pt idx="12">
                  <c:v>153.53535353535355</c:v>
                </c:pt>
                <c:pt idx="13">
                  <c:v>154.54545454545453</c:v>
                </c:pt>
                <c:pt idx="14">
                  <c:v>155.55555555555554</c:v>
                </c:pt>
                <c:pt idx="15">
                  <c:v>156.16</c:v>
                </c:pt>
                <c:pt idx="16">
                  <c:v>162.16</c:v>
                </c:pt>
                <c:pt idx="17">
                  <c:v>163.33333333333334</c:v>
                </c:pt>
                <c:pt idx="18">
                  <c:v>165.55555555555554</c:v>
                </c:pt>
                <c:pt idx="19">
                  <c:v>165.55555555555554</c:v>
                </c:pt>
                <c:pt idx="20">
                  <c:v>166.66666666666669</c:v>
                </c:pt>
                <c:pt idx="21">
                  <c:v>173.33333333333334</c:v>
                </c:pt>
                <c:pt idx="22">
                  <c:v>174.74747474747474</c:v>
                </c:pt>
                <c:pt idx="23">
                  <c:v>181.81818181818184</c:v>
                </c:pt>
                <c:pt idx="24">
                  <c:v>182.22222222222223</c:v>
                </c:pt>
                <c:pt idx="25">
                  <c:v>184.44444444444446</c:v>
                </c:pt>
                <c:pt idx="26">
                  <c:v>190.19</c:v>
                </c:pt>
                <c:pt idx="27">
                  <c:v>193.93939393939391</c:v>
                </c:pt>
                <c:pt idx="28">
                  <c:v>207.07070707070704</c:v>
                </c:pt>
                <c:pt idx="29">
                  <c:v>212.22222222222223</c:v>
                </c:pt>
              </c:numCache>
            </c:numRef>
          </c:xVal>
          <c:yVal>
            <c:numRef>
              <c:f>'epis-pieds'!$C$50:$C$79</c:f>
              <c:numCache>
                <c:formatCode>0.0</c:formatCode>
                <c:ptCount val="30"/>
                <c:pt idx="0">
                  <c:v>6.86</c:v>
                </c:pt>
                <c:pt idx="1">
                  <c:v>7.94</c:v>
                </c:pt>
                <c:pt idx="2">
                  <c:v>5.94</c:v>
                </c:pt>
                <c:pt idx="3">
                  <c:v>3.75</c:v>
                </c:pt>
                <c:pt idx="4">
                  <c:v>2.59</c:v>
                </c:pt>
                <c:pt idx="5">
                  <c:v>3.46</c:v>
                </c:pt>
                <c:pt idx="6">
                  <c:v>3.08</c:v>
                </c:pt>
                <c:pt idx="7">
                  <c:v>3.61</c:v>
                </c:pt>
                <c:pt idx="8">
                  <c:v>2.6201550387596897</c:v>
                </c:pt>
                <c:pt idx="9">
                  <c:v>2.2704545454545451</c:v>
                </c:pt>
                <c:pt idx="10">
                  <c:v>2.1102941176470584</c:v>
                </c:pt>
                <c:pt idx="11">
                  <c:v>2.9</c:v>
                </c:pt>
                <c:pt idx="12">
                  <c:v>2.2295040485829958</c:v>
                </c:pt>
                <c:pt idx="13">
                  <c:v>2.2522624434389145</c:v>
                </c:pt>
                <c:pt idx="14">
                  <c:v>2.7707142857142859</c:v>
                </c:pt>
                <c:pt idx="15">
                  <c:v>2.5099999999999998</c:v>
                </c:pt>
                <c:pt idx="16">
                  <c:v>2.1800000000000002</c:v>
                </c:pt>
                <c:pt idx="17">
                  <c:v>2.4367346938775509</c:v>
                </c:pt>
                <c:pt idx="18">
                  <c:v>1.5704697986577183</c:v>
                </c:pt>
                <c:pt idx="19">
                  <c:v>2.0053691275167789</c:v>
                </c:pt>
                <c:pt idx="20">
                  <c:v>1.92</c:v>
                </c:pt>
                <c:pt idx="21">
                  <c:v>2.3596153846153847</c:v>
                </c:pt>
                <c:pt idx="22">
                  <c:v>2.1184415295686971</c:v>
                </c:pt>
                <c:pt idx="23">
                  <c:v>1.8350961538461539</c:v>
                </c:pt>
                <c:pt idx="24">
                  <c:v>1.8658536585365852</c:v>
                </c:pt>
                <c:pt idx="25">
                  <c:v>1.7590361445783131</c:v>
                </c:pt>
                <c:pt idx="26">
                  <c:v>2.08</c:v>
                </c:pt>
                <c:pt idx="27">
                  <c:v>1.740234375</c:v>
                </c:pt>
                <c:pt idx="28">
                  <c:v>1.7598968105065667</c:v>
                </c:pt>
                <c:pt idx="29">
                  <c:v>1.837696335078534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708992"/>
        <c:axId val="90711552"/>
      </c:scatterChart>
      <c:valAx>
        <c:axId val="90708992"/>
        <c:scaling>
          <c:orientation val="minMax"/>
          <c:max val="28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/>
                  <a:t>Pieds / m²</a:t>
                </a:r>
              </a:p>
            </c:rich>
          </c:tx>
          <c:layout>
            <c:manualLayout>
              <c:xMode val="edge"/>
              <c:yMode val="edge"/>
              <c:x val="0.38772247168619273"/>
              <c:y val="0.9118869492934330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fr-FR"/>
          </a:p>
        </c:txPr>
        <c:crossAx val="90711552"/>
        <c:crosses val="autoZero"/>
        <c:crossBetween val="midCat"/>
      </c:valAx>
      <c:valAx>
        <c:axId val="907115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/>
                  <a:t>Epis /</a:t>
                </a:r>
                <a:r>
                  <a:rPr lang="fr-FR" sz="1200" baseline="0"/>
                  <a:t> </a:t>
                </a:r>
                <a:r>
                  <a:rPr lang="fr-FR" sz="1200"/>
                  <a:t>pied</a:t>
                </a:r>
              </a:p>
            </c:rich>
          </c:tx>
          <c:layout>
            <c:manualLayout>
              <c:xMode val="edge"/>
              <c:yMode val="edge"/>
              <c:x val="5.9780331534074527E-2"/>
              <c:y val="0.339525283098625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fr-FR"/>
          </a:p>
        </c:txPr>
        <c:crossAx val="90708992"/>
        <c:crosses val="autoZero"/>
        <c:crossBetween val="midCat"/>
        <c:majorUnit val="2"/>
      </c:valAx>
      <c:spPr>
        <a:noFill/>
        <a:ln w="12700">
          <a:noFill/>
          <a:prstDash val="solid"/>
        </a:ln>
      </c:spPr>
    </c:plotArea>
    <c:legend>
      <c:legendPos val="t"/>
      <c:layout>
        <c:manualLayout>
          <c:xMode val="edge"/>
          <c:yMode val="edge"/>
          <c:x val="0.18097753128193386"/>
          <c:y val="1.9950124688279301E-2"/>
          <c:w val="0.6509688389112912"/>
          <c:h val="7.1433489766397656E-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351713693311323"/>
          <c:y val="0.21601700340173843"/>
          <c:w val="0.67728663778858156"/>
          <c:h val="0.58896200686696187"/>
        </c:manualLayout>
      </c:layout>
      <c:scatterChart>
        <c:scatterStyle val="smoothMarker"/>
        <c:varyColors val="0"/>
        <c:ser>
          <c:idx val="0"/>
          <c:order val="0"/>
          <c:tx>
            <c:v>Labour</c:v>
          </c:tx>
          <c:spPr>
            <a:ln w="25400">
              <a:solidFill>
                <a:schemeClr val="accent2">
                  <a:lumMod val="5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'synthèse colza'!$D$4:$D$53</c:f>
              <c:numCache>
                <c:formatCode>0</c:formatCode>
                <c:ptCount val="50"/>
                <c:pt idx="0">
                  <c:v>70</c:v>
                </c:pt>
                <c:pt idx="1">
                  <c:v>90</c:v>
                </c:pt>
                <c:pt idx="2">
                  <c:v>96.5</c:v>
                </c:pt>
                <c:pt idx="3">
                  <c:v>94</c:v>
                </c:pt>
                <c:pt idx="4">
                  <c:v>92</c:v>
                </c:pt>
                <c:pt idx="5">
                  <c:v>88.5</c:v>
                </c:pt>
                <c:pt idx="6">
                  <c:v>88</c:v>
                </c:pt>
                <c:pt idx="7">
                  <c:v>90.5</c:v>
                </c:pt>
                <c:pt idx="8">
                  <c:v>94.5</c:v>
                </c:pt>
                <c:pt idx="9">
                  <c:v>93.5</c:v>
                </c:pt>
                <c:pt idx="10">
                  <c:v>93</c:v>
                </c:pt>
                <c:pt idx="11">
                  <c:v>88</c:v>
                </c:pt>
                <c:pt idx="12">
                  <c:v>75.5</c:v>
                </c:pt>
                <c:pt idx="13">
                  <c:v>74.5</c:v>
                </c:pt>
                <c:pt idx="14">
                  <c:v>64</c:v>
                </c:pt>
                <c:pt idx="15">
                  <c:v>60.5</c:v>
                </c:pt>
                <c:pt idx="16">
                  <c:v>57</c:v>
                </c:pt>
                <c:pt idx="17">
                  <c:v>52</c:v>
                </c:pt>
                <c:pt idx="18">
                  <c:v>56</c:v>
                </c:pt>
                <c:pt idx="19">
                  <c:v>47.5</c:v>
                </c:pt>
                <c:pt idx="20">
                  <c:v>57</c:v>
                </c:pt>
                <c:pt idx="21">
                  <c:v>52</c:v>
                </c:pt>
                <c:pt idx="22">
                  <c:v>61</c:v>
                </c:pt>
                <c:pt idx="23">
                  <c:v>62</c:v>
                </c:pt>
                <c:pt idx="24">
                  <c:v>58.5</c:v>
                </c:pt>
                <c:pt idx="25">
                  <c:v>59</c:v>
                </c:pt>
                <c:pt idx="26">
                  <c:v>57</c:v>
                </c:pt>
                <c:pt idx="27">
                  <c:v>58.5</c:v>
                </c:pt>
                <c:pt idx="28">
                  <c:v>58.5</c:v>
                </c:pt>
                <c:pt idx="29">
                  <c:v>65</c:v>
                </c:pt>
                <c:pt idx="30">
                  <c:v>64.5</c:v>
                </c:pt>
                <c:pt idx="31">
                  <c:v>62.5</c:v>
                </c:pt>
                <c:pt idx="32">
                  <c:v>54</c:v>
                </c:pt>
                <c:pt idx="33">
                  <c:v>54.5</c:v>
                </c:pt>
                <c:pt idx="34">
                  <c:v>51.5</c:v>
                </c:pt>
                <c:pt idx="35">
                  <c:v>55</c:v>
                </c:pt>
                <c:pt idx="36">
                  <c:v>48</c:v>
                </c:pt>
                <c:pt idx="37">
                  <c:v>47.5</c:v>
                </c:pt>
                <c:pt idx="38">
                  <c:v>42.5</c:v>
                </c:pt>
                <c:pt idx="39">
                  <c:v>42</c:v>
                </c:pt>
                <c:pt idx="40">
                  <c:v>43</c:v>
                </c:pt>
                <c:pt idx="41">
                  <c:v>31</c:v>
                </c:pt>
                <c:pt idx="42">
                  <c:v>31</c:v>
                </c:pt>
                <c:pt idx="43">
                  <c:v>17</c:v>
                </c:pt>
                <c:pt idx="44">
                  <c:v>19</c:v>
                </c:pt>
                <c:pt idx="45">
                  <c:v>19.5</c:v>
                </c:pt>
                <c:pt idx="46">
                  <c:v>12.5</c:v>
                </c:pt>
                <c:pt idx="47">
                  <c:v>6.5</c:v>
                </c:pt>
                <c:pt idx="48">
                  <c:v>4</c:v>
                </c:pt>
                <c:pt idx="49">
                  <c:v>3.5</c:v>
                </c:pt>
              </c:numCache>
            </c:numRef>
          </c:xVal>
          <c:yVal>
            <c:numRef>
              <c:f>'synthèse colza'!$F$4:$F$53</c:f>
              <c:numCache>
                <c:formatCode>General</c:formatCode>
                <c:ptCount val="5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</c:numCache>
            </c:numRef>
          </c:yVal>
          <c:smooth val="1"/>
        </c:ser>
        <c:ser>
          <c:idx val="1"/>
          <c:order val="1"/>
          <c:tx>
            <c:v>Travail superficiel</c:v>
          </c:tx>
          <c:spPr>
            <a:ln w="25400"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'synthèse colza'!$J$4:$J$53</c:f>
              <c:numCache>
                <c:formatCode>0</c:formatCode>
                <c:ptCount val="50"/>
                <c:pt idx="0">
                  <c:v>69</c:v>
                </c:pt>
                <c:pt idx="1">
                  <c:v>93.5</c:v>
                </c:pt>
                <c:pt idx="2">
                  <c:v>97</c:v>
                </c:pt>
                <c:pt idx="3">
                  <c:v>80</c:v>
                </c:pt>
                <c:pt idx="4">
                  <c:v>67.5</c:v>
                </c:pt>
                <c:pt idx="5">
                  <c:v>70.5</c:v>
                </c:pt>
                <c:pt idx="6">
                  <c:v>74.5</c:v>
                </c:pt>
                <c:pt idx="7">
                  <c:v>68.5</c:v>
                </c:pt>
                <c:pt idx="8">
                  <c:v>68.5</c:v>
                </c:pt>
                <c:pt idx="9">
                  <c:v>73</c:v>
                </c:pt>
                <c:pt idx="10">
                  <c:v>64</c:v>
                </c:pt>
                <c:pt idx="11">
                  <c:v>62.5</c:v>
                </c:pt>
                <c:pt idx="12">
                  <c:v>53.5</c:v>
                </c:pt>
                <c:pt idx="13">
                  <c:v>49.5</c:v>
                </c:pt>
                <c:pt idx="14">
                  <c:v>45.5</c:v>
                </c:pt>
                <c:pt idx="15">
                  <c:v>44.5</c:v>
                </c:pt>
                <c:pt idx="16">
                  <c:v>51.5</c:v>
                </c:pt>
                <c:pt idx="17">
                  <c:v>56.5</c:v>
                </c:pt>
                <c:pt idx="18">
                  <c:v>56.5</c:v>
                </c:pt>
                <c:pt idx="19">
                  <c:v>61.5</c:v>
                </c:pt>
                <c:pt idx="20">
                  <c:v>60</c:v>
                </c:pt>
                <c:pt idx="21">
                  <c:v>60</c:v>
                </c:pt>
                <c:pt idx="22">
                  <c:v>61.5</c:v>
                </c:pt>
                <c:pt idx="23">
                  <c:v>63</c:v>
                </c:pt>
                <c:pt idx="24">
                  <c:v>63.5</c:v>
                </c:pt>
                <c:pt idx="25">
                  <c:v>59.5</c:v>
                </c:pt>
                <c:pt idx="26">
                  <c:v>53</c:v>
                </c:pt>
                <c:pt idx="27">
                  <c:v>59</c:v>
                </c:pt>
                <c:pt idx="28">
                  <c:v>57.5</c:v>
                </c:pt>
                <c:pt idx="29">
                  <c:v>54.5</c:v>
                </c:pt>
                <c:pt idx="30">
                  <c:v>54.5</c:v>
                </c:pt>
                <c:pt idx="31">
                  <c:v>49</c:v>
                </c:pt>
                <c:pt idx="32">
                  <c:v>45</c:v>
                </c:pt>
                <c:pt idx="33">
                  <c:v>38.5</c:v>
                </c:pt>
                <c:pt idx="34">
                  <c:v>37</c:v>
                </c:pt>
                <c:pt idx="35">
                  <c:v>36</c:v>
                </c:pt>
                <c:pt idx="36">
                  <c:v>30</c:v>
                </c:pt>
                <c:pt idx="37">
                  <c:v>37</c:v>
                </c:pt>
                <c:pt idx="38">
                  <c:v>24.5</c:v>
                </c:pt>
                <c:pt idx="39">
                  <c:v>24.5</c:v>
                </c:pt>
                <c:pt idx="40">
                  <c:v>25</c:v>
                </c:pt>
                <c:pt idx="41">
                  <c:v>20.5</c:v>
                </c:pt>
                <c:pt idx="42">
                  <c:v>14.5</c:v>
                </c:pt>
                <c:pt idx="43">
                  <c:v>12.5</c:v>
                </c:pt>
                <c:pt idx="44">
                  <c:v>15.5</c:v>
                </c:pt>
                <c:pt idx="45">
                  <c:v>12.5</c:v>
                </c:pt>
                <c:pt idx="46">
                  <c:v>6</c:v>
                </c:pt>
                <c:pt idx="47">
                  <c:v>7</c:v>
                </c:pt>
                <c:pt idx="48">
                  <c:v>7</c:v>
                </c:pt>
                <c:pt idx="49">
                  <c:v>2</c:v>
                </c:pt>
              </c:numCache>
            </c:numRef>
          </c:xVal>
          <c:yVal>
            <c:numRef>
              <c:f>'synthèse colza'!$L$4:$L$53</c:f>
              <c:numCache>
                <c:formatCode>General</c:formatCode>
                <c:ptCount val="5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</c:numCache>
            </c:numRef>
          </c:yVal>
          <c:smooth val="1"/>
        </c:ser>
        <c:ser>
          <c:idx val="2"/>
          <c:order val="2"/>
          <c:tx>
            <c:v>Semis direct</c:v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'synthèse colza'!$P$4:$P$53</c:f>
              <c:numCache>
                <c:formatCode>0</c:formatCode>
                <c:ptCount val="50"/>
                <c:pt idx="0">
                  <c:v>54.5</c:v>
                </c:pt>
                <c:pt idx="1">
                  <c:v>79</c:v>
                </c:pt>
                <c:pt idx="2">
                  <c:v>91</c:v>
                </c:pt>
                <c:pt idx="3">
                  <c:v>83</c:v>
                </c:pt>
                <c:pt idx="4">
                  <c:v>73.5</c:v>
                </c:pt>
                <c:pt idx="5">
                  <c:v>70</c:v>
                </c:pt>
                <c:pt idx="6">
                  <c:v>71.5</c:v>
                </c:pt>
                <c:pt idx="7">
                  <c:v>67.5</c:v>
                </c:pt>
                <c:pt idx="8">
                  <c:v>63</c:v>
                </c:pt>
                <c:pt idx="9">
                  <c:v>68.5</c:v>
                </c:pt>
                <c:pt idx="10">
                  <c:v>66.5</c:v>
                </c:pt>
                <c:pt idx="11">
                  <c:v>73</c:v>
                </c:pt>
                <c:pt idx="12">
                  <c:v>72</c:v>
                </c:pt>
                <c:pt idx="13">
                  <c:v>62</c:v>
                </c:pt>
                <c:pt idx="14">
                  <c:v>59.5</c:v>
                </c:pt>
                <c:pt idx="15">
                  <c:v>58.5</c:v>
                </c:pt>
                <c:pt idx="16">
                  <c:v>55.5</c:v>
                </c:pt>
                <c:pt idx="17">
                  <c:v>50.5</c:v>
                </c:pt>
                <c:pt idx="18">
                  <c:v>50.5</c:v>
                </c:pt>
                <c:pt idx="19">
                  <c:v>53.5</c:v>
                </c:pt>
                <c:pt idx="20">
                  <c:v>53</c:v>
                </c:pt>
                <c:pt idx="21">
                  <c:v>59.5</c:v>
                </c:pt>
                <c:pt idx="22">
                  <c:v>59</c:v>
                </c:pt>
                <c:pt idx="23">
                  <c:v>65</c:v>
                </c:pt>
                <c:pt idx="24">
                  <c:v>63.5</c:v>
                </c:pt>
                <c:pt idx="25">
                  <c:v>55</c:v>
                </c:pt>
                <c:pt idx="26">
                  <c:v>55.5</c:v>
                </c:pt>
                <c:pt idx="27">
                  <c:v>59</c:v>
                </c:pt>
                <c:pt idx="28">
                  <c:v>62</c:v>
                </c:pt>
                <c:pt idx="29">
                  <c:v>57.5</c:v>
                </c:pt>
                <c:pt idx="30">
                  <c:v>61</c:v>
                </c:pt>
                <c:pt idx="31">
                  <c:v>61.5</c:v>
                </c:pt>
                <c:pt idx="32">
                  <c:v>61</c:v>
                </c:pt>
                <c:pt idx="33">
                  <c:v>55</c:v>
                </c:pt>
                <c:pt idx="34">
                  <c:v>57.5</c:v>
                </c:pt>
                <c:pt idx="35">
                  <c:v>57</c:v>
                </c:pt>
                <c:pt idx="36">
                  <c:v>52.5</c:v>
                </c:pt>
                <c:pt idx="37">
                  <c:v>55.5</c:v>
                </c:pt>
                <c:pt idx="38">
                  <c:v>55</c:v>
                </c:pt>
                <c:pt idx="39">
                  <c:v>50</c:v>
                </c:pt>
                <c:pt idx="40">
                  <c:v>51</c:v>
                </c:pt>
                <c:pt idx="41">
                  <c:v>40</c:v>
                </c:pt>
                <c:pt idx="42">
                  <c:v>44</c:v>
                </c:pt>
                <c:pt idx="43">
                  <c:v>32.5</c:v>
                </c:pt>
                <c:pt idx="44">
                  <c:v>36.5</c:v>
                </c:pt>
                <c:pt idx="45">
                  <c:v>26</c:v>
                </c:pt>
                <c:pt idx="46">
                  <c:v>24</c:v>
                </c:pt>
                <c:pt idx="47">
                  <c:v>25</c:v>
                </c:pt>
                <c:pt idx="48">
                  <c:v>13</c:v>
                </c:pt>
                <c:pt idx="49">
                  <c:v>12.5</c:v>
                </c:pt>
              </c:numCache>
            </c:numRef>
          </c:xVal>
          <c:yVal>
            <c:numRef>
              <c:f>'synthèse colza'!$R$4:$R$53</c:f>
              <c:numCache>
                <c:formatCode>General</c:formatCode>
                <c:ptCount val="5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165888"/>
        <c:axId val="100180352"/>
      </c:scatterChart>
      <c:valAx>
        <c:axId val="100165888"/>
        <c:scaling>
          <c:orientation val="minMax"/>
          <c:max val="100"/>
          <c:min val="0"/>
        </c:scaling>
        <c:delete val="0"/>
        <c:axPos val="t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fr-FR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Exploration racinaire (%)</a:t>
                </a:r>
              </a:p>
            </c:rich>
          </c:tx>
          <c:layout>
            <c:manualLayout>
              <c:xMode val="edge"/>
              <c:yMode val="edge"/>
              <c:x val="0.27358254531126869"/>
              <c:y val="1.6098263888888888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0180352"/>
        <c:crossesAt val="0"/>
        <c:crossBetween val="midCat"/>
        <c:majorUnit val="20"/>
        <c:minorUnit val="5"/>
      </c:valAx>
      <c:valAx>
        <c:axId val="100180352"/>
        <c:scaling>
          <c:orientation val="maxMin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fr-FR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Profondeur (cm)</a:t>
                </a:r>
              </a:p>
            </c:rich>
          </c:tx>
          <c:layout>
            <c:manualLayout>
              <c:xMode val="edge"/>
              <c:yMode val="edge"/>
              <c:x val="2.8301812450748622E-2"/>
              <c:y val="0.329338541666666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0165888"/>
        <c:crossesAt val="0"/>
        <c:crossBetween val="midCat"/>
        <c:majorUnit val="20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38214500603816"/>
          <c:y val="0.214229596765311"/>
          <c:w val="0.76147824886754345"/>
          <c:h val="0.5907496839616222"/>
        </c:manualLayout>
      </c:layout>
      <c:scatterChart>
        <c:scatterStyle val="smoothMarker"/>
        <c:varyColors val="0"/>
        <c:ser>
          <c:idx val="0"/>
          <c:order val="0"/>
          <c:tx>
            <c:v>Labour</c:v>
          </c:tx>
          <c:spPr>
            <a:ln w="25400">
              <a:solidFill>
                <a:schemeClr val="accent2">
                  <a:lumMod val="5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'synthèse maïs'!$D$4:$D$53</c:f>
              <c:numCache>
                <c:formatCode>0</c:formatCode>
                <c:ptCount val="50"/>
                <c:pt idx="0">
                  <c:v>34.258357676079193</c:v>
                </c:pt>
                <c:pt idx="1">
                  <c:v>33.000649139889646</c:v>
                </c:pt>
                <c:pt idx="2">
                  <c:v>43.833171048360924</c:v>
                </c:pt>
                <c:pt idx="3">
                  <c:v>54.000324569944823</c:v>
                </c:pt>
                <c:pt idx="4">
                  <c:v>58.166991236611494</c:v>
                </c:pt>
                <c:pt idx="5">
                  <c:v>63.591366439467706</c:v>
                </c:pt>
                <c:pt idx="6">
                  <c:v>61.741317753975977</c:v>
                </c:pt>
                <c:pt idx="7">
                  <c:v>62.982797792924373</c:v>
                </c:pt>
                <c:pt idx="8">
                  <c:v>64.954560207724768</c:v>
                </c:pt>
                <c:pt idx="9">
                  <c:v>65.587471600129817</c:v>
                </c:pt>
                <c:pt idx="10">
                  <c:v>69.441739694904257</c:v>
                </c:pt>
                <c:pt idx="11">
                  <c:v>66.877637130801688</c:v>
                </c:pt>
                <c:pt idx="12">
                  <c:v>62.11051606621227</c:v>
                </c:pt>
                <c:pt idx="13">
                  <c:v>70.042194092827003</c:v>
                </c:pt>
                <c:pt idx="14">
                  <c:v>59.850697825381374</c:v>
                </c:pt>
                <c:pt idx="15">
                  <c:v>56.316942551119766</c:v>
                </c:pt>
                <c:pt idx="16">
                  <c:v>46.11733203505355</c:v>
                </c:pt>
                <c:pt idx="17">
                  <c:v>46.11733203505355</c:v>
                </c:pt>
                <c:pt idx="18">
                  <c:v>46.750243427458621</c:v>
                </c:pt>
                <c:pt idx="19">
                  <c:v>36.936059720869849</c:v>
                </c:pt>
                <c:pt idx="20">
                  <c:v>39.788218111002919</c:v>
                </c:pt>
                <c:pt idx="21">
                  <c:v>38.193768257059396</c:v>
                </c:pt>
                <c:pt idx="22">
                  <c:v>37.593313859136643</c:v>
                </c:pt>
                <c:pt idx="23">
                  <c:v>52.560045439792276</c:v>
                </c:pt>
                <c:pt idx="24">
                  <c:v>49.395488477766961</c:v>
                </c:pt>
                <c:pt idx="25">
                  <c:v>52.568159688412855</c:v>
                </c:pt>
                <c:pt idx="26">
                  <c:v>48.730120090879581</c:v>
                </c:pt>
                <c:pt idx="27">
                  <c:v>49.330574488802334</c:v>
                </c:pt>
                <c:pt idx="28">
                  <c:v>50.949367088607595</c:v>
                </c:pt>
                <c:pt idx="29">
                  <c:v>43.93054203180786</c:v>
                </c:pt>
                <c:pt idx="30">
                  <c:v>47.719896137617653</c:v>
                </c:pt>
                <c:pt idx="31">
                  <c:v>36.607432651736445</c:v>
                </c:pt>
                <c:pt idx="32">
                  <c:v>32.489451476793249</c:v>
                </c:pt>
                <c:pt idx="33">
                  <c:v>25.182570593963</c:v>
                </c:pt>
                <c:pt idx="34">
                  <c:v>35.30103862382343</c:v>
                </c:pt>
                <c:pt idx="35">
                  <c:v>33.722817267121059</c:v>
                </c:pt>
                <c:pt idx="36">
                  <c:v>31.183057448880234</c:v>
                </c:pt>
                <c:pt idx="37">
                  <c:v>30.830087633885103</c:v>
                </c:pt>
                <c:pt idx="38">
                  <c:v>25.413826679649461</c:v>
                </c:pt>
                <c:pt idx="39">
                  <c:v>18.11506004543979</c:v>
                </c:pt>
                <c:pt idx="40">
                  <c:v>12.03343070431678</c:v>
                </c:pt>
                <c:pt idx="41">
                  <c:v>7.59493670886076</c:v>
                </c:pt>
                <c:pt idx="42">
                  <c:v>8.8607594936708853</c:v>
                </c:pt>
                <c:pt idx="43">
                  <c:v>9.4936708860759502</c:v>
                </c:pt>
                <c:pt idx="44">
                  <c:v>1.89873417721519</c:v>
                </c:pt>
                <c:pt idx="45">
                  <c:v>0.63291139240506333</c:v>
                </c:pt>
                <c:pt idx="46">
                  <c:v>1.2658227848101267</c:v>
                </c:pt>
                <c:pt idx="47">
                  <c:v>1.2658227848101267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'synthèse maïs'!$F$4:$F$53</c:f>
              <c:numCache>
                <c:formatCode>General</c:formatCode>
                <c:ptCount val="5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</c:numCache>
            </c:numRef>
          </c:yVal>
          <c:smooth val="1"/>
        </c:ser>
        <c:ser>
          <c:idx val="1"/>
          <c:order val="1"/>
          <c:tx>
            <c:v>Travail superficiel</c:v>
          </c:tx>
          <c:spPr>
            <a:ln w="25400"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'synthèse maïs'!$J$4:$J$53</c:f>
              <c:numCache>
                <c:formatCode>0</c:formatCode>
                <c:ptCount val="50"/>
                <c:pt idx="0">
                  <c:v>26.456507627393705</c:v>
                </c:pt>
                <c:pt idx="1">
                  <c:v>61.222005842259009</c:v>
                </c:pt>
                <c:pt idx="2">
                  <c:v>53.347127555988308</c:v>
                </c:pt>
                <c:pt idx="3">
                  <c:v>68.585686465433298</c:v>
                </c:pt>
                <c:pt idx="4">
                  <c:v>73.304122038299255</c:v>
                </c:pt>
                <c:pt idx="5">
                  <c:v>77.085361895488461</c:v>
                </c:pt>
                <c:pt idx="6">
                  <c:v>77.036676403765014</c:v>
                </c:pt>
                <c:pt idx="7">
                  <c:v>72.90246673158066</c:v>
                </c:pt>
                <c:pt idx="8">
                  <c:v>74.817429406037007</c:v>
                </c:pt>
                <c:pt idx="9">
                  <c:v>72.951152223304121</c:v>
                </c:pt>
                <c:pt idx="10">
                  <c:v>74.225089256734833</c:v>
                </c:pt>
                <c:pt idx="11">
                  <c:v>73.263550795196352</c:v>
                </c:pt>
                <c:pt idx="12">
                  <c:v>63.457481337228167</c:v>
                </c:pt>
                <c:pt idx="13">
                  <c:v>64.074164232392079</c:v>
                </c:pt>
                <c:pt idx="14">
                  <c:v>47.512982797792922</c:v>
                </c:pt>
                <c:pt idx="15">
                  <c:v>49.042518662771826</c:v>
                </c:pt>
                <c:pt idx="16">
                  <c:v>48.089094449853945</c:v>
                </c:pt>
                <c:pt idx="17">
                  <c:v>49.634858812074</c:v>
                </c:pt>
                <c:pt idx="18">
                  <c:v>53.809639727361244</c:v>
                </c:pt>
                <c:pt idx="19">
                  <c:v>57.623336579032781</c:v>
                </c:pt>
                <c:pt idx="20">
                  <c:v>62.719084712755595</c:v>
                </c:pt>
                <c:pt idx="21">
                  <c:v>51.927134047387213</c:v>
                </c:pt>
                <c:pt idx="22">
                  <c:v>51.935248296007792</c:v>
                </c:pt>
                <c:pt idx="23">
                  <c:v>48.474521259331382</c:v>
                </c:pt>
                <c:pt idx="24">
                  <c:v>51.935248296007792</c:v>
                </c:pt>
                <c:pt idx="25">
                  <c:v>45.589905874716003</c:v>
                </c:pt>
                <c:pt idx="26">
                  <c:v>41.784323271665045</c:v>
                </c:pt>
                <c:pt idx="27">
                  <c:v>46.222817267121059</c:v>
                </c:pt>
                <c:pt idx="28">
                  <c:v>36.359948068808833</c:v>
                </c:pt>
                <c:pt idx="29">
                  <c:v>46.831385913664391</c:v>
                </c:pt>
                <c:pt idx="30">
                  <c:v>40.526614735475491</c:v>
                </c:pt>
                <c:pt idx="31">
                  <c:v>42.104836092177862</c:v>
                </c:pt>
                <c:pt idx="32">
                  <c:v>44.348425835767607</c:v>
                </c:pt>
                <c:pt idx="33">
                  <c:v>38.603537812398571</c:v>
                </c:pt>
                <c:pt idx="34">
                  <c:v>32.882992534891272</c:v>
                </c:pt>
                <c:pt idx="35">
                  <c:v>30.927458617332036</c:v>
                </c:pt>
                <c:pt idx="36">
                  <c:v>27.730444660824407</c:v>
                </c:pt>
                <c:pt idx="37">
                  <c:v>20.431678026614733</c:v>
                </c:pt>
                <c:pt idx="38">
                  <c:v>19.470139565076273</c:v>
                </c:pt>
                <c:pt idx="39">
                  <c:v>16.922265498214866</c:v>
                </c:pt>
                <c:pt idx="40">
                  <c:v>16.305582603050958</c:v>
                </c:pt>
                <c:pt idx="41">
                  <c:v>15.007302823758518</c:v>
                </c:pt>
                <c:pt idx="42">
                  <c:v>10.552580331061343</c:v>
                </c:pt>
                <c:pt idx="43">
                  <c:v>11.169263226225251</c:v>
                </c:pt>
                <c:pt idx="44">
                  <c:v>9.5748133722817279</c:v>
                </c:pt>
                <c:pt idx="45">
                  <c:v>4.7833495618305744</c:v>
                </c:pt>
                <c:pt idx="46">
                  <c:v>0.95342421291788382</c:v>
                </c:pt>
                <c:pt idx="47">
                  <c:v>2.8521583901330736</c:v>
                </c:pt>
                <c:pt idx="48">
                  <c:v>0</c:v>
                </c:pt>
                <c:pt idx="49">
                  <c:v>0.32051282051282048</c:v>
                </c:pt>
              </c:numCache>
            </c:numRef>
          </c:xVal>
          <c:yVal>
            <c:numRef>
              <c:f>'synthèse maïs'!$L$4:$L$53</c:f>
              <c:numCache>
                <c:formatCode>General</c:formatCode>
                <c:ptCount val="5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</c:numCache>
            </c:numRef>
          </c:yVal>
          <c:smooth val="1"/>
        </c:ser>
        <c:ser>
          <c:idx val="2"/>
          <c:order val="2"/>
          <c:tx>
            <c:v>Semis direct</c:v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'synthèse maïs'!$P$4:$P$53</c:f>
              <c:numCache>
                <c:formatCode>0</c:formatCode>
                <c:ptCount val="50"/>
                <c:pt idx="0">
                  <c:v>25.316455696202532</c:v>
                </c:pt>
                <c:pt idx="1">
                  <c:v>35.171210645894192</c:v>
                </c:pt>
                <c:pt idx="2">
                  <c:v>44.088769879909115</c:v>
                </c:pt>
                <c:pt idx="3">
                  <c:v>50.811424862057777</c:v>
                </c:pt>
                <c:pt idx="4">
                  <c:v>51.180623174294055</c:v>
                </c:pt>
                <c:pt idx="5">
                  <c:v>48.713891593638429</c:v>
                </c:pt>
                <c:pt idx="6">
                  <c:v>57.8708211619604</c:v>
                </c:pt>
                <c:pt idx="7">
                  <c:v>47.784810126582279</c:v>
                </c:pt>
                <c:pt idx="8">
                  <c:v>51.647192469977284</c:v>
                </c:pt>
                <c:pt idx="9">
                  <c:v>53.586497890295355</c:v>
                </c:pt>
                <c:pt idx="10">
                  <c:v>56.406199285946123</c:v>
                </c:pt>
                <c:pt idx="11">
                  <c:v>52.33690360272638</c:v>
                </c:pt>
                <c:pt idx="12">
                  <c:v>47.233041220382994</c:v>
                </c:pt>
                <c:pt idx="13">
                  <c:v>39.309477442388832</c:v>
                </c:pt>
                <c:pt idx="14">
                  <c:v>40.920155793573514</c:v>
                </c:pt>
                <c:pt idx="15">
                  <c:v>42.818889970788703</c:v>
                </c:pt>
                <c:pt idx="16">
                  <c:v>40.271015903927292</c:v>
                </c:pt>
                <c:pt idx="17">
                  <c:v>31.962025316455694</c:v>
                </c:pt>
                <c:pt idx="18">
                  <c:v>23.628691983122359</c:v>
                </c:pt>
                <c:pt idx="19">
                  <c:v>23.636806231742938</c:v>
                </c:pt>
                <c:pt idx="20">
                  <c:v>23.003894839337875</c:v>
                </c:pt>
                <c:pt idx="21">
                  <c:v>30.038948393378774</c:v>
                </c:pt>
                <c:pt idx="22">
                  <c:v>25.864167478091531</c:v>
                </c:pt>
                <c:pt idx="23">
                  <c:v>31.929568321973388</c:v>
                </c:pt>
                <c:pt idx="24">
                  <c:v>22.707724764686787</c:v>
                </c:pt>
                <c:pt idx="25">
                  <c:v>30.976144109055497</c:v>
                </c:pt>
                <c:pt idx="26">
                  <c:v>32.570593962999027</c:v>
                </c:pt>
                <c:pt idx="27">
                  <c:v>26.200908795845507</c:v>
                </c:pt>
                <c:pt idx="28">
                  <c:v>28.148328464784161</c:v>
                </c:pt>
                <c:pt idx="29">
                  <c:v>31.353456669912365</c:v>
                </c:pt>
                <c:pt idx="30">
                  <c:v>29.1179811749432</c:v>
                </c:pt>
                <c:pt idx="31">
                  <c:v>31.008601103537814</c:v>
                </c:pt>
                <c:pt idx="32">
                  <c:v>30.047062641999354</c:v>
                </c:pt>
                <c:pt idx="33">
                  <c:v>22.411554690035704</c:v>
                </c:pt>
                <c:pt idx="34">
                  <c:v>26.874391431353455</c:v>
                </c:pt>
                <c:pt idx="35">
                  <c:v>24.951314508276532</c:v>
                </c:pt>
                <c:pt idx="36">
                  <c:v>24.302174618630314</c:v>
                </c:pt>
                <c:pt idx="37">
                  <c:v>19.814995131450829</c:v>
                </c:pt>
                <c:pt idx="38">
                  <c:v>16.001298279779292</c:v>
                </c:pt>
                <c:pt idx="39">
                  <c:v>16.609866926322621</c:v>
                </c:pt>
                <c:pt idx="40">
                  <c:v>16.321811100292113</c:v>
                </c:pt>
                <c:pt idx="41">
                  <c:v>11.169263226225253</c:v>
                </c:pt>
                <c:pt idx="42">
                  <c:v>11.473547549496917</c:v>
                </c:pt>
                <c:pt idx="43">
                  <c:v>5.7367737747484586</c:v>
                </c:pt>
                <c:pt idx="44">
                  <c:v>4.1585524180460887</c:v>
                </c:pt>
                <c:pt idx="45">
                  <c:v>1.9068484258357676</c:v>
                </c:pt>
                <c:pt idx="46">
                  <c:v>1.5944498539435248</c:v>
                </c:pt>
                <c:pt idx="47">
                  <c:v>0.95342421291788382</c:v>
                </c:pt>
                <c:pt idx="48">
                  <c:v>0.32051282051282048</c:v>
                </c:pt>
                <c:pt idx="49">
                  <c:v>0</c:v>
                </c:pt>
              </c:numCache>
            </c:numRef>
          </c:xVal>
          <c:yVal>
            <c:numRef>
              <c:f>'synthèse maïs'!$R$4:$R$53</c:f>
              <c:numCache>
                <c:formatCode>General</c:formatCode>
                <c:ptCount val="5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340672"/>
        <c:axId val="101342592"/>
      </c:scatterChart>
      <c:valAx>
        <c:axId val="101340672"/>
        <c:scaling>
          <c:orientation val="minMax"/>
          <c:max val="100"/>
          <c:min val="0"/>
        </c:scaling>
        <c:delete val="0"/>
        <c:axPos val="t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fr-FR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Exploration racinaire  (%)</a:t>
                </a:r>
              </a:p>
            </c:rich>
          </c:tx>
          <c:layout>
            <c:manualLayout>
              <c:xMode val="edge"/>
              <c:yMode val="edge"/>
              <c:x val="0.26306540583136329"/>
              <c:y val="2.0136805555555557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1342592"/>
        <c:crossesAt val="0"/>
        <c:crossBetween val="midCat"/>
        <c:majorUnit val="20"/>
        <c:minorUnit val="5"/>
      </c:valAx>
      <c:valAx>
        <c:axId val="101342592"/>
        <c:scaling>
          <c:orientation val="maxMin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1340672"/>
        <c:crossesAt val="0"/>
        <c:crossBetween val="midCat"/>
        <c:majorUnit val="20"/>
      </c:valAx>
      <c:spPr>
        <a:solidFill>
          <a:srgbClr val="FFFFFF"/>
        </a:solidFill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01195166798005"/>
          <c:y val="0.2457263888888889"/>
          <c:w val="0.71179701864985556"/>
          <c:h val="0.5607906250000001"/>
        </c:manualLayout>
      </c:layout>
      <c:scatterChart>
        <c:scatterStyle val="smoothMarker"/>
        <c:varyColors val="0"/>
        <c:ser>
          <c:idx val="0"/>
          <c:order val="0"/>
          <c:tx>
            <c:v>Labour</c:v>
          </c:tx>
          <c:spPr>
            <a:ln w="25400">
              <a:solidFill>
                <a:schemeClr val="accent2">
                  <a:lumMod val="5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'synthèse blé'!$D$4:$D$53</c:f>
              <c:numCache>
                <c:formatCode>0.00</c:formatCode>
                <c:ptCount val="50"/>
                <c:pt idx="0">
                  <c:v>66.525263951734544</c:v>
                </c:pt>
                <c:pt idx="1">
                  <c:v>87.405731523378591</c:v>
                </c:pt>
                <c:pt idx="2">
                  <c:v>89.423076923076934</c:v>
                </c:pt>
                <c:pt idx="3">
                  <c:v>89.42307692307692</c:v>
                </c:pt>
                <c:pt idx="4">
                  <c:v>86.463046757164406</c:v>
                </c:pt>
                <c:pt idx="5">
                  <c:v>86.538461538461547</c:v>
                </c:pt>
                <c:pt idx="6">
                  <c:v>84.615384615384613</c:v>
                </c:pt>
                <c:pt idx="7">
                  <c:v>87.019230769230774</c:v>
                </c:pt>
                <c:pt idx="8">
                  <c:v>84.615384615384613</c:v>
                </c:pt>
                <c:pt idx="9">
                  <c:v>87.019230769230774</c:v>
                </c:pt>
                <c:pt idx="10">
                  <c:v>83.65384615384616</c:v>
                </c:pt>
                <c:pt idx="11">
                  <c:v>78.365384615384613</c:v>
                </c:pt>
                <c:pt idx="12">
                  <c:v>75</c:v>
                </c:pt>
                <c:pt idx="13">
                  <c:v>70.67307692307692</c:v>
                </c:pt>
                <c:pt idx="14">
                  <c:v>62.980769230769234</c:v>
                </c:pt>
                <c:pt idx="15">
                  <c:v>57.211538461538467</c:v>
                </c:pt>
                <c:pt idx="16">
                  <c:v>50.78846153846154</c:v>
                </c:pt>
                <c:pt idx="17">
                  <c:v>57.576923076923073</c:v>
                </c:pt>
                <c:pt idx="18">
                  <c:v>61.538461538461547</c:v>
                </c:pt>
                <c:pt idx="19">
                  <c:v>53.395396620186531</c:v>
                </c:pt>
                <c:pt idx="20">
                  <c:v>55.608974358974365</c:v>
                </c:pt>
                <c:pt idx="21">
                  <c:v>56.463675213675202</c:v>
                </c:pt>
                <c:pt idx="22">
                  <c:v>58.25</c:v>
                </c:pt>
                <c:pt idx="23">
                  <c:v>64.215686274509807</c:v>
                </c:pt>
                <c:pt idx="24">
                  <c:v>62.811085972850677</c:v>
                </c:pt>
                <c:pt idx="25">
                  <c:v>62.302036199095021</c:v>
                </c:pt>
                <c:pt idx="26">
                  <c:v>61.830693815987935</c:v>
                </c:pt>
                <c:pt idx="27">
                  <c:v>58.82692307692308</c:v>
                </c:pt>
                <c:pt idx="28">
                  <c:v>69.961538461538453</c:v>
                </c:pt>
                <c:pt idx="29">
                  <c:v>64.90384615384616</c:v>
                </c:pt>
                <c:pt idx="30">
                  <c:v>63.791478129713425</c:v>
                </c:pt>
                <c:pt idx="31">
                  <c:v>58.173076923076927</c:v>
                </c:pt>
                <c:pt idx="32">
                  <c:v>56.495098039215684</c:v>
                </c:pt>
                <c:pt idx="33">
                  <c:v>57.211538461538467</c:v>
                </c:pt>
                <c:pt idx="34">
                  <c:v>53.07692307692308</c:v>
                </c:pt>
                <c:pt idx="35">
                  <c:v>52.604166666666671</c:v>
                </c:pt>
                <c:pt idx="36">
                  <c:v>52.884615384615387</c:v>
                </c:pt>
                <c:pt idx="37">
                  <c:v>49.038461538461533</c:v>
                </c:pt>
                <c:pt idx="38">
                  <c:v>43.570889894419309</c:v>
                </c:pt>
                <c:pt idx="39">
                  <c:v>40.86538461538462</c:v>
                </c:pt>
                <c:pt idx="40">
                  <c:v>37.5</c:v>
                </c:pt>
                <c:pt idx="41">
                  <c:v>31.25</c:v>
                </c:pt>
                <c:pt idx="42">
                  <c:v>25.961538461538463</c:v>
                </c:pt>
                <c:pt idx="43">
                  <c:v>27.884615384615387</c:v>
                </c:pt>
                <c:pt idx="44">
                  <c:v>21.153846153846153</c:v>
                </c:pt>
                <c:pt idx="45">
                  <c:v>23.557692307692307</c:v>
                </c:pt>
                <c:pt idx="46">
                  <c:v>12.5</c:v>
                </c:pt>
                <c:pt idx="47">
                  <c:v>5.2884615384615383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'synthèse blé'!$F$4:$F$53</c:f>
              <c:numCache>
                <c:formatCode>General</c:formatCode>
                <c:ptCount val="5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</c:numCache>
            </c:numRef>
          </c:yVal>
          <c:smooth val="1"/>
        </c:ser>
        <c:ser>
          <c:idx val="1"/>
          <c:order val="1"/>
          <c:tx>
            <c:v>Travail superficiel</c:v>
          </c:tx>
          <c:spPr>
            <a:ln w="25400"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'synthèse blé'!$J$4:$J$53</c:f>
              <c:numCache>
                <c:formatCode>0.00</c:formatCode>
                <c:ptCount val="50"/>
                <c:pt idx="0">
                  <c:v>75.961538461538453</c:v>
                </c:pt>
                <c:pt idx="1">
                  <c:v>90.384615384615387</c:v>
                </c:pt>
                <c:pt idx="2">
                  <c:v>90.384615384615373</c:v>
                </c:pt>
                <c:pt idx="3">
                  <c:v>78.84615384615384</c:v>
                </c:pt>
                <c:pt idx="4">
                  <c:v>73.07692307692308</c:v>
                </c:pt>
                <c:pt idx="5">
                  <c:v>72.59615384615384</c:v>
                </c:pt>
                <c:pt idx="6">
                  <c:v>66.553544494720967</c:v>
                </c:pt>
                <c:pt idx="7">
                  <c:v>61.717571644042231</c:v>
                </c:pt>
                <c:pt idx="8">
                  <c:v>69.339658940499277</c:v>
                </c:pt>
                <c:pt idx="9">
                  <c:v>67.956220949918418</c:v>
                </c:pt>
                <c:pt idx="10">
                  <c:v>66.5</c:v>
                </c:pt>
                <c:pt idx="11">
                  <c:v>65.865384615384613</c:v>
                </c:pt>
                <c:pt idx="12">
                  <c:v>66.129336349924586</c:v>
                </c:pt>
                <c:pt idx="13">
                  <c:v>58.011089051005015</c:v>
                </c:pt>
                <c:pt idx="14">
                  <c:v>65.435520361990939</c:v>
                </c:pt>
                <c:pt idx="15">
                  <c:v>58.653846153846153</c:v>
                </c:pt>
                <c:pt idx="16">
                  <c:v>59.375</c:v>
                </c:pt>
                <c:pt idx="17">
                  <c:v>58.733974358974358</c:v>
                </c:pt>
                <c:pt idx="18">
                  <c:v>59.869909502262438</c:v>
                </c:pt>
                <c:pt idx="19">
                  <c:v>62.137362637362642</c:v>
                </c:pt>
                <c:pt idx="20">
                  <c:v>63.398829431438131</c:v>
                </c:pt>
                <c:pt idx="21">
                  <c:v>70.861204013377929</c:v>
                </c:pt>
                <c:pt idx="22">
                  <c:v>70.913461538461547</c:v>
                </c:pt>
                <c:pt idx="23">
                  <c:v>69.780219780219781</c:v>
                </c:pt>
                <c:pt idx="24">
                  <c:v>70.946455505279033</c:v>
                </c:pt>
                <c:pt idx="25">
                  <c:v>71.926847662141782</c:v>
                </c:pt>
                <c:pt idx="26">
                  <c:v>69.108220211161381</c:v>
                </c:pt>
                <c:pt idx="27">
                  <c:v>71.15384615384616</c:v>
                </c:pt>
                <c:pt idx="28">
                  <c:v>68.75</c:v>
                </c:pt>
                <c:pt idx="29">
                  <c:v>79.176093514328812</c:v>
                </c:pt>
                <c:pt idx="30">
                  <c:v>68.307692307692321</c:v>
                </c:pt>
                <c:pt idx="31">
                  <c:v>70.465686274509807</c:v>
                </c:pt>
                <c:pt idx="32">
                  <c:v>64.90384615384616</c:v>
                </c:pt>
                <c:pt idx="33">
                  <c:v>62.745098039215684</c:v>
                </c:pt>
                <c:pt idx="34">
                  <c:v>58.653846153846153</c:v>
                </c:pt>
                <c:pt idx="35">
                  <c:v>54.515460030165912</c:v>
                </c:pt>
                <c:pt idx="36">
                  <c:v>53.211538461538467</c:v>
                </c:pt>
                <c:pt idx="37">
                  <c:v>53.365384615384613</c:v>
                </c:pt>
                <c:pt idx="38">
                  <c:v>52.403846153846153</c:v>
                </c:pt>
                <c:pt idx="39">
                  <c:v>45.805052790346906</c:v>
                </c:pt>
                <c:pt idx="40">
                  <c:v>34.615384615384613</c:v>
                </c:pt>
                <c:pt idx="41">
                  <c:v>38.942307692307693</c:v>
                </c:pt>
                <c:pt idx="42">
                  <c:v>28.846153846153847</c:v>
                </c:pt>
                <c:pt idx="43">
                  <c:v>24.03846153846154</c:v>
                </c:pt>
                <c:pt idx="44">
                  <c:v>23.557692307692307</c:v>
                </c:pt>
                <c:pt idx="45">
                  <c:v>17.78846153846154</c:v>
                </c:pt>
                <c:pt idx="46">
                  <c:v>22.115384615384613</c:v>
                </c:pt>
                <c:pt idx="47">
                  <c:v>11.423076923076923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'2001 OK'!$L$4:$L$53</c:f>
              <c:numCache>
                <c:formatCode>General</c:formatCode>
                <c:ptCount val="5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</c:numCache>
            </c:numRef>
          </c:yVal>
          <c:smooth val="1"/>
        </c:ser>
        <c:ser>
          <c:idx val="2"/>
          <c:order val="2"/>
          <c:tx>
            <c:v>Semis direct</c:v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'synthèse blé'!$P$4:$P$53</c:f>
              <c:numCache>
                <c:formatCode>0.00</c:formatCode>
                <c:ptCount val="50"/>
                <c:pt idx="0">
                  <c:v>73.557692307692307</c:v>
                </c:pt>
                <c:pt idx="1">
                  <c:v>86.057692307692307</c:v>
                </c:pt>
                <c:pt idx="2">
                  <c:v>87.923076923076934</c:v>
                </c:pt>
                <c:pt idx="3">
                  <c:v>89.357088989441934</c:v>
                </c:pt>
                <c:pt idx="4">
                  <c:v>81.730769230769226</c:v>
                </c:pt>
                <c:pt idx="5">
                  <c:v>74.519230769230759</c:v>
                </c:pt>
                <c:pt idx="6">
                  <c:v>76.442307692307693</c:v>
                </c:pt>
                <c:pt idx="7">
                  <c:v>72.115384615384613</c:v>
                </c:pt>
                <c:pt idx="8">
                  <c:v>78.525641025641022</c:v>
                </c:pt>
                <c:pt idx="9">
                  <c:v>73.557692307692321</c:v>
                </c:pt>
                <c:pt idx="10">
                  <c:v>72.897812971342375</c:v>
                </c:pt>
                <c:pt idx="11">
                  <c:v>68.269230769230774</c:v>
                </c:pt>
                <c:pt idx="12">
                  <c:v>64.42307692307692</c:v>
                </c:pt>
                <c:pt idx="13">
                  <c:v>63.197586726998495</c:v>
                </c:pt>
                <c:pt idx="14">
                  <c:v>65.17722473604826</c:v>
                </c:pt>
                <c:pt idx="15">
                  <c:v>62.499999999999993</c:v>
                </c:pt>
                <c:pt idx="16">
                  <c:v>67.235671191553536</c:v>
                </c:pt>
                <c:pt idx="17">
                  <c:v>61.971350078492932</c:v>
                </c:pt>
                <c:pt idx="18">
                  <c:v>73.311774542592957</c:v>
                </c:pt>
                <c:pt idx="19">
                  <c:v>77.520713413570547</c:v>
                </c:pt>
                <c:pt idx="20">
                  <c:v>76.64785895596512</c:v>
                </c:pt>
                <c:pt idx="21">
                  <c:v>72.692307692307693</c:v>
                </c:pt>
                <c:pt idx="22">
                  <c:v>71.82692307692308</c:v>
                </c:pt>
                <c:pt idx="23">
                  <c:v>77.005159474671672</c:v>
                </c:pt>
                <c:pt idx="24">
                  <c:v>74.558195072900958</c:v>
                </c:pt>
                <c:pt idx="25">
                  <c:v>77.722002262443439</c:v>
                </c:pt>
                <c:pt idx="26">
                  <c:v>69.871794871794876</c:v>
                </c:pt>
                <c:pt idx="27">
                  <c:v>67.307692307692307</c:v>
                </c:pt>
                <c:pt idx="28">
                  <c:v>63.942307692307686</c:v>
                </c:pt>
                <c:pt idx="29">
                  <c:v>63.942307692307693</c:v>
                </c:pt>
                <c:pt idx="30">
                  <c:v>62.5</c:v>
                </c:pt>
                <c:pt idx="31">
                  <c:v>63.461538461538467</c:v>
                </c:pt>
                <c:pt idx="32">
                  <c:v>57.013574660633481</c:v>
                </c:pt>
                <c:pt idx="33">
                  <c:v>57.503770739064855</c:v>
                </c:pt>
                <c:pt idx="34">
                  <c:v>59.13461538461538</c:v>
                </c:pt>
                <c:pt idx="35">
                  <c:v>49.03846153846154</c:v>
                </c:pt>
                <c:pt idx="36">
                  <c:v>48.557692307692307</c:v>
                </c:pt>
                <c:pt idx="37">
                  <c:v>52.884615384615387</c:v>
                </c:pt>
                <c:pt idx="38">
                  <c:v>39.423076923076927</c:v>
                </c:pt>
                <c:pt idx="39">
                  <c:v>31.730769230769234</c:v>
                </c:pt>
                <c:pt idx="40">
                  <c:v>31.25</c:v>
                </c:pt>
                <c:pt idx="41">
                  <c:v>27.884615384615387</c:v>
                </c:pt>
                <c:pt idx="42">
                  <c:v>24.51923076923077</c:v>
                </c:pt>
                <c:pt idx="43">
                  <c:v>24.51923076923077</c:v>
                </c:pt>
                <c:pt idx="44">
                  <c:v>22.596153846153847</c:v>
                </c:pt>
                <c:pt idx="45">
                  <c:v>22.596153846153847</c:v>
                </c:pt>
                <c:pt idx="46">
                  <c:v>22.115384615384617</c:v>
                </c:pt>
                <c:pt idx="47">
                  <c:v>2.4038461538461537</c:v>
                </c:pt>
                <c:pt idx="48">
                  <c:v>0</c:v>
                </c:pt>
                <c:pt idx="49">
                  <c:v>0</c:v>
                </c:pt>
              </c:numCache>
            </c:numRef>
          </c:xVal>
          <c:yVal>
            <c:numRef>
              <c:f>'synthèse blé'!$R$4:$R$53</c:f>
              <c:numCache>
                <c:formatCode>General</c:formatCode>
                <c:ptCount val="5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029888"/>
        <c:axId val="91031808"/>
      </c:scatterChart>
      <c:valAx>
        <c:axId val="91029888"/>
        <c:scaling>
          <c:orientation val="minMax"/>
          <c:max val="100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fr-FR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Exploration racinaire </a:t>
                </a:r>
                <a:r>
                  <a:rPr lang="fr-FR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34390235093249277"/>
              <c:y val="2.3448958333333332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1031808"/>
        <c:crossesAt val="0"/>
        <c:crossBetween val="midCat"/>
        <c:majorUnit val="20"/>
        <c:minorUnit val="5"/>
      </c:valAx>
      <c:valAx>
        <c:axId val="91031808"/>
        <c:scaling>
          <c:orientation val="maxMin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1029888"/>
        <c:crossesAt val="0"/>
        <c:crossBetween val="midCat"/>
        <c:majorUnit val="2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30441934734549"/>
          <c:y val="6.5163066756409468E-2"/>
          <c:w val="0.60032457322729138"/>
          <c:h val="0.75438781129535581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'especes-blé'!$A$53</c:f>
              <c:strCache>
                <c:ptCount val="1"/>
                <c:pt idx="0">
                  <c:v>Mouron des champs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multiLvlStrRef>
              <c:f>'especes-blé'!$K$48:$P$49</c:f>
              <c:multiLvlStrCache>
                <c:ptCount val="6"/>
                <c:lvl>
                  <c:pt idx="0">
                    <c:v>L</c:v>
                  </c:pt>
                  <c:pt idx="1">
                    <c:v>TS</c:v>
                  </c:pt>
                  <c:pt idx="2">
                    <c:v>SD</c:v>
                  </c:pt>
                  <c:pt idx="3">
                    <c:v>L</c:v>
                  </c:pt>
                  <c:pt idx="4">
                    <c:v>TS</c:v>
                  </c:pt>
                  <c:pt idx="5">
                    <c:v>SD</c:v>
                  </c:pt>
                </c:lvl>
                <c:lvl>
                  <c:pt idx="0">
                    <c:v>2013-fev</c:v>
                  </c:pt>
                  <c:pt idx="3">
                    <c:v>2013-aout</c:v>
                  </c:pt>
                </c:lvl>
              </c:multiLvlStrCache>
            </c:multiLvlStrRef>
          </c:cat>
          <c:val>
            <c:numRef>
              <c:f>'especes-blé'!$K$53:$P$53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2.5555555555555558</c:v>
                </c:pt>
                <c:pt idx="4">
                  <c:v>7.6666666666666679</c:v>
                </c:pt>
                <c:pt idx="5">
                  <c:v>9.7777777777777786</c:v>
                </c:pt>
              </c:numCache>
            </c:numRef>
          </c:val>
        </c:ser>
        <c:ser>
          <c:idx val="4"/>
          <c:order val="1"/>
          <c:tx>
            <c:strRef>
              <c:f>'especes-blé'!$A$54</c:f>
              <c:strCache>
                <c:ptCount val="1"/>
                <c:pt idx="0">
                  <c:v>Stellaire intermediaire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multiLvlStrRef>
              <c:f>'especes-blé'!$K$48:$P$49</c:f>
              <c:multiLvlStrCache>
                <c:ptCount val="6"/>
                <c:lvl>
                  <c:pt idx="0">
                    <c:v>L</c:v>
                  </c:pt>
                  <c:pt idx="1">
                    <c:v>TS</c:v>
                  </c:pt>
                  <c:pt idx="2">
                    <c:v>SD</c:v>
                  </c:pt>
                  <c:pt idx="3">
                    <c:v>L</c:v>
                  </c:pt>
                  <c:pt idx="4">
                    <c:v>TS</c:v>
                  </c:pt>
                  <c:pt idx="5">
                    <c:v>SD</c:v>
                  </c:pt>
                </c:lvl>
                <c:lvl>
                  <c:pt idx="0">
                    <c:v>2013-fev</c:v>
                  </c:pt>
                  <c:pt idx="3">
                    <c:v>2013-aout</c:v>
                  </c:pt>
                </c:lvl>
              </c:multiLvlStrCache>
            </c:multiLvlStrRef>
          </c:cat>
          <c:val>
            <c:numRef>
              <c:f>'especes-blé'!$K$54:$P$54</c:f>
              <c:numCache>
                <c:formatCode>0.0</c:formatCode>
                <c:ptCount val="6"/>
                <c:pt idx="0">
                  <c:v>7.916666666666667</c:v>
                </c:pt>
                <c:pt idx="1">
                  <c:v>5.8611111111111107</c:v>
                </c:pt>
                <c:pt idx="2">
                  <c:v>1.9444444444444444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5"/>
          <c:order val="2"/>
          <c:tx>
            <c:strRef>
              <c:f>'especes-blé'!$A$55</c:f>
              <c:strCache>
                <c:ptCount val="1"/>
                <c:pt idx="0">
                  <c:v>Pensée des champs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multiLvlStrRef>
              <c:f>'especes-blé'!$K$48:$P$49</c:f>
              <c:multiLvlStrCache>
                <c:ptCount val="6"/>
                <c:lvl>
                  <c:pt idx="0">
                    <c:v>L</c:v>
                  </c:pt>
                  <c:pt idx="1">
                    <c:v>TS</c:v>
                  </c:pt>
                  <c:pt idx="2">
                    <c:v>SD</c:v>
                  </c:pt>
                  <c:pt idx="3">
                    <c:v>L</c:v>
                  </c:pt>
                  <c:pt idx="4">
                    <c:v>TS</c:v>
                  </c:pt>
                  <c:pt idx="5">
                    <c:v>SD</c:v>
                  </c:pt>
                </c:lvl>
                <c:lvl>
                  <c:pt idx="0">
                    <c:v>2013-fev</c:v>
                  </c:pt>
                  <c:pt idx="3">
                    <c:v>2013-aout</c:v>
                  </c:pt>
                </c:lvl>
              </c:multiLvlStrCache>
            </c:multiLvlStrRef>
          </c:cat>
          <c:val>
            <c:numRef>
              <c:f>'especes-blé'!$K$55:$P$55</c:f>
              <c:numCache>
                <c:formatCode>0.0</c:formatCode>
                <c:ptCount val="6"/>
                <c:pt idx="0">
                  <c:v>6.7222222222222214</c:v>
                </c:pt>
                <c:pt idx="1">
                  <c:v>3.8611111111111112</c:v>
                </c:pt>
                <c:pt idx="2">
                  <c:v>2.7222222222222219</c:v>
                </c:pt>
                <c:pt idx="3">
                  <c:v>1.8888888888888891</c:v>
                </c:pt>
                <c:pt idx="4">
                  <c:v>1</c:v>
                </c:pt>
                <c:pt idx="5">
                  <c:v>1.7777777777777777</c:v>
                </c:pt>
              </c:numCache>
            </c:numRef>
          </c:val>
        </c:ser>
        <c:ser>
          <c:idx val="7"/>
          <c:order val="3"/>
          <c:tx>
            <c:strRef>
              <c:f>'especes-blé'!$A$57</c:f>
              <c:strCache>
                <c:ptCount val="1"/>
                <c:pt idx="0">
                  <c:v>Véroniques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multiLvlStrRef>
              <c:f>'especes-blé'!$K$48:$P$49</c:f>
              <c:multiLvlStrCache>
                <c:ptCount val="6"/>
                <c:lvl>
                  <c:pt idx="0">
                    <c:v>L</c:v>
                  </c:pt>
                  <c:pt idx="1">
                    <c:v>TS</c:v>
                  </c:pt>
                  <c:pt idx="2">
                    <c:v>SD</c:v>
                  </c:pt>
                  <c:pt idx="3">
                    <c:v>L</c:v>
                  </c:pt>
                  <c:pt idx="4">
                    <c:v>TS</c:v>
                  </c:pt>
                  <c:pt idx="5">
                    <c:v>SD</c:v>
                  </c:pt>
                </c:lvl>
                <c:lvl>
                  <c:pt idx="0">
                    <c:v>2013-fev</c:v>
                  </c:pt>
                  <c:pt idx="3">
                    <c:v>2013-aout</c:v>
                  </c:pt>
                </c:lvl>
              </c:multiLvlStrCache>
            </c:multiLvlStrRef>
          </c:cat>
          <c:val>
            <c:numRef>
              <c:f>'especes-blé'!$K$57:$P$57</c:f>
              <c:numCache>
                <c:formatCode>0.0</c:formatCode>
                <c:ptCount val="6"/>
                <c:pt idx="0">
                  <c:v>5.5833333333333339</c:v>
                </c:pt>
                <c:pt idx="1">
                  <c:v>5.6388888888888884</c:v>
                </c:pt>
                <c:pt idx="2">
                  <c:v>9.5</c:v>
                </c:pt>
                <c:pt idx="3">
                  <c:v>1.2222222222222221</c:v>
                </c:pt>
                <c:pt idx="4">
                  <c:v>2.5555555555555558</c:v>
                </c:pt>
                <c:pt idx="5">
                  <c:v>2.4444444444444442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477376"/>
        <c:axId val="101495552"/>
      </c:barChart>
      <c:catAx>
        <c:axId val="10147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1495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4955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adventices /</a:t>
                </a:r>
                <a:r>
                  <a:rPr lang="fr-FR" baseline="0"/>
                  <a:t> </a:t>
                </a:r>
                <a:r>
                  <a:rPr lang="fr-FR"/>
                  <a:t>m²</a:t>
                </a:r>
              </a:p>
            </c:rich>
          </c:tx>
          <c:layout>
            <c:manualLayout>
              <c:xMode val="edge"/>
              <c:yMode val="edge"/>
              <c:x val="2.589000854888588E-2"/>
              <c:y val="0.270677354218931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147737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242837345199587"/>
          <c:y val="0.20551428746252218"/>
          <c:w val="0.23462820247427829"/>
          <c:h val="0.4761916416814538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62130711549355"/>
          <c:y val="0.16439565958605643"/>
          <c:w val="0.72375135617793052"/>
          <c:h val="0.692249024484288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33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718213058419244E-3"/>
                  <c:y val="-5.2762513077473705E-2"/>
                </c:manualLayout>
              </c:layout>
              <c:tx>
                <c:rich>
                  <a:bodyPr/>
                  <a:lstStyle/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/>
                      <a:t>(c)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09780405019148E-3"/>
                  <c:y val="-8.158793463195102E-2"/>
                </c:manualLayout>
              </c:layout>
              <c:tx>
                <c:rich>
                  <a:bodyPr/>
                  <a:lstStyle/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/>
                      <a:t>(b)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753966321221836E-3"/>
                  <c:y val="-0.10766624451663825"/>
                </c:manualLayout>
              </c:layout>
              <c:tx>
                <c:rich>
                  <a:bodyPr/>
                  <a:lstStyle/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/>
                      <a:t>(a)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Feuil1!$L$5:$N$5</c:f>
                <c:numCache>
                  <c:formatCode>General</c:formatCode>
                  <c:ptCount val="3"/>
                  <c:pt idx="0">
                    <c:v>117.31655570474378</c:v>
                  </c:pt>
                  <c:pt idx="1">
                    <c:v>259.17205002691077</c:v>
                  </c:pt>
                  <c:pt idx="2">
                    <c:v>301.95474274577441</c:v>
                  </c:pt>
                </c:numCache>
              </c:numRef>
            </c:plus>
            <c:minus>
              <c:numRef>
                <c:f>Feuil1!$L$5:$N$5</c:f>
                <c:numCache>
                  <c:formatCode>General</c:formatCode>
                  <c:ptCount val="3"/>
                  <c:pt idx="0">
                    <c:v>117.31655570474378</c:v>
                  </c:pt>
                  <c:pt idx="1">
                    <c:v>259.17205002691077</c:v>
                  </c:pt>
                  <c:pt idx="2">
                    <c:v>301.95474274577441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Feuil1!$L$3:$N$3</c:f>
              <c:strCache>
                <c:ptCount val="3"/>
                <c:pt idx="0">
                  <c:v>Labour</c:v>
                </c:pt>
                <c:pt idx="1">
                  <c:v>T.Superficiel</c:v>
                </c:pt>
                <c:pt idx="2">
                  <c:v>Semis Direct</c:v>
                </c:pt>
              </c:strCache>
            </c:strRef>
          </c:cat>
          <c:val>
            <c:numRef>
              <c:f>Feuil1!$L$4:$N$4</c:f>
              <c:numCache>
                <c:formatCode>General</c:formatCode>
                <c:ptCount val="3"/>
                <c:pt idx="0">
                  <c:v>306.41666666666669</c:v>
                </c:pt>
                <c:pt idx="1">
                  <c:v>688.83333333333337</c:v>
                </c:pt>
                <c:pt idx="2">
                  <c:v>1418.3333333333333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399872"/>
        <c:axId val="114409856"/>
      </c:barChart>
      <c:catAx>
        <c:axId val="11439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4409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40985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/>
                  <a:t>Teneur en ppb</a:t>
                </a:r>
              </a:p>
            </c:rich>
          </c:tx>
          <c:layout>
            <c:manualLayout>
              <c:xMode val="edge"/>
              <c:yMode val="edge"/>
              <c:x val="1.1454753722794959E-2"/>
              <c:y val="0.3275065616797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4399872"/>
        <c:crosses val="autoZero"/>
        <c:crossBetween val="between"/>
        <c:majorUnit val="400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33926839665559"/>
          <c:y val="0.17662680410276207"/>
          <c:w val="0.76888107374163606"/>
          <c:h val="0.679516585976302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33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5243832472748137E-3"/>
                  <c:y val="-9.3274024957406637E-2"/>
                </c:manualLayout>
              </c:layout>
              <c:tx>
                <c:rich>
                  <a:bodyPr/>
                  <a:lstStyle/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/>
                      <a:t>(b)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654044750430291E-3"/>
                  <c:y val="-7.9484643366947549E-2"/>
                </c:manualLayout>
              </c:layout>
              <c:tx>
                <c:rich>
                  <a:bodyPr/>
                  <a:lstStyle/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/>
                      <a:t>(b)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063109581181871E-2"/>
                  <c:y val="-9.5217939862780307E-2"/>
                </c:manualLayout>
              </c:layout>
              <c:tx>
                <c:rich>
                  <a:bodyPr/>
                  <a:lstStyle/>
                  <a:p>
                    <a:pPr>
                      <a:defRPr sz="11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/>
                      <a:t>(a)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Feuil1!$I$5:$K$5</c:f>
                <c:numCache>
                  <c:formatCode>General</c:formatCode>
                  <c:ptCount val="3"/>
                  <c:pt idx="0">
                    <c:v>129.74243715916546</c:v>
                  </c:pt>
                  <c:pt idx="1">
                    <c:v>63.064252948877467</c:v>
                  </c:pt>
                  <c:pt idx="2">
                    <c:v>215.28903053027736</c:v>
                  </c:pt>
                </c:numCache>
              </c:numRef>
            </c:plus>
            <c:minus>
              <c:numRef>
                <c:f>Feuil1!$I$5:$K$5</c:f>
                <c:numCache>
                  <c:formatCode>General</c:formatCode>
                  <c:ptCount val="3"/>
                  <c:pt idx="0">
                    <c:v>129.74243715916546</c:v>
                  </c:pt>
                  <c:pt idx="1">
                    <c:v>63.064252948877467</c:v>
                  </c:pt>
                  <c:pt idx="2">
                    <c:v>215.28903053027736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Feuil1!$I$3:$K$3</c:f>
              <c:strCache>
                <c:ptCount val="3"/>
                <c:pt idx="0">
                  <c:v>Labour</c:v>
                </c:pt>
                <c:pt idx="1">
                  <c:v>T.Superficiel</c:v>
                </c:pt>
                <c:pt idx="2">
                  <c:v>Semis Direct</c:v>
                </c:pt>
              </c:strCache>
            </c:strRef>
          </c:cat>
          <c:val>
            <c:numRef>
              <c:f>Feuil1!$I$4:$K$4</c:f>
              <c:numCache>
                <c:formatCode>General</c:formatCode>
                <c:ptCount val="3"/>
                <c:pt idx="0">
                  <c:v>124.5</c:v>
                </c:pt>
                <c:pt idx="1">
                  <c:v>129.5</c:v>
                </c:pt>
                <c:pt idx="2">
                  <c:v>702.16666666666663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91744"/>
        <c:axId val="117809920"/>
      </c:barChart>
      <c:catAx>
        <c:axId val="11779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780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809920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/>
                  <a:t>Teneeur</a:t>
                </a:r>
                <a:r>
                  <a:rPr lang="fr-FR" sz="1100" baseline="0"/>
                  <a:t> en </a:t>
                </a:r>
                <a:r>
                  <a:rPr lang="fr-FR" sz="1100"/>
                  <a:t>ppb</a:t>
                </a:r>
              </a:p>
            </c:rich>
          </c:tx>
          <c:layout>
            <c:manualLayout>
              <c:xMode val="edge"/>
              <c:yMode val="edge"/>
              <c:x val="9.1795754446356848E-3"/>
              <c:y val="0.3146217249159644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7791744"/>
        <c:crosses val="autoZero"/>
        <c:crossBetween val="between"/>
        <c:majorUnit val="200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14619885087464"/>
          <c:y val="5.6018175157715205E-2"/>
          <c:w val="0.76804347507512583"/>
          <c:h val="0.65643044166263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'Rotation et adventices'!$R$17</c:f>
              <c:strCache>
                <c:ptCount val="1"/>
                <c:pt idx="0">
                  <c:v>Labour 25 cm</c:v>
                </c:pt>
              </c:strCache>
            </c:strRef>
          </c:tx>
          <c:spPr>
            <a:solidFill>
              <a:schemeClr val="tx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'Rotation et adventices'!$Q$18:$Q$20</c:f>
              <c:numCache>
                <c:formatCode>General</c:formatCode>
                <c:ptCount val="3"/>
                <c:pt idx="0">
                  <c:v>2004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'Rotation et adventices'!$R$18:$R$20</c:f>
              <c:numCache>
                <c:formatCode>General</c:formatCode>
                <c:ptCount val="3"/>
                <c:pt idx="0">
                  <c:v>490</c:v>
                </c:pt>
                <c:pt idx="1">
                  <c:v>450</c:v>
                </c:pt>
                <c:pt idx="2">
                  <c:v>410</c:v>
                </c:pt>
              </c:numCache>
            </c:numRef>
          </c:val>
        </c:ser>
        <c:ser>
          <c:idx val="1"/>
          <c:order val="1"/>
          <c:tx>
            <c:strRef>
              <c:f>'Rotation et adventices'!$S$17</c:f>
              <c:strCache>
                <c:ptCount val="1"/>
                <c:pt idx="0">
                  <c:v>Labour 15 cm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'Rotation et adventices'!$Q$18:$Q$20</c:f>
              <c:numCache>
                <c:formatCode>General</c:formatCode>
                <c:ptCount val="3"/>
                <c:pt idx="0">
                  <c:v>2004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'Rotation et adventices'!$S$18:$S$20</c:f>
              <c:numCache>
                <c:formatCode>General</c:formatCode>
                <c:ptCount val="3"/>
                <c:pt idx="0">
                  <c:v>510</c:v>
                </c:pt>
                <c:pt idx="1">
                  <c:v>690</c:v>
                </c:pt>
                <c:pt idx="2">
                  <c:v>760</c:v>
                </c:pt>
              </c:numCache>
            </c:numRef>
          </c:val>
        </c:ser>
        <c:ser>
          <c:idx val="2"/>
          <c:order val="2"/>
          <c:tx>
            <c:strRef>
              <c:f>'Rotation et adventices'!$T$17</c:f>
              <c:strCache>
                <c:ptCount val="1"/>
                <c:pt idx="0">
                  <c:v>T. superficiel 15 cm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'Rotation et adventices'!$Q$18:$Q$20</c:f>
              <c:numCache>
                <c:formatCode>General</c:formatCode>
                <c:ptCount val="3"/>
                <c:pt idx="0">
                  <c:v>2004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'Rotation et adventices'!$T$18:$T$20</c:f>
              <c:numCache>
                <c:formatCode>General</c:formatCode>
                <c:ptCount val="3"/>
                <c:pt idx="0">
                  <c:v>640</c:v>
                </c:pt>
                <c:pt idx="1">
                  <c:v>830</c:v>
                </c:pt>
                <c:pt idx="2">
                  <c:v>1010</c:v>
                </c:pt>
              </c:numCache>
            </c:numRef>
          </c:val>
        </c:ser>
        <c:ser>
          <c:idx val="3"/>
          <c:order val="3"/>
          <c:tx>
            <c:strRef>
              <c:f>'Rotation et adventices'!$U$17</c:f>
              <c:strCache>
                <c:ptCount val="1"/>
                <c:pt idx="0">
                  <c:v>T. superficiel 10 cm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'Rotation et adventices'!$Q$18:$Q$20</c:f>
              <c:numCache>
                <c:formatCode>General</c:formatCode>
                <c:ptCount val="3"/>
                <c:pt idx="0">
                  <c:v>2004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'Rotation et adventices'!$U$18:$U$20</c:f>
              <c:numCache>
                <c:formatCode>General</c:formatCode>
                <c:ptCount val="3"/>
                <c:pt idx="0">
                  <c:v>2060</c:v>
                </c:pt>
                <c:pt idx="1">
                  <c:v>860</c:v>
                </c:pt>
                <c:pt idx="2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94752"/>
        <c:axId val="117600640"/>
      </c:barChart>
      <c:catAx>
        <c:axId val="11759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7600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600640"/>
        <c:scaling>
          <c:orientation val="minMax"/>
          <c:max val="24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400" b="0" dirty="0" smtClean="0"/>
                  <a:t>Adventices / </a:t>
                </a:r>
                <a:r>
                  <a:rPr lang="fr-FR" sz="1400" b="0" dirty="0"/>
                  <a:t>m²</a:t>
                </a:r>
              </a:p>
            </c:rich>
          </c:tx>
          <c:layout>
            <c:manualLayout>
              <c:xMode val="edge"/>
              <c:yMode val="edge"/>
              <c:x val="3.0231852631638807E-2"/>
              <c:y val="0.181318817428694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7594752"/>
        <c:crosses val="autoZero"/>
        <c:crossBetween val="between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t"/>
      <c:layout>
        <c:manualLayout>
          <c:xMode val="edge"/>
          <c:yMode val="edge"/>
          <c:x val="1.6488926915845449E-2"/>
          <c:y val="0.83157922929198347"/>
          <c:w val="0.98257301476924019"/>
          <c:h val="0.12218946572074005"/>
        </c:manualLayout>
      </c:layout>
      <c:overlay val="1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0.86086</cdr:x>
      <cdr:y>0.19163</cdr:y>
    </cdr:from>
    <cdr:to>
      <cdr:x>0.95007</cdr:x>
      <cdr:y>0.27687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409397" y="571798"/>
          <a:ext cx="353311" cy="25434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1100" b="1"/>
            <a:t>1:1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0.84736</cdr:x>
      <cdr:y>0.2196</cdr:y>
    </cdr:from>
    <cdr:to>
      <cdr:x>0.93657</cdr:x>
      <cdr:y>0.30484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205062" y="886894"/>
          <a:ext cx="442706" cy="34425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1100" b="1"/>
            <a:t>1:1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69AAB-5DFF-4484-B543-C1C9F932903E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2062B-AD05-4AE6-B88B-65F5397C2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96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vais donc vous</a:t>
            </a:r>
            <a:r>
              <a:rPr lang="fr-FR" baseline="0" dirty="0" smtClean="0"/>
              <a:t> parler du service d’approvisionnement et de support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D346-0F80-43E4-BFC3-E13CD95E3F30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99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52EF5-D0D2-44E9-B2AC-CE855C68B12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55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52EF5-D0D2-44E9-B2AC-CE855C68B12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610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52EF5-D0D2-44E9-B2AC-CE855C68B12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820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52EF5-D0D2-44E9-B2AC-CE855C68B12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109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52EF5-D0D2-44E9-B2AC-CE855C68B12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125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52EF5-D0D2-44E9-B2AC-CE855C68B12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333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52EF5-D0D2-44E9-B2AC-CE855C68B12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332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52EF5-D0D2-44E9-B2AC-CE855C68B12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637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52EF5-D0D2-44E9-B2AC-CE855C68B12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150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52EF5-D0D2-44E9-B2AC-CE855C68B12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92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2062B-AD05-4AE6-B88B-65F5397C236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275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52EF5-D0D2-44E9-B2AC-CE855C68B12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464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52EF5-D0D2-44E9-B2AC-CE855C68B12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30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2062B-AD05-4AE6-B88B-65F5397C236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90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EF4-50A0-4C48-8845-17D0ACAA6E4E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88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2062B-AD05-4AE6-B88B-65F5397C236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58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2062B-AD05-4AE6-B88B-65F5397C236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696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DEF4-50A0-4C48-8845-17D0ACAA6E4E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10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2062B-AD05-4AE6-B88B-65F5397C236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32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52EF5-D0D2-44E9-B2AC-CE855C68B12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86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38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82521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88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23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6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4.png"/><Relationship Id="rId7" Type="http://schemas.openxmlformats.org/officeDocument/2006/relationships/image" Target="../media/image1.gif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hyperlink" Target="http://www.developpement-durable.gouv.fr/" TargetMode="Externa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6.jpeg"/><Relationship Id="rId10" Type="http://schemas.openxmlformats.org/officeDocument/2006/relationships/image" Target="../media/image4.png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Relationship Id="rId22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9CB86E"/>
            </a:gs>
            <a:gs pos="100000">
              <a:srgbClr val="1569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362" y="6154225"/>
            <a:ext cx="9130637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Picture 2" descr="D:\Mes Documents\Mes Images\snowman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6"/>
          <a:stretch/>
        </p:blipFill>
        <p:spPr bwMode="auto">
          <a:xfrm>
            <a:off x="7452320" y="6165304"/>
            <a:ext cx="1593293" cy="6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D:\Mes Documents\Mes Images\Logos INRA\Logo_QualiAgro_2ton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88" y="6553140"/>
            <a:ext cx="610843" cy="2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Mes Documents\Mes Images\logo_VEOLIA_10C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1" y="6165304"/>
            <a:ext cx="751341" cy="30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:\PPR\PPR_5\07CR-BIO-VALOAGRO\8BIO0403\Donnees\_QualiAgro\Site Web\Photos images site web\Logos\logo-nouveau-INRA-transparen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32" y="6206317"/>
            <a:ext cx="730680" cy="3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P:\PPR\PPR_5\07CR-BIO-VALOAGRO\8BIO0403\Donnees\_QualiAgro\Site Web\Photos images site web\Logos\ensa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186620"/>
            <a:ext cx="457509" cy="3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D:\Mes Documents\Mes Images\alterra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t="28943" r="21563" b="13276"/>
          <a:stretch/>
        </p:blipFill>
        <p:spPr bwMode="auto">
          <a:xfrm>
            <a:off x="224049" y="6453336"/>
            <a:ext cx="1035583" cy="38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Mes Documents\Mes Images\logo umea univ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36" y="6185852"/>
            <a:ext cx="313248" cy="3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 descr="http://www6.dijon.inra.fr/var/internet_dijon_umragroecologie/storage/images/media/images/logo-ademe/53673-1-fre-FR/logo-ADEME_medium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08" y="6237312"/>
            <a:ext cx="558696" cy="59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45" y="6188376"/>
            <a:ext cx="431839" cy="35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logo_Rennes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32" y="6590352"/>
            <a:ext cx="569912" cy="25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99" y="6525344"/>
            <a:ext cx="582957" cy="28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Afbeelding 1" descr="C:\Users\hanny136\AppData\Local\Microsoft\Windows\Temporary Internet Files\Content.Outlook\SP9YMCMO\SKB LOGO groo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05" y="6453336"/>
            <a:ext cx="448635" cy="40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8" descr="http://blogperso.univ-rennes1.fr/catherine.dupont/public/.logo_osur_type1-22x16-fond-blanc_m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00" y="6200461"/>
            <a:ext cx="500696" cy="3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http://www.snowmannetwork.com/upload/images/logos/MEDDE.png">
            <a:hlinkClick r:id="rId20"/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70" y="6187020"/>
            <a:ext cx="457554" cy="5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87" y="6419364"/>
            <a:ext cx="260057" cy="41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D:\Mes Documents\Mes Images\Agroparistech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2"/>
          <a:stretch/>
        </p:blipFill>
        <p:spPr bwMode="auto">
          <a:xfrm>
            <a:off x="1717639" y="6597352"/>
            <a:ext cx="766129" cy="1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4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hyperlink" Target="//commons.wikimedia.org/wiki/File:France_relief_location_map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France_relief_location_map.jp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>
            <a:spLocks noGrp="1"/>
          </p:cNvSpPr>
          <p:nvPr>
            <p:ph idx="1"/>
          </p:nvPr>
        </p:nvSpPr>
        <p:spPr>
          <a:xfrm>
            <a:off x="95536" y="1234340"/>
            <a:ext cx="8970579" cy="1045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800" b="1" dirty="0" smtClean="0">
                <a:solidFill>
                  <a:schemeClr val="accent6"/>
                </a:solidFill>
              </a:rPr>
              <a:t>G</a:t>
            </a:r>
            <a:r>
              <a:rPr lang="fr-FR" sz="1800" b="1" dirty="0" smtClean="0">
                <a:solidFill>
                  <a:schemeClr val="bg1"/>
                </a:solidFill>
              </a:rPr>
              <a:t>ESTION DES </a:t>
            </a:r>
            <a:r>
              <a:rPr lang="fr-FR" sz="1800" b="1" dirty="0">
                <a:solidFill>
                  <a:schemeClr val="accent6"/>
                </a:solidFill>
              </a:rPr>
              <a:t>M</a:t>
            </a:r>
            <a:r>
              <a:rPr lang="fr-FR" sz="1800" b="1" dirty="0" smtClean="0">
                <a:solidFill>
                  <a:schemeClr val="bg1"/>
                </a:solidFill>
              </a:rPr>
              <a:t>ATIÈRES </a:t>
            </a:r>
            <a:r>
              <a:rPr lang="fr-FR" sz="1800" b="1" dirty="0">
                <a:solidFill>
                  <a:schemeClr val="accent6"/>
                </a:solidFill>
              </a:rPr>
              <a:t>O</a:t>
            </a:r>
            <a:r>
              <a:rPr lang="fr-FR" sz="1800" b="1" dirty="0" smtClean="0">
                <a:solidFill>
                  <a:schemeClr val="bg1"/>
                </a:solidFill>
              </a:rPr>
              <a:t>RGANIQUES ET DU </a:t>
            </a:r>
            <a:r>
              <a:rPr lang="fr-FR" sz="1800" b="1" dirty="0">
                <a:solidFill>
                  <a:schemeClr val="accent6"/>
                </a:solidFill>
              </a:rPr>
              <a:t>T</a:t>
            </a:r>
            <a:r>
              <a:rPr lang="fr-FR" sz="1800" b="1" dirty="0" smtClean="0">
                <a:solidFill>
                  <a:schemeClr val="bg1"/>
                </a:solidFill>
              </a:rPr>
              <a:t>RAVAIL DU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OL : </a:t>
            </a:r>
          </a:p>
          <a:p>
            <a:pPr marL="0" indent="0" algn="ctr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DES </a:t>
            </a:r>
            <a:r>
              <a:rPr lang="fr-FR" sz="1800" b="1" dirty="0">
                <a:solidFill>
                  <a:schemeClr val="accent6"/>
                </a:solidFill>
              </a:rPr>
              <a:t>P</a:t>
            </a:r>
            <a:r>
              <a:rPr lang="fr-FR" sz="1800" b="1" dirty="0" smtClean="0">
                <a:solidFill>
                  <a:schemeClr val="bg1"/>
                </a:solidFill>
              </a:rPr>
              <a:t>RATIQUES QUI </a:t>
            </a:r>
            <a:r>
              <a:rPr lang="fr-FR" sz="1800" b="1" dirty="0">
                <a:solidFill>
                  <a:schemeClr val="accent6"/>
                </a:solidFill>
              </a:rPr>
              <a:t>A</a:t>
            </a:r>
            <a:r>
              <a:rPr lang="fr-FR" sz="1800" b="1" dirty="0" smtClean="0">
                <a:solidFill>
                  <a:schemeClr val="bg1"/>
                </a:solidFill>
              </a:rPr>
              <a:t>MÉLIORENT LES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ERVICES </a:t>
            </a:r>
            <a:r>
              <a:rPr lang="fr-FR" sz="1800" b="1" dirty="0" smtClean="0">
                <a:solidFill>
                  <a:schemeClr val="accent6"/>
                </a:solidFill>
              </a:rPr>
              <a:t>É</a:t>
            </a:r>
            <a:r>
              <a:rPr lang="fr-FR" sz="1800" b="1" dirty="0" smtClean="0">
                <a:solidFill>
                  <a:schemeClr val="bg1"/>
                </a:solidFill>
              </a:rPr>
              <a:t>COSYSTÉMIQUES RENDUS PAR LES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OLS ?</a:t>
            </a:r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21246"/>
          <a:stretch/>
        </p:blipFill>
        <p:spPr bwMode="auto">
          <a:xfrm>
            <a:off x="0" y="0"/>
            <a:ext cx="3498640" cy="122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7" name="Picture 9" descr="P:\PPR\PPR_5\07CR-BIO-VALOAGRO\8BIO0411\Photos\Jack photo's\CIMG23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8" b="6525"/>
          <a:stretch/>
        </p:blipFill>
        <p:spPr bwMode="auto">
          <a:xfrm>
            <a:off x="5876940" y="0"/>
            <a:ext cx="3267060" cy="12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:\PPR\PPR_5\07CR-BIO-VALOAGRO\8BIO0403\Photos\QualiAgro\2013 récolte blé\DSC002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" b="17565"/>
          <a:stretch/>
        </p:blipFill>
        <p:spPr bwMode="auto">
          <a:xfrm>
            <a:off x="3498640" y="0"/>
            <a:ext cx="2385060" cy="12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189186" y="4672682"/>
            <a:ext cx="8844455" cy="1276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 DE PRODUCTION VEGETALE</a:t>
            </a:r>
            <a:endParaRPr lang="fr-FR" sz="1600" b="1" dirty="0">
              <a:solidFill>
                <a:srgbClr val="FFC000"/>
              </a:solidFill>
            </a:endParaRPr>
          </a:p>
        </p:txBody>
      </p:sp>
      <p:sp>
        <p:nvSpPr>
          <p:cNvPr id="3" name="AutoShape 6" descr="data:image/jpeg;base64,/9j/4AAQSkZJRgABAQAAAQABAAD/2wCEAAkGBhQSERUUExQWFRUWGCAYGBgYGRwbHxogGRobGB4cGhsdHSYgHCAjHBwcHy8gIycqLCwsGR4xNTIqNSYrLCkBCQoKDgwOGg8PGiwkHCQsLCwpLCksLCwpLCwsLCwsLCwsLCwsKSwsLCwsLCwsKSwsKSkpLCwsLCwsLCwsLCwsLP/AABEIAKABOgMBIgACEQEDEQH/xAAcAAACAgMBAQAAAAAAAAAAAAADBAIFAQYHAAj/xABGEAACAQIEBAQCCAUBBQYHAAABAhEDIQAEEjEiQVFhBRNxgTKRBgdCobHB0fAUI1Lh8WIVJVNykiQzQ2OCoggWVGRzstL/xAAYAQADAQEAAAAAAAAAAAAAAAAAAQIDBP/EACcRAAICAQMEAQQDAAAAAAAAAAABAhEhAxIxIjJBUQQTQmGBcZHR/9oADAMBAAIRAxEAPwDn+a8S8yZbsFA5LbhYiQO++KxqkkbRM/MdfT5Ybr5VGaV1KJuCCY5WmP0wofCqgJWd+e0bT7wfxw/NkrBZ5XNyuqnAYCCs2sIkAnfty3HTD7OYG7SAbW9JH4X/AAxVZTLqlRbH/m1fOwi5jb0xaZjN+aStGm4UgljEEEE7QAIt39cYTt4MpQfIjmfExTXUxh4Igd23vt0xUnMecS5uzDSQCJmfzw8ngaVS0swMWZgQOm4JJ+Q2GLDL+AofLVUZyrHSAJLDe0Ce8co9cV0rgIVDhCVImmygiwBJURfeQTv2vixHiFJlZVGlbBgwErqE2O4I6YBmMvUYzp0pq1WvPYneDA2wq3hhd9ZvBBMRY7j1xNIzlpt8ka/hCgOZ5ESSOcmQY3POdsMeE+HIpVqkFhcBSCCZm+/qAI74OmRJBLDUq/Es3PMWmf3thHNMAeFCpvtJ6AX9owK6Lgm8Mdr0B5gcHQDB02gGLwBz/fTDZhdAI1SJBFiCbwPTbCJpNp4xJCj4gDY8oP7kYyzarcwIH6x74JeDPVi7VmzfQEqM7lTH/ihYHWT+A/DG0f8AxC1tNHKH/wAx79OAXxqH0HT/AHhlFmNNUWvLE3P6e2No/wDiQBNDJgbmq/8A+q4WnHpdmnxVSbONLnAV2Ji19hPXpe/ti0yVWA7pp1sAlPU0ED7bXvLDgHubRioyeVLOAoIY8S2Y6rSQYvyJ6QDguY1PMHSqyRqsW2iL8/lAnDrbI6nK0F8Jphmdlsyg/wAuNXCsbNMkzbY29MYr+KtTH8t9BYsxEAg3gXFxYWU7e+JeDZsoXZm4QNMgyZN+Gd4AO+E85mtdjBE8LRsJJjvJaT7DtjdSrgnkdyv0g1KaeYLaStiNRvv/AFcxb8sVD5c2IurG3X9ffbBqOSJYxp1QSP6YG+/Md+mHKOXUAB1UEyJ0tG5gmLmTHS3vhamrjIlSET4fpvGpRdrgesH7h6HC9NCZ0g2uewHOeWLup4ORBqToI1zBM3gACwLHtYDc74bkMACgM2CmOv2VvFvaxxhLWoLKvwiqsEHTvuRcct9vn1wzmHD1dC6VDQbCJ0/fJHzth98usyFhostlgb6oBhYPfkMV1fw+XAVwSJ4lsBaQCdybke2JjqpsXIEVWFQFFJGrgNyJERFuXTFlVomRLQxMsxvPt32jlbfB6WTWmE/qifs8Mi15iT0H44yShN9SMtnO5BjUIHXkSN+YvjOWonhBXk7X9R4/3awiIzD2iIsnIY1XNVlp+KZp046nnkadBKmWuHm3NeIGQJ643D6mKWnw4gTArPp1bxCxMAD5Y539Jqj08/m3N9FWoyweIAmNmtaTcgjaL47NN4TBjmURQxga3LtKgFoJIswtcb2mb9Dhqm0UhUDozUzxLqg0BF2LkixNrHfaYjFflM0auXZwHMuRUIAA1H7UjinQQN7zzxXVvEXQLTFOVEkM0cp5fagzfviNRpmOpG0OZxaXEbhSAYTeoTbgg8xIO3OeWCLWNcPSqtS8ymQVpgaYXqT9pgYkza3U4Bk6LgZdtTK1UayyzLFtNh6CVnrJ6YTztLWGWmo0mDouWkzqDc2O0bWBgYlOjNQXgcyGYermqa6qyLq02fgMiwdW5kiABucLHxWuczUy7VH0BiJRgCALBhoAsDYgjnIJiMFqZJ00wQhZIkgzMAzvIixHe+KseCNTrgMzeY9MlwrQUGubm8/O+LTdCSTLrNZ0uxpqgdFWeM69Z5lW3BINj2MjCdZFFN9LakdQVYzq1q0Mp5ggQ3ff0bSoi02YsVZeYEsJPDCkWJHtbFNk6Gp6pLBtTAAEjhs5HPeRf3xcXuLjDLH6dfSCA3EReDExedJtI77+mLGsutbxwreSSOGBI6SI26jGtnUpBJkByIT8v1Mc+uNi8PqgqqfabiWW30khomIOkAwN42PPWPo3whrLV+CWMkxIi++kN0j/ADzwBvDWJkCsQbiKxH3Rb0xhFak2okwxvNoRVubmJPPoRgTUapMpmOA3XiOx259MKVLkbyalSclZY2G5JM36dTJmO+JJU81+JjEzwytu28dY74RXPBgZCmDzttiAzTGSIAPbeTPDy2vjCy6LcoAbAn1/tznl7YKax0FEgELZQRfmZ2EH/OKl6zRaIIiYvPOO/bHqa/ZJJndjM29TflgDaW2UosnxKu0CeW1xf5HDningtbLeU9YMgedNwRHYBrH5Ypk8YCnaTab3I9hYRPpiNTO61AViYGkXNhewk23mO+EVXstF8XJ1cerlDTMDnJJA225YB/G6pAW4Mfhz2j9zhGjl2poxLCSDG4IBSImOYPvbAa+a8ylTRWOtfj6WgKAPQSe5HTAUoXDci1IFpIGxIIAn35Ynl1psG11PKsSNK6i3/Kdu8RirpZYspYsbWUAAyecnVwx7z2xLiAbTew1GRG8X6bcpwqIaGKec1K5ioQo4SYEXiWvMco7z6xqZkA2kBhrttbig+kx6jngFWujLTBVgdiAZEkkg7DSIgRJm/pjOZorpnzAoVdIWxMgDlI3vf/GFJWjLU09yRe/Qe3iWUkyWrLFu9z6csb99fHhlWtTynloX0u5IAmOFYtN72jHMvoTXY+KZIaif56GD0O1rjl1tjs/1pVWC5YKFYs7CDP8ASDIjmN8VFUhaUaRw7KZKuAWNIpYUp+2Nc2C/EOY2kA98J5jw6rTMeU4VQQFKkknnfbv1icbk/jfk6qpVZj4mIYkRpkBpJkDaRvvOKo/SVmZA5Qg6mhAnFtpDWXvAmRFok4hxs22muUam5UapuUIkAwVMrPf8MJL4fJCMwBuSSbi0xEwZjcb43v8A22vl3CyzFuJdoAWbDhnaZuee2C53OhyiQHMhg+kN5cmecReW6QMWrQUankvCvLB/mmmziQGUi6mLwPUiOuA5tGqIWLAhYJ07yCBxA85MWkdsb0iGlw1Hp1NQYtVQAapkC3xdbWF8VtLw6nVqsDSptTVdNnIKwYJBGm/IWPP2zcG3ZG00/L+JU1UhkhZBA+I2mSJsLdOcWPLLZ2mBKwTNgQw99+vIHljdfEPB6S09HloqGNbF7kWJix0mBdjeTYGMVGb8CyUzrdVEzDT6Ekqf7mBbFOCZVFOc0mkNUDGRsxnTLGSonit33Im2GcrUpJKSzA2PQC0mQSIBja5Nr4sG8DyYVSaNcB14I1kk8raeffr2wxmvq7pikrpUYNaUqFQBN7X1fDYgjhIM4n6aaFtNdzviEsWXUwm7kC8T8ht64rR4k5NhZbwBtsCTEdu2N0yH0NpJT/nPUqBj8NMkKJIAAHNp5kx674cb6J5NTDIQDaQx3EStwb9rdQcUoRj4HR0n6hKpbwqTc+e8/JPyxoP0xpH+OzZVlB85rkSJmQp9b9ud8dQ+qSjSXIEUgwXznJB5GFstzaIjGg/SlR/G5jSuo+cxZQsl+I9LqFi5i8742j+AKTJ5lqS6CyqpIZ6QVeQYCJHImx69Rh/J5HzqlN0dGCMGDrAYgkSpQwRI62i04tfHsmGqtW+AMq6QV4iSoPEL7bbb7Y1ihUalWBUFiCSCs2YE6hsDMC20wOuJUr5IhNTWUbPn3bS6mpC0qbMAygFQJ/7tgARMKTpjFIapWmKoUkoQxI3liQZiNXDqFsWGartU1GCRamxALto0sdtwR77jC9NHSm6EBKY0EseLSBu2g3MsxW8XPLA4pvA1pKxz+K8uk7UKhaDrB0XuRbU3ILHKbdcVCuqVy5VjVIhzZVqCZLQCSTpgna6nrhqtn0asqUBUFN6atDqAFAhQSLgkkGf+bmLD1TIkK7MrU9RIPCRJIiUJ+KLj1OFkj6W1i1TJGsoPkkFmOorMMyxBsLTccxxHAaPhTKdT0yFZgJaByIj3k8sMZOgtRaivqUESAWIhx0IPMA2FhHLBvDchT1BdKguSRxXBsQJ5c7CcapJKjWksC3h+SRhpqatNwCIPFKldrWJHtjNOiq1AQVOjhUsCOEcRPORBj39Bi1qZJ1XUAFP2ZERsxMdSDBI6jCr0NNNypA1S4npAEQeU37wOuLdUN8YM0KqOGRahdV0tqdRqBkqFE7gdIGMI+kABqcAQJaDbqCsg+uKvIV9PmoqqxqDSFMgEzJAuCLTp2vGLH/bCCxWrPPY/fpv64jduX9nb8/4q0dRKGE4xa/a/05siFGN5En8ZxZZdBF7RzvAn98sAp5YwRJJvci+/f1xJkkCItaZ39/3tjA5EeNMFgGPCTxGdhYk+sc+2CV6Ko7kOSJIWCDIvB3iTPXHkoKhbU4kLqnrble5xChl1I1Ek/f0/LDGwVNFjU0hiI9jvP754yKaza5Yze+1uf54K9ETYfu+JCmJLQLbfkI9cAJAW0wZJBIkkdLD8MK5cG9gAbW3sTzwaum8ySenOceCHSZO2ATPVCOE3MTA5D1xnL5opTfS0dAB1/YHthTLE3Mzaw+eDRO5vvG35/jgoTDUnsqt0mSvOSRfkbDAakvrZhBKnaInVM9OZkDn8sSYEsFBjbf0A5dxIjriVRNxIPfDEXn1cj/emUAE/zlnnA1FpHYXvv6Y6l9fVZloZaCNPmNr9IX33iw3tjmf0FzJ/2pkCGMGqqxNxvIHPSQT67csdL+vr/usof9dS3WaYt74cniwjycdqVncKpgUmIZReGixvcmPW3TDuXbj16dNNBYkppvewiSTEbyMVNDOPpI1cLXOqNxbYi1ug6dMWSZuIstRSRKzsDBBgEAxB4TNjjn3HQ0X3nlyXOhUChoqLp1C5kESW2ttyA3OF/Cq7VnhFgAcKQfhvaR0J2BwhlMl5jfb0f+ohVVrnSTKrje8iXUOtD+eVgv8AywFHKRp5xeQGHMxqxe4iilo5JqSzTpu1Q21hrKWN9U3ZSPe2MtSq+ZDsASxXVUBVWMgaiBN97CZ7Ys87XFNyHgNIVU1oQCblmqMYkC5vzA7YB/ttNaqyFGYSxYtYCSAwEhR98RzODcTQhmvDHVtVYMSWZkGqwG5YACCYvpNzaOmD5bwtqreYTpH2fL1EgQRJ5Sw788WWSzitxmYAMA60FrkXgr1m+wva0nzyOXCPNwzlZJAJiRJaALXaZ+WHuFRVZ/JVFqDSSbSGkADkbWJnb59sNpkVVVYsA2xsYtuJ5Ti0ynwua78CnhfhaRNgrFfjO5LTYxOEsm4qanXzKCEHSGCKQpkXYAgAmTxNcn0GFuY1ERqZWqzLDaqSAzOi9zABW5j1MxviSqhBpE6V1EOCDebxJmAbRBvbBcx4SiE1POcusFEDFpBA2poIELNzAN+WIZVqld2emHcs2llBVIhQLEgtET0uG9WGx0dO+raopyjBW1BarL6QF4fbbGg+P+KquezOqgDFRpLcUgE8QUDc7Y6J9X4YZUhgwIqMDr+KYXew/wARjmH0zyzPnq7VFAKVCKbnmCSNJW2o855DeRjaOYmTV4CZH6Q0KpYtRY00RaYESw3JG8CJ+0eYx74X8pSCVBu6zEm15IErGq5E/LFPka70waOkqSdG4sPiBWZ+Ln1m3KLfwXwYVGXU/CBrZpliJI1RzkzBi+Mlp7HcWKGmo5QOrm66MvkstNgNTBTpLKsKZ35mLdBi2q5hcyFFXXTeNPEpCVFIVlJY2VhOzWMbyJxfVfo6KExLcKwZ2BvpjmdjJ/xUZvwxqY81mXaxa8XDRHMA32J6c8bKVGuDCeH1qKs1Ok9VgI8wqrgD/wAtVke5mw98UWZzlU1yTTqEEA6pNmuAukggGwJuN8ETKrrqGkAqsdMjUo21Ta49sWZyGpQnmC8Ru1wf6h8/b2xV+UJuyqyqqzB30hZM6iBYmI3Jm5HIbYYynhGiupguRrkWjUCyhpkBBIDT374nnvDGXUjQH06uIe4YnpH54az9NlqaQBpYK5MbzxSLQSJ+fzwk7FViedbVVhKkuluMcNQidRkbEkWfaIsu+FvFcsFeKhNI1IcTYjYkbRZrC0X7g4t18ERkCwZF9K2gRtPTtAuTg9QkpSSNQIZDTdZBAIv1At8QMzGG2NKjR6nhjGrw/CTJb4hEcUcz8sWJyFT/AIjL2KrI7GWG3pi1zP0cpSXpMywfg5qfh33cdxe9wMVVXw+rqPHV3PT9cTVdr5Oj5OrP5Gzd9sVH9I0ZMwGMgff63xLQIAsCOQ5Ta375YrsqpInvG8YcIOkz7bH5bxjKzBHmyqtuBHftzH+b4LTHIQOuBHNkrBMjsBFovMXm/wAsEosWSSAByJPvFu3M4ExcnvOM2XVA5Xi/fsMRZZEsCfTbb0+7GXy03JO/pGIkETquINt9+9sCKAsTfc+ht+++PZmoJECJiReNjv8AjgrVAiz7WxmmZPLryHfnbAJCCU4ZoFwJgx+/zxJnbcgEW9+0YNmqIJ2neRvzm3PrhNqluAW69O8YYMGo4yLRziTaRa+Gc7nNNSf6vyOkEemnETR0jV157SRe09729MK52pKqvIC3Ue8XnDJ4Nx+h2UceK5JxxU2roQ67Xie4FzY7XGOl/X3TJp5OCB/Me5IEcK9ccy+rnxKqudyCa3CNmBw2iZv3uI+Zx1z64/DhWGTBUkCo9xy4By59I/DCl2jVbkcMTLBY3vcb9f74vMnlaRQF3NNkFlW5JJliSOm/WMWifRXy6kVRUe0gQCJiSDBmAJsCdueHc34OgGvUqsVhSkgxYAghbG/PeADzxzG7YtksyjO5NSaakLrkTVJFkDaDsOKLn8MYz3i9Yg6Ky06ZaxZCWBQXZCTwyZAUHmMDreEGlCKjQSYqVaatckCCRIHtvpNpxfZXwx2QqsZglWWHputJdiXGuAGiALHDA1vKJUWNdGpUMcIZgOZbWtNQRvfezCTOG8y9RqhDUPLCglVzOp2qHTayjRwjnAkRJ5YvfD/o6iU4XSxNzcySxmGZiEgxssH0F8Wnh/g5pI3lGNQVXjUxgmQELsQo3EgwJ7YdiNVanV/lPWqtR8uQqBVdAtxpUK8q1rBuZ33xhfpJTllRTUcGNHEEZVgSwJksDykiY2nFp4x4GtZSkIDUnVpdgsA2JdV0iNgBIbczAw3m/o2qqijLKpWJaiqlHgwCdydoK7bkwTgJspWzAdlYViLkBK2lO8lfssNuR9jhzK+IaFZ9NWW/pAIYWJJUsJi1hJsLHbAHpVwGT+GI1EzVjUNNPrALiNgJ587YjX8xXCk06bRKhg7lpiOFAERVW8kAwb3wwEWz7s6q6iqJ1NUYGmXNvi+EWBAuOW9sGzfhNZpdjRpk/wDCcVJDbsui6kbksI7iIxZ5SgwE06ikkw0Bmm0kjlBPMAxyiIwmMqtViKdNqSyNZZGp+d1VYWw7HebqYxORnSfqtJ/gTLl/5rQxKkkAKBJBPLqZ640z6TeFrUztbXxDzDAkqdzNwO8Y3/6A5PysppAga20rtAtA29/e95xR+J+FaszWc7BmvMR2HfGzk4xVGcUtzNFVDq8pR5UyA8kwDYjUx4JP9Mbnrhyt9H3Vxr1tF9QtygQQdoAEdBjYU8BLfZhSJHIkyZB/fPHh4dAJWIE+k7Se4Ej3xD1fBoohfC6NZgsVHKGJBNjEchciBF+nTF3Sza0Fiqk03BvcqJ+yy9+uKjLeImgadMxoE6nLERuwnePi+/FrXzCgaGUlSsdd9yCdxe2MnNoukwmXy6Oyu9Omg06dI6DYG3IXgD8Meq0adNtSIQTc+o2JNufS+K/MgtwnzGMWEXMe+GTVGkAcoEMCpn3wo6jDag+Y8Lp1XFQiYEQ23ra5J74qs5lgTwjhkkggGOjL0n9MWdKuQYC6rXAn5D9cJ5kwY0RO8tt7D8MaLUYUhPSd9rbR1/tgbHUZ1G1vblYdOQw3VGr+oDa0D7r27Yr3rSGCie/r2jcbRh7rY6QB8sZECQBNhBtbbFcc2f8Ahv8A9ONnytNlUGJJmxjkNumE3q3M1FB5jULdt8LcBwilSbXIE6rT+zvGGXdQvxap6/P++Kv+MaeEsb9OU4sEIaCRfnMTf0/d8btHMmECDQWkcOkaTZjM7DnHbEg6iJOw5z+/bAvKjoY54nXUtABA+eEij3nGG/Ll223vvj1KohUnUpgfCSdRlosOZgbdMZUlRc2A36ew/DA6GYVjwiR6xt9+98FhRF6JbeAJmNj2wYKB8RHbviSNMkXAid9/3a2AumqQbdYPoYjAyUQqIhklQeh5n5d8Qp019h0PToTsbb8sCq0CFN7C4H73wsPEmQFQoB/D974aQMd/hPM2ICgHc7ASf0wrnKYLC1gPSY5mOv3YjkM2Szhn0qQSbTtcAdJIjDdVROrWpAHK8c4235YfAuSw+rdf97ZMC4FdT6Xk/vtjvH1p5lUGVLCRrYXWYBUXmDB25fhjiH1bH/emUJXSGzCxA5zt+vtjsX10kCllzzDvA68I7/gCb4U30scV1I03+PplpK6CrgiSoIGxABu25giL/PGP4M16mp/hpgGFOmbloKtI3G8yb2FsUtfxSvDB6if6UVi023UEsQwAA+IRMQcW/h/i7LRmWiJKVQqjSBcxqPET/pItbHG7Orbg2DLeKh3HlVKK0kEEKSCGghVIlgQJJmx6BdzW5yrmhWC0ylVYB8zQnEYkhn2MciAY6DfFFV+lpqNoDUaZJljTWZPIAyAx6NFj6YDVBUTTrsqEwdRgHVvEySY5AjDtj+ng2P8A+YaqNUSoD8AYEFY4hGjU0bkWix6Yn4Z45mKlI+Qia1gOlRdU6pN2MQFEzvthCrnoqoLk/wAPR2j4gGli0GFEdje04YX6U+UgqHVUqX1+VBv1OoA22IufTFOTszUVyXdHOqggU2c6STqezat9CDUFmDY8iMVafSTKed5dKn5bAAE6Cq0+Z0sCCZa0mNsVz+Htm1WomimzOUVWqlGItJYAkxvaZJIF9sKU9T+YlTXVe5BsirEhlMQsAAGYJ/PNyNNiZty+NUyBJ030gCSsAkyYYTO5PM98CzGaVUKuHdRwlaKNHUFocATAuTb131+hQWimryahy9Qfy9LggsIMxOmZX4e87494jngKZ46sarKtTUm12Cdd+uxE2xe4nYM06S09QpUjTqEhhoq1AQxG5YTyN4MHpacbLkNTKJsftCwMzBYhjJXqYmeV8aX4J4jWsnlnQ/wHME6dJ6R8FyDq1bx1OHs3nyNQr6dSGAP/ABNQEht9hbbke+IcnYbTrn0N0/w506CPMa6AAGw6W+8+uKPxvOBnqU9F/MILc4n8P0w59WOZ8zJayxaajbxIstrWPr3xHxXw0Va5WdADySDEz1g997csbzfQrMFiTJJRmnoDFYEgzJAI5T074xUVUieYF/8AEAzhPxTOQ4CmYtE3jvO9vxxijnQ1UIfswDbaBG579sczzk3RjOvLgKBbpYGR132tvj3huSc1nbUdCgBEJEEf1BjcEHcYKctFQnVIEk7zPpzvGMV3KjUOo9N7/pgUqAPmyZURsYkbr79OVsM03VlBkGOZFvaJwDLVEPBq1apJg/BtY9LXxmnUWmSqqW/vN/br3wqGSGYU3M9OIQRBiD0/vhOjQM3IO8bwL+pv++eJU6TsSunSDzJvHbpe5wZabDc7Wn93xXHAAQSWiIvAv0523wKrS0GNUA3mJjtbDFEKGJ4p2W33H9cBqIzE9NrYtMBKvmtPe8idp1X77XwcVwb6x/1Yg+VAA6gzJ79TviP8BQ6H5nDtrgmj59qV4UgAqwMQeQPP+2E8mSHk7frh3MUajsS42Mel+vpgdNFFr9zG3qcdVmFDxrIEIYgT8zGMZfUY1SCR0t7YCUER+P7viVTxIhNAN5gCNjiR0HqVSV0hpm5AA+UkSMZKQRymL7C+E67lSvM8ybfM4xXLs41ElRyGwi0DDoYxmw9MNeCdtNwZ6dMZ8ByuslXbTYkf3/c4WddNwQR3mRiL3FmjUbW3jmcFgWGdyyggE8MxI+W3r+OK2jTEMCJOqD67T3xI1dCnWZaOHp129bzhKhX0gEibyfTAuCXyOnILuNhv3G2A0lVLRxc5B26iCOV8OCsjafLsI4gTeZ7bduwwSpTsBEj7/wB88Fgy2+rjM6/FMoYI/nLA6X/d8db+u7JtUo5bSBaoxLH7MKNu5xyD6vFnxXJn/wC4X8fXnjtf1uITTy4DKp1tvz4RYDn8jgm+lsId6OX5TLBdbvPlAXY3adwgJKiT1i2D+GV6eYqVNChQTpRJ1abjiDGNUQYkxyvhlKeigNbmoCWpq0xpIg2RQCTtfY2nEMvkJQagxgjSoEsxnbf0j0xxHamLZuCbKBpMtqUDTJsJCwSfQYx5QdkIamIUgSDI3jURsSTa0XAkRho0CBUAdxUkq41SdKzrD2NwdwSAAfbCC5Z+JlalqezcIUiQTYRExsALTO2EVusl4lQnMpBuMssWMzJuOQI2k29sMt4hRSk1OosSZ85ywK2FwtMMrCZAsOpwPxDKlayKyMjDK0gFABggnhYHa3y98N5pKVRAQq02RQH4mcVZMbGw6nqTi5vJnHgqh4cXpeb5ySdKhYOuSshiTpJG4JG0SJwrTyNVS3GfLbh0Xm/Xf2sRttiyzdAiSWZQWAEwAO5IIggc7+gF8eztZWpgK5BEKOEjaNjtP+Z5YlNmzSE6OYVWdqZIIhXYLxWgQZkCb7G55DBKmahlVggOr+pmsAIkBRAFxqAvqaxjHky5Y6bmxfQzAMQDciLGO/Q4FV8L0kaXMG4pkapG8wNr31HpOHdk7UFfKs2mKqh2IBuWAHdTO8yCsm3znXydz5jxM6dySBaRN4tFxbYgDAEpALIaGO3wsJ/qjZryAOl7YaTIslUMjU6ZO7AcUkX3JUTtqA5xJwWS07OwfVdlimSIIqAeaxUVF0tELFouOh6YazVMNWcEwZ2PMf5/AYU+q6iFybQ2r+c5mWImFmC1957TOMZzMkZpyVaAxAuLyYm/LvtjXU7InKu9lX4sVSqDJaRBMzHLePbA8tT/AJjNEgrf167YZ8WUecFexF1gfZO8jnJH7nEKcaiZJAuYHL4dJHQEztfnjOvRdgqNOohgMQTYTcmbm+C0s0VJQAgf1fEG9en3z7YZzba3JUAiwFp3v7YBUzjVHVUWCQQbwPQRG/ptjGrZY0tMJGgwSdPbeRbGT4gQJamVZW0tpFhsJYbgHkdrYSGpA6MBDEFWna0MIO15i+HMwA2k6jruC3K5An8j1xpFexMZyrAljI5m35nqcRUFuRB5g8v1tf3wtSyun7RmJsbGY25YNS8wb6Y5/hM8vwxIxnNJoQzfVePbCnmcHIDY7/vbDFSseUH++K/MMxIC2JtBAn++EhEKebVi4DLIhWg3B3AbpaMKtXUGJW3b++C02MkFRqky0R2v1P44CaQ6/wDuxqgOE5+mKLkSXEcM25wR+eE/4kch3PT2nEs5UmoQIO4JN++AgTEidNz89vTHUljJiOK2oCBe2mLe+DMWTUAAx9IwrRzFoIhuX7/LEXWR0/fT9MIDNXNMRJnTNgI+Z+/B+JiRyN4/fecCa6hbm/Wf8YZqsVuSRFjft/jD5EQr09IAJg/P54hSME6zYfaA6+334i1eZa56f2x6m0kz8sDFQStWpxCLyuxFh6dcLrUnSIEETM8jy/PBWCFrjl7D29LYxRRFMtOna342wVYMLUqATvE4w+ankT74lmWTRIYEj4YOE0qEuSwC2/frh7RGxfV1UnxTJyLnMKfv6Y7b9bDwmXI1TreNJI+yLEqQ0en544l9AiT4tko/46fjjvH1nVStBILXLCBEGwuQd437b4U+xlQ70crZKQqLeoH1CbagEY6iVbUePsV578sEyfjVUkpFTy2b+UQpJvMuWPDIEXAsdtgMN16UAQNLpuZI0mY0yALxE6ZCj7lk8LzJYNrV6YMARCSBMHjG4F2B2kA3xyo6WyFbL03OhEJVVBYBiSJBOg6lABi5kGcTGc8uAUmBpQKFJgxsbSeZDRY89gxkswtNH1rpcyVQBuLUDpZXI+EcxviPiJy9IUlVHWsBqPErI8xqvAM262k2xLRSQvV+kJD00XKutUKA1SowqKQsxwfZUE8iOWLqh4vRq0dObYUxT2K0wztJndVne/vc2vWZmqXpqFJmTEGXAUCxB4VUG8iDcYWpS2pmplmIJLMwAjbSABf1WYPLoXYlFDuXZQaiKulGJIBJGkkEAxqgE73mAB2msqeE+Y0rVHmaoVFYsZBgDUwIN55kX3JtixTJPW4aRqmpqIlNbDTTADks0kmIUW2sCIxVrTWYZqlMkTri45HUQNYFvgA23tuGiHssRQcKzBiLt8IHEOEllDHczBHLbovTy1NalSEAJF9LIIkbcQJYk3gzblOGUz0lyQ8wFL5enBbSIQqC43jluD7YbTNUsumgl0qKQdOiNyOJipKkkzYycFE3kocjUpqJKgt01GTPSQLdRi0zWfo5gMq5SrSIsP5igTE2VV2EGIiCTcYbzPmFSVpIaRJ4lpMbACzOSAB9owOkWwjVcgASqaeGVAKtzktxAMJ5NEGy4A5Z1H6rkAybRIHnPYiCLLYj1x7Mp/2mszqTpMjbYbQPme8YL9WmZepkpqEk+Yw4t9l7D198Y8WyehqrxJ1Fj3H+BjeSvTRyPE2JeJ5OYaJHInvf92xHJZHUuposCLD3BxmpmiVpqRA2/wDTGx94vg+nSsDUsm6iDEm5H4YxRYEeGNqMKDEwQZB23mxj99MJeHZRiGL2MkAGeK02sCCSTBvNsbF4bTLaVJY6d22n15X7DDVbJsbBbc+W/Qg40r2hX7KPKvTFFjN9YgtuZEEEdhf2wKrQCEH4pO9z7emHq9JRZFgrcn5j923OAZqiwUyLMbWAuByPI/LEzXFFJgs3mSXWIC6eu3L9Pnhek9RTMbi5mwHuZn9cKLmBrCQdTMAGb7Qm9+s4tq1NlI5x1IA9B3xLiOyCNTYX1C+5tPuMCZ0BhQesm8fnGAZjNlQQaZae4Ufvviu0vIJOmbQLDvB3xKi7yFji5hdUFp78zfp+9sFOWPSn74TAqRpCCD03sNuXrgJydToPcA/MxjZEnz/RBBmTvh5E2EiTf5cvznEzl402ntHvP54Xoqd9o+Hv7HHS8mKwOLlrGOXTC7iIk3nmb+w7xhnJwCJ1EGJvFtzeDG2AZoqJMehO+JorgFWzKqYAJ9MFV2q21kg7gjpyx7LoDdRJ5/v9MT8oQZsNjig5PNRH2SJG8Tf/ABbEqSCT+M9LThWnXdp0wB6YboownVv7fucTQWEanI3H4nA2K8z+z1jEHpEEXWCJHEvPrcxebGNsQOom8dtIF7betsFCZHNEAQolj2H49sDzeVKLJOqTuNtuWC1AuoTvEnt+xjL05IJJIH4dsUSXH1b1p8VyX/51/H0x3n6zjwUAASxZtMEi+kexPrjhP1fZWPFckbf9+n4n2nHefrMr6adEz9phG8yBaMKfayoZmjTadRQSS8wOIGASoHUqLxJmBfGv5Xx2qgNSmPiuDUgEr2BBkXiOWGs7kjWbQDUdnIlUXrMIepYA/wDTywB6DL5lRkBVJUBiV0lTcKCNUrvEAmDOOVI6B+n4zmK1OkuYqUylMWRF0tABB1Md5HQDcE9xU81lXrs01BSUNGtS5cmAR8QED+u3LCn8dRYamLmtGotpICggQvc2INtgN5wwKrfw66D5ba5LACdIJJEaZHKDyF8U3ZcVSBnKqCVVRUJiHIsVmSCoHHYD7Qn7sMZKo5dRR0zq02ghgeGAKsj52EwNicSyZYsQ1OreQ9RFVwOKVAESsg2sCTtO+GcvnNGlaTmasrxIStPijSdcja9gY5kTjNoZXVazMWAFZ3HATUIGx6qFcgdOcHlfAczS8umPMZkYnhUhSLE/bU6Y6AGbnkIxZjxCky6wlQkH4tI073aS0ECB0BgA4i1FWE8bTc09QIE2FpINwbSZjkMIE6E6KV1LgVVJ20U2Dk6jJlNRA5biLDrixz3hNdqaEA+VV0jVyLC4kCIIOysBJ6HFdW8NzAJptwC8oQQTGwlY095JwShk4lddYho1sh1EWuwupYgECJgTa+KVUJ34Bfw1UVIYNUAMFzUXSIiWCjcC1yRPPnhk5Z6j+ZmK1SqqSEPBoUBoIQLpClgJB0ki3I4H4fRUE0vNXyydJapS0GdJMNql01HcaoI2G0kzhdqekVEFMNZVq6Q2ozZAykiVEkyJjpgDk6l9X9GkuVK0S7IKjXdQpm0/CYN+YxPxZpLQJhiOm9oMcr4D9XVXVlCbz5ragQRpMKSt7nrPfGPEGIqVAtzqLbTjeeYI5fuZX5GlpPFxRe4kDpEmbWGHUzamoCBYyLg7iOZ7Yhe0mOe8fh+uMnOHa5g+pv3OMk0WM0q4A6jkDjIzl7tHIflvvhStmTIgHp68uXtgdXNxEkm/Lkf82w0S2FzGfg6SIMyDz/Y64R8W8RSnTQuYDGAO5B27xjNRSsnSW1GwN4gXxSeI0ZGgAEkxqJMAsbehm+HQ0y9CKwRyZCkXt8jzGG6+ZJ7g7c/x6Y12r4edSjisQYBtI3Jn1xa004dxOxGx+e3a4xKXspiniC6muv8Ak9fQcsCXJtNzYbQTbv8AlhvMIRyjbmBz6m22A1/EFRZIUHbed9uEbn2OGs8CJrN9JcieYsBv72xh8oxJN7/vpjCZpNMrcj2Py3wI5lug/wCo4dAcGr1oBIG37t3nAKLAyD7fLAlJY9wJsN+ftj1Os82PPnbHQZeBk1io1aZA726b/LAKlc1G0kAc7X26nGatU8II2MxyPp2wXLETtBOwsfywwB1aJPwsVncYx5AG5JH3TgvnAMQCT1+f64lB2+zzF/licjAVKxIJCjTI3vthijXAUSReOv7/AMYgVHT5D+1sK1aLE/Efw+4d8MQ156TFzMza2IinTYQsH0BB9MLGg1yG54w1NiI79fxGGAZaABt92HVyxIEC3bbrtiuyVVVJFSeoK325RMXtflidHxQ0wRG/e2ChWbH9AiV8WyQIt56xM9eWO4/Wm0U6BG4ZiOllHST7xjg/1d12bxbJatvPW3LfHfvrNA8qiSJAcmBubAWIvz6HEzXQxw7kcr8TyfEklqbCSp5EWAc3neIVVkrqM7DEP4TRl1Os1STpI1EtqN2lQJ+E2kkn5y54pmnQaqa01U8mYnZSiyoHERqu7WsB6qPmKyMi+cXqFVKmmArBY0iZvM+s27xzR4o6PIU0aVVkWrxsdNluTy0hY4n5/phlnrlNNNGAjiKpBCjk8CSJE2sfnhPwt+PzKwYDUQ8gKQABqAsYM31AdgMWZ8Qpo+pWelb+WusSnIb3u0wCFneMVSKTETmmKBpqBnOp9KXYkyADqBkC5YRE2iJwbM5HVTbWa1SmqKQWNgthpB1TJJudyJm25/GMnUptUCMFaoyv8fmM4MKGuzMR1MzuNsF8IyRIDVCAAD5pe6tuTruCVOwi2wHTGbfgpMSymQbSJSGaCNCFiqgW1BjABEiYNrcOGcznWp1AHWmp16mJQkKGBChEaQAVJvECPfC+f01WVEGXZWgOVaoxpkgWhjBa88URpO4wvUya00LNVJVQVLBW31SAFuSv+q1zacMm/Ze1c1SJWslVqlVm0sNPHTAsr0zB1DSAdKwSBbaMJ5fxj+I1LUao8c2pQAZJRkIGpr3BMESJAgYUgOAYChbIwMkAyYhfhvzgcsH8PrjLgHzKAUOfjZXILCDBYqzAjraZvhN2VFUAVlNXRTFWXGhjVGrUW95F43nfvhin4NUXLmoKfmIvCzBRpBBkxpMxPsOuE6qJW1CQHYgLoZtBAvfh0wee3bph3KZM8UVqfwrZQRvYrwNf71wo15GzpH1Y0wuUcDYVn5zuFM36zOCeI+IBarraNXIHe+52PL54x9WmWCZK0XqM0gzMhb9vSbYh4goapUsI8wiOcnn6d8dD7FRyS72epZ0QxBFrD23J/TA8ygQl3ENsRO/SOWIUskqraB7zf/OM/wANTF2nfkpsfXGSRVAkzRNwsdpJ59fTCurS/lERuU7gGWUdxuO3ph6tUEwpIEWBkYFmMgagnVoZSCpiSHFlt679pwVYpeyL01POQZg+2PHLgGEAFxPflJneL4VpVgtSKigNdguwkDjBJ+GJB5zOHErKRqUd7W2/SR88XTomL8hK+oJpMEE78/uwvTrgqRSWREHYR1Eb+2PGtbVpZgSBJIAmJgSenIYyKkE6diLE74WUaWCdR9siSLLf1tf78J5nJGxQGLkWURFjYAGb7nrg9RBuTt7dh364jTzI+yRE/wCdtzhpsVCmW8OYSWKiB1n3vb5HDIH+lfmv64xXqFW57yBzG25jrfnhNkYk8VL5N/8AzhgcARTv64aosFuSZIkE7Ygn3b3G98FprJ4h6jlGN2zI9TWeJuYt+H5bYwuWBNoub22vyOCuVDcAPWOg9drYj5LG14jYfn2nCGSWgoWV677n97dsQaxJJAHfrGCKLEAR3EwcQHeAd7/pzwAeLE/KfmO/piaOAADHO8H99seFMzN99tv8xjJpMeVtogzfn0wACrVVtNoP4DAnJBnreP1w0ckSCxA5bXjsAfnOIlBv+Pof37jAIV8nY97YdOVSJjpEk4ACZsDtzt+74kao3ubfiI/G/pgEXn1frHiuSj/6hevXl88dx+tfNlKdCObOOe+kRtf2xw/6vwP9q5KQZ/iE+X5deeO4fWzl5oUmMhQxDMPshgomIk9OQvgmriyodyOT5zNB11mymIWCNRssDfn1gAYc8QFSm2moGpVGVdSxBuphQVtABiZEQbXwXxOlLHh8w6VDVKY4VsDpmLMYk6bwDhGkiqdQBQA6ah5kgyWUNMWj7umOaNnS/wADOVpK9WkTVZqhJmS2lTqkQZgyOYA232w++TbUG+MrUKuAImSWkVDNyNVyJHfmm9c1GlkWSTJAmbmSAoADbTvP4HonRp1JOk/DJAI3gx8Ji/8AjB/I1ghSr0KAKrlF1HiZ1qOljsukAyesA9b4ytKlVZjURmbUKjKHKKwBhQDABA2MoDvjEA9ViRaeZO3Nj+EnDvh+ZejTqKFpXUqy1EBDLMgXBneROEFYGGyVCqs0dCs16lNeLQJMaahEsDIJ5W7YQzC0g5eiD5pNjDchvyBJvBI6nDFKsEBcKC282tIm3CLbfMC84TQBTOh4a7DU2ppEM2rTPyH4YT9hFUw4ao7cUgPIYajDFdyZOx2IMCDiPh+WXzBqHllZkhVbSDuUbUAxAPbljGWziLKkOVFhBIPD3IsSRG25m+DHPHVEE076QbFZOo9p5kxGwwjS8DPh2Qpo1TQzWUnSUMAnnAljsDP34nVzBKLLHg4QQRdouxvNrLpIkgdZwo3i3GsF1NgdDkE9V1xPQSBgeZpq6KRGq9izs28kmRAkDa5tOKfsjJ0/6uF/7Izf1VWbYLEhdgNsD8SqxVcjcMep/e04x9WDk5IkiP5rRBm0LEdPTD9Wopq1NMsEPFA2MzBi5HO2N6uKOWT6mVdRxbUeI3Ag3AiSRy33wTMZxYAWN5MiDJMe9o/DCXjGbAUMOYEKD0Jm2/qOu04XfPqC6FmdbcOkgg7EG3YWN7DDSoVjbeIi4uBfkSQe3uOu2PVvECoYmFFrkgGxsZkx9++KqnmNYFgrs4ggQI+EyOvTrxbTiQQNUXzjqT7Oojl1WbAT79xh0K6BDxZEqqQnmSdWuCw5rKki8gxabgdMNjMgsVT4SL9rbHaIj8MIZjKBmFViWF1UTuNRhf8ARFvvjB8plD8byoYyYiLsJK6jyn3wNUqFH2HqhwwLmw4QAd53gi4MRfEyyNJUgMJBFiJA2mbbzG+Fs2QhYm94i0kTytPePUYTotYllK6hqVjIU24eWrry9cRya4DtUY2BFouQYubmQNuU4LUorqVdasDYG9yNwPewJ3jCq5OrqBeFE2BIgbQW7c943wzlaNJWPm0wwIIgd5vv122Ox6YI15CV1gNlcq5pVKhFwxAG5Itc9L/jitnv/wC3BMk7aqyozhRqZAxuBFlncwRFzO2AtWM7P7T92NHFHCpam5x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data:image/jpeg;base64,/9j/4AAQSkZJRgABAQAAAQABAAD/2wCEAAkGBhQSERUUExQWFRUWGCAYGBgYGRwbHxogGRobGB4cGhsdHSYgHCAjHBwcHy8gIycqLCwsGR4xNTIqNSYrLCkBCQoKDgwOGg8PGiwkHCQsLCwpLCksLCwpLCwsLCwsLCwsLCwsKSwsLCwsLCwsKSwsKSkpLCwsLCwsLCwsLCwsLP/AABEIAKABOgMBIgACEQEDEQH/xAAcAAACAgMBAQAAAAAAAAAAAAADBAIFAQYHAAj/xABGEAACAQIEBAQCCAUBBQYHAAABAhEDIQAEEjEiQVFhBRNxgTKRBgdCobHB0fAUI1Lh8WIVJVNykiQzQ2OCoggWVGRzstL/xAAYAQADAQEAAAAAAAAAAAAAAAAAAQIDBP/EACcRAAICAQMEAQQDAAAAAAAAAAABAhEhAxIxIjJBUQQTQmGBcZHR/9oADAMBAAIRAxEAPwDn+a8S8yZbsFA5LbhYiQO++KxqkkbRM/MdfT5Ybr5VGaV1KJuCCY5WmP0wofCqgJWd+e0bT7wfxw/NkrBZ5XNyuqnAYCCs2sIkAnfty3HTD7OYG7SAbW9JH4X/AAxVZTLqlRbH/m1fOwi5jb0xaZjN+aStGm4UgljEEEE7QAIt39cYTt4MpQfIjmfExTXUxh4Igd23vt0xUnMecS5uzDSQCJmfzw8ngaVS0swMWZgQOm4JJ+Q2GLDL+AofLVUZyrHSAJLDe0Ce8co9cV0rgIVDhCVImmygiwBJURfeQTv2vixHiFJlZVGlbBgwErqE2O4I6YBmMvUYzp0pq1WvPYneDA2wq3hhd9ZvBBMRY7j1xNIzlpt8ka/hCgOZ5ESSOcmQY3POdsMeE+HIpVqkFhcBSCCZm+/qAI74OmRJBLDUq/Es3PMWmf3thHNMAeFCpvtJ6AX9owK6Lgm8Mdr0B5gcHQDB02gGLwBz/fTDZhdAI1SJBFiCbwPTbCJpNp4xJCj4gDY8oP7kYyzarcwIH6x74JeDPVi7VmzfQEqM7lTH/ihYHWT+A/DG0f8AxC1tNHKH/wAx79OAXxqH0HT/AHhlFmNNUWvLE3P6e2No/wDiQBNDJgbmq/8A+q4WnHpdmnxVSbONLnAV2Ji19hPXpe/ti0yVWA7pp1sAlPU0ED7bXvLDgHubRioyeVLOAoIY8S2Y6rSQYvyJ6QDguY1PMHSqyRqsW2iL8/lAnDrbI6nK0F8Jphmdlsyg/wAuNXCsbNMkzbY29MYr+KtTH8t9BYsxEAg3gXFxYWU7e+JeDZsoXZm4QNMgyZN+Gd4AO+E85mtdjBE8LRsJJjvJaT7DtjdSrgnkdyv0g1KaeYLaStiNRvv/AFcxb8sVD5c2IurG3X9ffbBqOSJYxp1QSP6YG+/Md+mHKOXUAB1UEyJ0tG5gmLmTHS3vhamrjIlSET4fpvGpRdrgesH7h6HC9NCZ0g2uewHOeWLup4ORBqToI1zBM3gACwLHtYDc74bkMACgM2CmOv2VvFvaxxhLWoLKvwiqsEHTvuRcct9vn1wzmHD1dC6VDQbCJ0/fJHzth98usyFhostlgb6oBhYPfkMV1fw+XAVwSJ4lsBaQCdybke2JjqpsXIEVWFQFFJGrgNyJERFuXTFlVomRLQxMsxvPt32jlbfB6WTWmE/qifs8Mi15iT0H44yShN9SMtnO5BjUIHXkSN+YvjOWonhBXk7X9R4/3awiIzD2iIsnIY1XNVlp+KZp046nnkadBKmWuHm3NeIGQJ643D6mKWnw4gTArPp1bxCxMAD5Y539Jqj08/m3N9FWoyweIAmNmtaTcgjaL47NN4TBjmURQxga3LtKgFoJIswtcb2mb9Dhqm0UhUDozUzxLqg0BF2LkixNrHfaYjFflM0auXZwHMuRUIAA1H7UjinQQN7zzxXVvEXQLTFOVEkM0cp5fagzfviNRpmOpG0OZxaXEbhSAYTeoTbgg8xIO3OeWCLWNcPSqtS8ymQVpgaYXqT9pgYkza3U4Bk6LgZdtTK1UayyzLFtNh6CVnrJ6YTztLWGWmo0mDouWkzqDc2O0bWBgYlOjNQXgcyGYermqa6qyLq02fgMiwdW5kiABucLHxWuczUy7VH0BiJRgCALBhoAsDYgjnIJiMFqZJ00wQhZIkgzMAzvIixHe+KseCNTrgMzeY9MlwrQUGubm8/O+LTdCSTLrNZ0uxpqgdFWeM69Z5lW3BINj2MjCdZFFN9LakdQVYzq1q0Mp5ggQ3ff0bSoi02YsVZeYEsJPDCkWJHtbFNk6Gp6pLBtTAAEjhs5HPeRf3xcXuLjDLH6dfSCA3EReDExedJtI77+mLGsutbxwreSSOGBI6SI26jGtnUpBJkByIT8v1Mc+uNi8PqgqqfabiWW30khomIOkAwN42PPWPo3whrLV+CWMkxIi++kN0j/ADzwBvDWJkCsQbiKxH3Rb0xhFak2okwxvNoRVubmJPPoRgTUapMpmOA3XiOx259MKVLkbyalSclZY2G5JM36dTJmO+JJU81+JjEzwytu28dY74RXPBgZCmDzttiAzTGSIAPbeTPDy2vjCy6LcoAbAn1/tznl7YKax0FEgELZQRfmZ2EH/OKl6zRaIIiYvPOO/bHqa/ZJJndjM29TflgDaW2UosnxKu0CeW1xf5HDningtbLeU9YMgedNwRHYBrH5Ypk8YCnaTab3I9hYRPpiNTO61AViYGkXNhewk23mO+EVXstF8XJ1cerlDTMDnJJA225YB/G6pAW4Mfhz2j9zhGjl2poxLCSDG4IBSImOYPvbAa+a8ylTRWOtfj6WgKAPQSe5HTAUoXDci1IFpIGxIIAn35Ynl1psG11PKsSNK6i3/Kdu8RirpZYspYsbWUAAyecnVwx7z2xLiAbTew1GRG8X6bcpwqIaGKec1K5ioQo4SYEXiWvMco7z6xqZkA2kBhrttbig+kx6jngFWujLTBVgdiAZEkkg7DSIgRJm/pjOZorpnzAoVdIWxMgDlI3vf/GFJWjLU09yRe/Qe3iWUkyWrLFu9z6csb99fHhlWtTynloX0u5IAmOFYtN72jHMvoTXY+KZIaif56GD0O1rjl1tjs/1pVWC5YKFYs7CDP8ASDIjmN8VFUhaUaRw7KZKuAWNIpYUp+2Nc2C/EOY2kA98J5jw6rTMeU4VQQFKkknnfbv1icbk/jfk6qpVZj4mIYkRpkBpJkDaRvvOKo/SVmZA5Qg6mhAnFtpDWXvAmRFok4hxs22muUam5UapuUIkAwVMrPf8MJL4fJCMwBuSSbi0xEwZjcb43v8A22vl3CyzFuJdoAWbDhnaZuee2C53OhyiQHMhg+kN5cmecReW6QMWrQUankvCvLB/mmmziQGUi6mLwPUiOuA5tGqIWLAhYJ07yCBxA85MWkdsb0iGlw1Hp1NQYtVQAapkC3xdbWF8VtLw6nVqsDSptTVdNnIKwYJBGm/IWPP2zcG3ZG00/L+JU1UhkhZBA+I2mSJsLdOcWPLLZ2mBKwTNgQw99+vIHljdfEPB6S09HloqGNbF7kWJix0mBdjeTYGMVGb8CyUzrdVEzDT6Ekqf7mBbFOCZVFOc0mkNUDGRsxnTLGSonit33Im2GcrUpJKSzA2PQC0mQSIBja5Nr4sG8DyYVSaNcB14I1kk8raeffr2wxmvq7pikrpUYNaUqFQBN7X1fDYgjhIM4n6aaFtNdzviEsWXUwm7kC8T8ht64rR4k5NhZbwBtsCTEdu2N0yH0NpJT/nPUqBj8NMkKJIAAHNp5kx674cb6J5NTDIQDaQx3EStwb9rdQcUoRj4HR0n6hKpbwqTc+e8/JPyxoP0xpH+OzZVlB85rkSJmQp9b9ud8dQ+qSjSXIEUgwXznJB5GFstzaIjGg/SlR/G5jSuo+cxZQsl+I9LqFi5i8742j+AKTJ5lqS6CyqpIZ6QVeQYCJHImx69Rh/J5HzqlN0dGCMGDrAYgkSpQwRI62i04tfHsmGqtW+AMq6QV4iSoPEL7bbb7Y1ihUalWBUFiCSCs2YE6hsDMC20wOuJUr5IhNTWUbPn3bS6mpC0qbMAygFQJ/7tgARMKTpjFIapWmKoUkoQxI3liQZiNXDqFsWGartU1GCRamxALto0sdtwR77jC9NHSm6EBKY0EseLSBu2g3MsxW8XPLA4pvA1pKxz+K8uk7UKhaDrB0XuRbU3ILHKbdcVCuqVy5VjVIhzZVqCZLQCSTpgna6nrhqtn0asqUBUFN6atDqAFAhQSLgkkGf+bmLD1TIkK7MrU9RIPCRJIiUJ+KLj1OFkj6W1i1TJGsoPkkFmOorMMyxBsLTccxxHAaPhTKdT0yFZgJaByIj3k8sMZOgtRaivqUESAWIhx0IPMA2FhHLBvDchT1BdKguSRxXBsQJ5c7CcapJKjWksC3h+SRhpqatNwCIPFKldrWJHtjNOiq1AQVOjhUsCOEcRPORBj39Bi1qZJ1XUAFP2ZERsxMdSDBI6jCr0NNNypA1S4npAEQeU37wOuLdUN8YM0KqOGRahdV0tqdRqBkqFE7gdIGMI+kABqcAQJaDbqCsg+uKvIV9PmoqqxqDSFMgEzJAuCLTp2vGLH/bCCxWrPPY/fpv64jduX9nb8/4q0dRKGE4xa/a/05siFGN5En8ZxZZdBF7RzvAn98sAp5YwRJJvci+/f1xJkkCItaZ39/3tjA5EeNMFgGPCTxGdhYk+sc+2CV6Ko7kOSJIWCDIvB3iTPXHkoKhbU4kLqnrble5xChl1I1Ek/f0/LDGwVNFjU0hiI9jvP754yKaza5Yze+1uf54K9ETYfu+JCmJLQLbfkI9cAJAW0wZJBIkkdLD8MK5cG9gAbW3sTzwaum8ySenOceCHSZO2ATPVCOE3MTA5D1xnL5opTfS0dAB1/YHthTLE3Mzaw+eDRO5vvG35/jgoTDUnsqt0mSvOSRfkbDAakvrZhBKnaInVM9OZkDn8sSYEsFBjbf0A5dxIjriVRNxIPfDEXn1cj/emUAE/zlnnA1FpHYXvv6Y6l9fVZloZaCNPmNr9IX33iw3tjmf0FzJ/2pkCGMGqqxNxvIHPSQT67csdL+vr/usof9dS3WaYt74cniwjycdqVncKpgUmIZReGixvcmPW3TDuXbj16dNNBYkppvewiSTEbyMVNDOPpI1cLXOqNxbYi1ug6dMWSZuIstRSRKzsDBBgEAxB4TNjjn3HQ0X3nlyXOhUChoqLp1C5kESW2ttyA3OF/Cq7VnhFgAcKQfhvaR0J2BwhlMl5jfb0f+ohVVrnSTKrje8iXUOtD+eVgv8AywFHKRp5xeQGHMxqxe4iilo5JqSzTpu1Q21hrKWN9U3ZSPe2MtSq+ZDsASxXVUBVWMgaiBN97CZ7Ys87XFNyHgNIVU1oQCblmqMYkC5vzA7YB/ttNaqyFGYSxYtYCSAwEhR98RzODcTQhmvDHVtVYMSWZkGqwG5YACCYvpNzaOmD5bwtqreYTpH2fL1EgQRJ5Sw788WWSzitxmYAMA60FrkXgr1m+wva0nzyOXCPNwzlZJAJiRJaALXaZ+WHuFRVZ/JVFqDSSbSGkADkbWJnb59sNpkVVVYsA2xsYtuJ5Ti0ynwua78CnhfhaRNgrFfjO5LTYxOEsm4qanXzKCEHSGCKQpkXYAgAmTxNcn0GFuY1ERqZWqzLDaqSAzOi9zABW5j1MxviSqhBpE6V1EOCDebxJmAbRBvbBcx4SiE1POcusFEDFpBA2poIELNzAN+WIZVqld2emHcs2llBVIhQLEgtET0uG9WGx0dO+raopyjBW1BarL6QF4fbbGg+P+KquezOqgDFRpLcUgE8QUDc7Y6J9X4YZUhgwIqMDr+KYXew/wARjmH0zyzPnq7VFAKVCKbnmCSNJW2o855DeRjaOYmTV4CZH6Q0KpYtRY00RaYESw3JG8CJ+0eYx74X8pSCVBu6zEm15IErGq5E/LFPka70waOkqSdG4sPiBWZ+Ln1m3KLfwXwYVGXU/CBrZpliJI1RzkzBi+Mlp7HcWKGmo5QOrm66MvkstNgNTBTpLKsKZ35mLdBi2q5hcyFFXXTeNPEpCVFIVlJY2VhOzWMbyJxfVfo6KExLcKwZ2BvpjmdjJ/xUZvwxqY81mXaxa8XDRHMA32J6c8bKVGuDCeH1qKs1Ok9VgI8wqrgD/wAtVke5mw98UWZzlU1yTTqEEA6pNmuAukggGwJuN8ETKrrqGkAqsdMjUo21Ta49sWZyGpQnmC8Ru1wf6h8/b2xV+UJuyqyqqzB30hZM6iBYmI3Jm5HIbYYynhGiupguRrkWjUCyhpkBBIDT374nnvDGXUjQH06uIe4YnpH54az9NlqaQBpYK5MbzxSLQSJ+fzwk7FViedbVVhKkuluMcNQidRkbEkWfaIsu+FvFcsFeKhNI1IcTYjYkbRZrC0X7g4t18ERkCwZF9K2gRtPTtAuTg9QkpSSNQIZDTdZBAIv1At8QMzGG2NKjR6nhjGrw/CTJb4hEcUcz8sWJyFT/AIjL2KrI7GWG3pi1zP0cpSXpMywfg5qfh33cdxe9wMVVXw+rqPHV3PT9cTVdr5Oj5OrP5Gzd9sVH9I0ZMwGMgff63xLQIAsCOQ5Ta375YrsqpInvG8YcIOkz7bH5bxjKzBHmyqtuBHftzH+b4LTHIQOuBHNkrBMjsBFovMXm/wAsEosWSSAByJPvFu3M4ExcnvOM2XVA5Xi/fsMRZZEsCfTbb0+7GXy03JO/pGIkETquINt9+9sCKAsTfc+ht+++PZmoJECJiReNjv8AjgrVAiz7WxmmZPLryHfnbAJCCU4ZoFwJgx+/zxJnbcgEW9+0YNmqIJ2neRvzm3PrhNqluAW69O8YYMGo4yLRziTaRa+Gc7nNNSf6vyOkEemnETR0jV157SRe09729MK52pKqvIC3Ue8XnDJ4Nx+h2UceK5JxxU2roQ67Xie4FzY7XGOl/X3TJp5OCB/Me5IEcK9ccy+rnxKqudyCa3CNmBw2iZv3uI+Zx1z64/DhWGTBUkCo9xy4By59I/DCl2jVbkcMTLBY3vcb9f74vMnlaRQF3NNkFlW5JJliSOm/WMWifRXy6kVRUe0gQCJiSDBmAJsCdueHc34OgGvUqsVhSkgxYAghbG/PeADzxzG7YtksyjO5NSaakLrkTVJFkDaDsOKLn8MYz3i9Yg6Ky06ZaxZCWBQXZCTwyZAUHmMDreEGlCKjQSYqVaatckCCRIHtvpNpxfZXwx2QqsZglWWHputJdiXGuAGiALHDA1vKJUWNdGpUMcIZgOZbWtNQRvfezCTOG8y9RqhDUPLCglVzOp2qHTayjRwjnAkRJ5YvfD/o6iU4XSxNzcySxmGZiEgxssH0F8Wnh/g5pI3lGNQVXjUxgmQELsQo3EgwJ7YdiNVanV/lPWqtR8uQqBVdAtxpUK8q1rBuZ33xhfpJTllRTUcGNHEEZVgSwJksDykiY2nFp4x4GtZSkIDUnVpdgsA2JdV0iNgBIbczAw3m/o2qqijLKpWJaiqlHgwCdydoK7bkwTgJspWzAdlYViLkBK2lO8lfssNuR9jhzK+IaFZ9NWW/pAIYWJJUsJi1hJsLHbAHpVwGT+GI1EzVjUNNPrALiNgJ587YjX8xXCk06bRKhg7lpiOFAERVW8kAwb3wwEWz7s6q6iqJ1NUYGmXNvi+EWBAuOW9sGzfhNZpdjRpk/wDCcVJDbsui6kbksI7iIxZ5SgwE06ikkw0Bmm0kjlBPMAxyiIwmMqtViKdNqSyNZZGp+d1VYWw7HebqYxORnSfqtJ/gTLl/5rQxKkkAKBJBPLqZ640z6TeFrUztbXxDzDAkqdzNwO8Y3/6A5PysppAga20rtAtA29/e95xR+J+FaszWc7BmvMR2HfGzk4xVGcUtzNFVDq8pR5UyA8kwDYjUx4JP9Mbnrhyt9H3Vxr1tF9QtygQQdoAEdBjYU8BLfZhSJHIkyZB/fPHh4dAJWIE+k7Se4Ej3xD1fBoohfC6NZgsVHKGJBNjEchciBF+nTF3Sza0Fiqk03BvcqJ+yy9+uKjLeImgadMxoE6nLERuwnePi+/FrXzCgaGUlSsdd9yCdxe2MnNoukwmXy6Oyu9Omg06dI6DYG3IXgD8Meq0adNtSIQTc+o2JNufS+K/MgtwnzGMWEXMe+GTVGkAcoEMCpn3wo6jDag+Y8Lp1XFQiYEQ23ra5J74qs5lgTwjhkkggGOjL0n9MWdKuQYC6rXAn5D9cJ5kwY0RO8tt7D8MaLUYUhPSd9rbR1/tgbHUZ1G1vblYdOQw3VGr+oDa0D7r27Yr3rSGCie/r2jcbRh7rY6QB8sZECQBNhBtbbFcc2f8Ahv8A9ONnytNlUGJJmxjkNumE3q3M1FB5jULdt8LcBwilSbXIE6rT+zvGGXdQvxap6/P++Kv+MaeEsb9OU4sEIaCRfnMTf0/d8btHMmECDQWkcOkaTZjM7DnHbEg6iJOw5z+/bAvKjoY54nXUtABA+eEij3nGG/Ll223vvj1KohUnUpgfCSdRlosOZgbdMZUlRc2A36ew/DA6GYVjwiR6xt9+98FhRF6JbeAJmNj2wYKB8RHbviSNMkXAid9/3a2AumqQbdYPoYjAyUQqIhklQeh5n5d8Qp019h0PToTsbb8sCq0CFN7C4H73wsPEmQFQoB/D974aQMd/hPM2ICgHc7ASf0wrnKYLC1gPSY5mOv3YjkM2Szhn0qQSbTtcAdJIjDdVROrWpAHK8c4235YfAuSw+rdf97ZMC4FdT6Xk/vtjvH1p5lUGVLCRrYXWYBUXmDB25fhjiH1bH/emUJXSGzCxA5zt+vtjsX10kCllzzDvA68I7/gCb4U30scV1I03+PplpK6CrgiSoIGxABu25giL/PGP4M16mp/hpgGFOmbloKtI3G8yb2FsUtfxSvDB6if6UVi023UEsQwAA+IRMQcW/h/i7LRmWiJKVQqjSBcxqPET/pItbHG7Orbg2DLeKh3HlVKK0kEEKSCGghVIlgQJJmx6BdzW5yrmhWC0ylVYB8zQnEYkhn2MciAY6DfFFV+lpqNoDUaZJljTWZPIAyAx6NFj6YDVBUTTrsqEwdRgHVvEySY5AjDtj+ng2P8A+YaqNUSoD8AYEFY4hGjU0bkWix6Yn4Z45mKlI+Qia1gOlRdU6pN2MQFEzvthCrnoqoLk/wAPR2j4gGli0GFEdje04YX6U+UgqHVUqX1+VBv1OoA22IufTFOTszUVyXdHOqggU2c6STqezat9CDUFmDY8iMVafSTKed5dKn5bAAE6Cq0+Z0sCCZa0mNsVz+Htm1WomimzOUVWqlGItJYAkxvaZJIF9sKU9T+YlTXVe5BsirEhlMQsAAGYJ/PNyNNiZty+NUyBJ030gCSsAkyYYTO5PM98CzGaVUKuHdRwlaKNHUFocATAuTb131+hQWimryahy9Qfy9LggsIMxOmZX4e87494jngKZ46sarKtTUm12Cdd+uxE2xe4nYM06S09QpUjTqEhhoq1AQxG5YTyN4MHpacbLkNTKJsftCwMzBYhjJXqYmeV8aX4J4jWsnlnQ/wHME6dJ6R8FyDq1bx1OHs3nyNQr6dSGAP/ABNQEht9hbbke+IcnYbTrn0N0/w506CPMa6AAGw6W+8+uKPxvOBnqU9F/MILc4n8P0w59WOZ8zJayxaajbxIstrWPr3xHxXw0Va5WdADySDEz1g997csbzfQrMFiTJJRmnoDFYEgzJAI5T074xUVUieYF/8AEAzhPxTOQ4CmYtE3jvO9vxxijnQ1UIfswDbaBG579sczzk3RjOvLgKBbpYGR132tvj3huSc1nbUdCgBEJEEf1BjcEHcYKctFQnVIEk7zPpzvGMV3KjUOo9N7/pgUqAPmyZURsYkbr79OVsM03VlBkGOZFvaJwDLVEPBq1apJg/BtY9LXxmnUWmSqqW/vN/br3wqGSGYU3M9OIQRBiD0/vhOjQM3IO8bwL+pv++eJU6TsSunSDzJvHbpe5wZabDc7Wn93xXHAAQSWiIvAv0523wKrS0GNUA3mJjtbDFEKGJ4p2W33H9cBqIzE9NrYtMBKvmtPe8idp1X77XwcVwb6x/1Yg+VAA6gzJ79TviP8BQ6H5nDtrgmj59qV4UgAqwMQeQPP+2E8mSHk7frh3MUajsS42Mel+vpgdNFFr9zG3qcdVmFDxrIEIYgT8zGMZfUY1SCR0t7YCUER+P7viVTxIhNAN5gCNjiR0HqVSV0hpm5AA+UkSMZKQRymL7C+E67lSvM8ybfM4xXLs41ElRyGwi0DDoYxmw9MNeCdtNwZ6dMZ8ByuslXbTYkf3/c4WddNwQR3mRiL3FmjUbW3jmcFgWGdyyggE8MxI+W3r+OK2jTEMCJOqD67T3xI1dCnWZaOHp129bzhKhX0gEibyfTAuCXyOnILuNhv3G2A0lVLRxc5B26iCOV8OCsjafLsI4gTeZ7bduwwSpTsBEj7/wB88Fgy2+rjM6/FMoYI/nLA6X/d8db+u7JtUo5bSBaoxLH7MKNu5xyD6vFnxXJn/wC4X8fXnjtf1uITTy4DKp1tvz4RYDn8jgm+lsId6OX5TLBdbvPlAXY3adwgJKiT1i2D+GV6eYqVNChQTpRJ1abjiDGNUQYkxyvhlKeigNbmoCWpq0xpIg2RQCTtfY2nEMvkJQagxgjSoEsxnbf0j0xxHamLZuCbKBpMtqUDTJsJCwSfQYx5QdkIamIUgSDI3jURsSTa0XAkRho0CBUAdxUkq41SdKzrD2NwdwSAAfbCC5Z+JlalqezcIUiQTYRExsALTO2EVusl4lQnMpBuMssWMzJuOQI2k29sMt4hRSk1OosSZ85ywK2FwtMMrCZAsOpwPxDKlayKyMjDK0gFABggnhYHa3y98N5pKVRAQq02RQH4mcVZMbGw6nqTi5vJnHgqh4cXpeb5ySdKhYOuSshiTpJG4JG0SJwrTyNVS3GfLbh0Xm/Xf2sRttiyzdAiSWZQWAEwAO5IIggc7+gF8eztZWpgK5BEKOEjaNjtP+Z5YlNmzSE6OYVWdqZIIhXYLxWgQZkCb7G55DBKmahlVggOr+pmsAIkBRAFxqAvqaxjHky5Y6bmxfQzAMQDciLGO/Q4FV8L0kaXMG4pkapG8wNr31HpOHdk7UFfKs2mKqh2IBuWAHdTO8yCsm3znXydz5jxM6dySBaRN4tFxbYgDAEpALIaGO3wsJ/qjZryAOl7YaTIslUMjU6ZO7AcUkX3JUTtqA5xJwWS07OwfVdlimSIIqAeaxUVF0tELFouOh6YazVMNWcEwZ2PMf5/AYU+q6iFybQ2r+c5mWImFmC1957TOMZzMkZpyVaAxAuLyYm/LvtjXU7InKu9lX4sVSqDJaRBMzHLePbA8tT/AJjNEgrf167YZ8WUecFexF1gfZO8jnJH7nEKcaiZJAuYHL4dJHQEztfnjOvRdgqNOohgMQTYTcmbm+C0s0VJQAgf1fEG9en3z7YZzba3JUAiwFp3v7YBUzjVHVUWCQQbwPQRG/ptjGrZY0tMJGgwSdPbeRbGT4gQJamVZW0tpFhsJYbgHkdrYSGpA6MBDEFWna0MIO15i+HMwA2k6jruC3K5An8j1xpFexMZyrAljI5m35nqcRUFuRB5g8v1tf3wtSyun7RmJsbGY25YNS8wb6Y5/hM8vwxIxnNJoQzfVePbCnmcHIDY7/vbDFSseUH++K/MMxIC2JtBAn++EhEKebVi4DLIhWg3B3AbpaMKtXUGJW3b++C02MkFRqky0R2v1P44CaQ6/wDuxqgOE5+mKLkSXEcM25wR+eE/4kch3PT2nEs5UmoQIO4JN++AgTEidNz89vTHUljJiOK2oCBe2mLe+DMWTUAAx9IwrRzFoIhuX7/LEXWR0/fT9MIDNXNMRJnTNgI+Z+/B+JiRyN4/fecCa6hbm/Wf8YZqsVuSRFjft/jD5EQr09IAJg/P54hSME6zYfaA6+334i1eZa56f2x6m0kz8sDFQStWpxCLyuxFh6dcLrUnSIEETM8jy/PBWCFrjl7D29LYxRRFMtOna342wVYMLUqATvE4w+ankT74lmWTRIYEj4YOE0qEuSwC2/frh7RGxfV1UnxTJyLnMKfv6Y7b9bDwmXI1TreNJI+yLEqQ0en544l9AiT4tko/46fjjvH1nVStBILXLCBEGwuQd437b4U+xlQ70crZKQqLeoH1CbagEY6iVbUePsV578sEyfjVUkpFTy2b+UQpJvMuWPDIEXAsdtgMN16UAQNLpuZI0mY0yALxE6ZCj7lk8LzJYNrV6YMARCSBMHjG4F2B2kA3xyo6WyFbL03OhEJVVBYBiSJBOg6lABi5kGcTGc8uAUmBpQKFJgxsbSeZDRY89gxkswtNH1rpcyVQBuLUDpZXI+EcxviPiJy9IUlVHWsBqPErI8xqvAM262k2xLRSQvV+kJD00XKutUKA1SowqKQsxwfZUE8iOWLqh4vRq0dObYUxT2K0wztJndVne/vc2vWZmqXpqFJmTEGXAUCxB4VUG8iDcYWpS2pmplmIJLMwAjbSABf1WYPLoXYlFDuXZQaiKulGJIBJGkkEAxqgE73mAB2msqeE+Y0rVHmaoVFYsZBgDUwIN55kX3JtixTJPW4aRqmpqIlNbDTTADks0kmIUW2sCIxVrTWYZqlMkTri45HUQNYFvgA23tuGiHssRQcKzBiLt8IHEOEllDHczBHLbovTy1NalSEAJF9LIIkbcQJYk3gzblOGUz0lyQ8wFL5enBbSIQqC43jluD7YbTNUsumgl0qKQdOiNyOJipKkkzYycFE3kocjUpqJKgt01GTPSQLdRi0zWfo5gMq5SrSIsP5igTE2VV2EGIiCTcYbzPmFSVpIaRJ4lpMbACzOSAB9owOkWwjVcgASqaeGVAKtzktxAMJ5NEGy4A5Z1H6rkAybRIHnPYiCLLYj1x7Mp/2mszqTpMjbYbQPme8YL9WmZepkpqEk+Yw4t9l7D198Y8WyehqrxJ1Fj3H+BjeSvTRyPE2JeJ5OYaJHInvf92xHJZHUuposCLD3BxmpmiVpqRA2/wDTGx94vg+nSsDUsm6iDEm5H4YxRYEeGNqMKDEwQZB23mxj99MJeHZRiGL2MkAGeK02sCCSTBvNsbF4bTLaVJY6d22n15X7DDVbJsbBbc+W/Qg40r2hX7KPKvTFFjN9YgtuZEEEdhf2wKrQCEH4pO9z7emHq9JRZFgrcn5j923OAZqiwUyLMbWAuByPI/LEzXFFJgs3mSXWIC6eu3L9Pnhek9RTMbi5mwHuZn9cKLmBrCQdTMAGb7Qm9+s4tq1NlI5x1IA9B3xLiOyCNTYX1C+5tPuMCZ0BhQesm8fnGAZjNlQQaZae4Ufvviu0vIJOmbQLDvB3xKi7yFji5hdUFp78zfp+9sFOWPSn74TAqRpCCD03sNuXrgJydToPcA/MxjZEnz/RBBmTvh5E2EiTf5cvznEzl402ntHvP54Xoqd9o+Hv7HHS8mKwOLlrGOXTC7iIk3nmb+w7xhnJwCJ1EGJvFtzeDG2AZoqJMehO+JorgFWzKqYAJ9MFV2q21kg7gjpyx7LoDdRJ5/v9MT8oQZsNjig5PNRH2SJG8Tf/ABbEqSCT+M9LThWnXdp0wB6YboownVv7fucTQWEanI3H4nA2K8z+z1jEHpEEXWCJHEvPrcxebGNsQOom8dtIF7betsFCZHNEAQolj2H49sDzeVKLJOqTuNtuWC1AuoTvEnt+xjL05IJJIH4dsUSXH1b1p8VyX/51/H0x3n6zjwUAASxZtMEi+kexPrjhP1fZWPFckbf9+n4n2nHefrMr6adEz9phG8yBaMKfayoZmjTadRQSS8wOIGASoHUqLxJmBfGv5Xx2qgNSmPiuDUgEr2BBkXiOWGs7kjWbQDUdnIlUXrMIepYA/wDTywB6DL5lRkBVJUBiV0lTcKCNUrvEAmDOOVI6B+n4zmK1OkuYqUylMWRF0tABB1Md5HQDcE9xU81lXrs01BSUNGtS5cmAR8QED+u3LCn8dRYamLmtGotpICggQvc2INtgN5wwKrfw66D5ba5LACdIJJEaZHKDyF8U3ZcVSBnKqCVVRUJiHIsVmSCoHHYD7Qn7sMZKo5dRR0zq02ghgeGAKsj52EwNicSyZYsQ1OreQ9RFVwOKVAESsg2sCTtO+GcvnNGlaTmasrxIStPijSdcja9gY5kTjNoZXVazMWAFZ3HATUIGx6qFcgdOcHlfAczS8umPMZkYnhUhSLE/bU6Y6AGbnkIxZjxCky6wlQkH4tI073aS0ECB0BgA4i1FWE8bTc09QIE2FpINwbSZjkMIE6E6KV1LgVVJ20U2Dk6jJlNRA5biLDrixz3hNdqaEA+VV0jVyLC4kCIIOysBJ6HFdW8NzAJptwC8oQQTGwlY095JwShk4lddYho1sh1EWuwupYgECJgTa+KVUJ34Bfw1UVIYNUAMFzUXSIiWCjcC1yRPPnhk5Z6j+ZmK1SqqSEPBoUBoIQLpClgJB0ki3I4H4fRUE0vNXyydJapS0GdJMNql01HcaoI2G0kzhdqekVEFMNZVq6Q2ozZAykiVEkyJjpgDk6l9X9GkuVK0S7IKjXdQpm0/CYN+YxPxZpLQJhiOm9oMcr4D9XVXVlCbz5ragQRpMKSt7nrPfGPEGIqVAtzqLbTjeeYI5fuZX5GlpPFxRe4kDpEmbWGHUzamoCBYyLg7iOZ7Yhe0mOe8fh+uMnOHa5g+pv3OMk0WM0q4A6jkDjIzl7tHIflvvhStmTIgHp68uXtgdXNxEkm/Lkf82w0S2FzGfg6SIMyDz/Y64R8W8RSnTQuYDGAO5B27xjNRSsnSW1GwN4gXxSeI0ZGgAEkxqJMAsbehm+HQ0y9CKwRyZCkXt8jzGG6+ZJ7g7c/x6Y12r4edSjisQYBtI3Jn1xa004dxOxGx+e3a4xKXspiniC6muv8Ak9fQcsCXJtNzYbQTbv8AlhvMIRyjbmBz6m22A1/EFRZIUHbed9uEbn2OGs8CJrN9JcieYsBv72xh8oxJN7/vpjCZpNMrcj2Py3wI5lug/wCo4dAcGr1oBIG37t3nAKLAyD7fLAlJY9wJsN+ftj1Os82PPnbHQZeBk1io1aZA726b/LAKlc1G0kAc7X26nGatU8II2MxyPp2wXLETtBOwsfywwB1aJPwsVncYx5AG5JH3TgvnAMQCT1+f64lB2+zzF/licjAVKxIJCjTI3vthijXAUSReOv7/AMYgVHT5D+1sK1aLE/Efw+4d8MQ156TFzMza2IinTYQsH0BB9MLGg1yG54w1NiI79fxGGAZaABt92HVyxIEC3bbrtiuyVVVJFSeoK325RMXtflidHxQ0wRG/e2ChWbH9AiV8WyQIt56xM9eWO4/Wm0U6BG4ZiOllHST7xjg/1d12bxbJatvPW3LfHfvrNA8qiSJAcmBubAWIvz6HEzXQxw7kcr8TyfEklqbCSp5EWAc3neIVVkrqM7DEP4TRl1Os1STpI1EtqN2lQJ+E2kkn5y54pmnQaqa01U8mYnZSiyoHERqu7WsB6qPmKyMi+cXqFVKmmArBY0iZvM+s27xzR4o6PIU0aVVkWrxsdNluTy0hY4n5/phlnrlNNNGAjiKpBCjk8CSJE2sfnhPwt+PzKwYDUQ8gKQABqAsYM31AdgMWZ8Qpo+pWelb+WusSnIb3u0wCFneMVSKTETmmKBpqBnOp9KXYkyADqBkC5YRE2iJwbM5HVTbWa1SmqKQWNgthpB1TJJudyJm25/GMnUptUCMFaoyv8fmM4MKGuzMR1MzuNsF8IyRIDVCAAD5pe6tuTruCVOwi2wHTGbfgpMSymQbSJSGaCNCFiqgW1BjABEiYNrcOGcznWp1AHWmp16mJQkKGBChEaQAVJvECPfC+f01WVEGXZWgOVaoxpkgWhjBa88URpO4wvUya00LNVJVQVLBW31SAFuSv+q1zacMm/Ze1c1SJWslVqlVm0sNPHTAsr0zB1DSAdKwSBbaMJ5fxj+I1LUao8c2pQAZJRkIGpr3BMESJAgYUgOAYChbIwMkAyYhfhvzgcsH8PrjLgHzKAUOfjZXILCDBYqzAjraZvhN2VFUAVlNXRTFWXGhjVGrUW95F43nfvhin4NUXLmoKfmIvCzBRpBBkxpMxPsOuE6qJW1CQHYgLoZtBAvfh0wee3bph3KZM8UVqfwrZQRvYrwNf71wo15GzpH1Y0wuUcDYVn5zuFM36zOCeI+IBarraNXIHe+52PL54x9WmWCZK0XqM0gzMhb9vSbYh4goapUsI8wiOcnn6d8dD7FRyS72epZ0QxBFrD23J/TA8ygQl3ENsRO/SOWIUskqraB7zf/OM/wANTF2nfkpsfXGSRVAkzRNwsdpJ59fTCurS/lERuU7gGWUdxuO3ph6tUEwpIEWBkYFmMgagnVoZSCpiSHFlt679pwVYpeyL01POQZg+2PHLgGEAFxPflJneL4VpVgtSKigNdguwkDjBJ+GJB5zOHErKRqUd7W2/SR88XTomL8hK+oJpMEE78/uwvTrgqRSWREHYR1Eb+2PGtbVpZgSBJIAmJgSenIYyKkE6diLE74WUaWCdR9siSLLf1tf78J5nJGxQGLkWURFjYAGb7nrg9RBuTt7dh364jTzI+yRE/wCdtzhpsVCmW8OYSWKiB1n3vb5HDIH+lfmv64xXqFW57yBzG25jrfnhNkYk8VL5N/8AzhgcARTv64aosFuSZIkE7Ygn3b3G98FprJ4h6jlGN2zI9TWeJuYt+H5bYwuWBNoub22vyOCuVDcAPWOg9drYj5LG14jYfn2nCGSWgoWV677n97dsQaxJJAHfrGCKLEAR3EwcQHeAd7/pzwAeLE/KfmO/piaOAADHO8H99seFMzN99tv8xjJpMeVtogzfn0wACrVVtNoP4DAnJBnreP1w0ckSCxA5bXjsAfnOIlBv+Pof37jAIV8nY97YdOVSJjpEk4ACZsDtzt+74kao3ubfiI/G/pgEXn1frHiuSj/6hevXl88dx+tfNlKdCObOOe+kRtf2xw/6vwP9q5KQZ/iE+X5deeO4fWzl5oUmMhQxDMPshgomIk9OQvgmriyodyOT5zNB11mymIWCNRssDfn1gAYc8QFSm2moGpVGVdSxBuphQVtABiZEQbXwXxOlLHh8w6VDVKY4VsDpmLMYk6bwDhGkiqdQBQA6ah5kgyWUNMWj7umOaNnS/wADOVpK9WkTVZqhJmS2lTqkQZgyOYA232w++TbUG+MrUKuAImSWkVDNyNVyJHfmm9c1GlkWSTJAmbmSAoADbTvP4HonRp1JOk/DJAI3gx8Ji/8AjB/I1ghSr0KAKrlF1HiZ1qOljsukAyesA9b4ytKlVZjURmbUKjKHKKwBhQDABA2MoDvjEA9ViRaeZO3Nj+EnDvh+ZejTqKFpXUqy1EBDLMgXBneROEFYGGyVCqs0dCs16lNeLQJMaahEsDIJ5W7YQzC0g5eiD5pNjDchvyBJvBI6nDFKsEBcKC282tIm3CLbfMC84TQBTOh4a7DU2ppEM2rTPyH4YT9hFUw4ao7cUgPIYajDFdyZOx2IMCDiPh+WXzBqHllZkhVbSDuUbUAxAPbljGWziLKkOVFhBIPD3IsSRG25m+DHPHVEE076QbFZOo9p5kxGwwjS8DPh2Qpo1TQzWUnSUMAnnAljsDP34nVzBKLLHg4QQRdouxvNrLpIkgdZwo3i3GsF1NgdDkE9V1xPQSBgeZpq6KRGq9izs28kmRAkDa5tOKfsjJ0/6uF/7Izf1VWbYLEhdgNsD8SqxVcjcMep/e04x9WDk5IkiP5rRBm0LEdPTD9Wopq1NMsEPFA2MzBi5HO2N6uKOWT6mVdRxbUeI3Ag3AiSRy33wTMZxYAWN5MiDJMe9o/DCXjGbAUMOYEKD0Jm2/qOu04XfPqC6FmdbcOkgg7EG3YWN7DDSoVjbeIi4uBfkSQe3uOu2PVvECoYmFFrkgGxsZkx9++KqnmNYFgrs4ggQI+EyOvTrxbTiQQNUXzjqT7Oojl1WbAT79xh0K6BDxZEqqQnmSdWuCw5rKki8gxabgdMNjMgsVT4SL9rbHaIj8MIZjKBmFViWF1UTuNRhf8ARFvvjB8plD8byoYyYiLsJK6jyn3wNUqFH2HqhwwLmw4QAd53gi4MRfEyyNJUgMJBFiJA2mbbzG+Fs2QhYm94i0kTytPePUYTotYllK6hqVjIU24eWrry9cRya4DtUY2BFouQYubmQNuU4LUorqVdasDYG9yNwPewJ3jCq5OrqBeFE2BIgbQW7c943wzlaNJWPm0wwIIgd5vv122Ox6YI15CV1gNlcq5pVKhFwxAG5Itc9L/jitnv/wC3BMk7aqyozhRqZAxuBFlncwRFzO2AtWM7P7T92NHFHCpam5xs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10" descr="data:image/jpeg;base64,/9j/4AAQSkZJRgABAQAAAQABAAD/2wCEAAkGBxQTEhUTExQWFhUXGBcXGBgVGRgaHBkYGhgYHRoaGhcYHSggGRolHBgaITEhJSkrLi4uGh8zODMsNygtLisBCgoKDg0OFxAQGiwcHBwsLCwsLCwsLCwsLCwsLCwsLCwsLCwsLCwsLCwsLCwsLCwsLCwsLCwsLCwsLCwsLCwsK//AABEIALcBFAMBIgACEQEDEQH/xAAcAAABBAMBAAAAAAAAAAAAAAADAAECBAUGBwj/xAA9EAABAgQEAwYFAwMDBAMBAAABAhEAAyExBBJBUWFxgQUikaGx8AYHEzLBQtHhFFLxI3KCM2KSopPC0hX/xAAZAQEBAQEBAQAAAAAAAAAAAAAAAQIDBAX/xAAjEQEBAAICAgICAwEAAAAAAAAAAQIRAzESIQRBMlETInFh/9oADAMBAAIRAxEAPwDkSE/+N6awy1FxYBtIjNChcHhAVE2jm6LEjHmWrMihB99I6F8L/GIX3VnKr15RzIpe0OAR+8TLCZNYZ3F6HwHaWZqxmJGJBjhfwz8WGWyJjkf3bc46Z2R2slYdKgRwjzZY3GvVjlMum6SlxaSsRh8JiQYyCFQlWrUtdYsoMUQqCpmtFZXIjleApngwdJis9Mf2v2MjEIKFg8CLjlHCfir4dXgpykFRKf00uDr/ABHosKEYL4t7BTjJWVhnH2kgNyL6Rda6S+3nhaHZh5B2hS5TGhPLlzvG+TvlViySUrlAbZj/APmkY/GfL3tFFpKVgWyLSSebkF+kb3HPVawEg0Ou8IIA4CMhiOxcXK+/CzQP1DIT5gERj5qmfMkjSoPsGCGV3gWKQUuS5am/PhBP6Ul8p84pzEqYhJHI7QTsfF5Ay0sRu9YptWxMhSaO7F+vOEjOAxBi3NxaXB1G9X3eGJJ+0d1+vR4u0Bk5nfWvK0HTPoM1zo3pEfpE71Nvz6wigoNbM3LwiKIpKCCGrxoKQVKGooMA1Axpw8IDh5wcZnY2odeGsTXJqVa1FYgliQQxAKtGfTSK0sJV97gl6DQDeEoqsS1TY26GJBVPzrFBzLSQQkHr7pEQgEkiihW38b8YAAwOlmcVvBivUFiDe7+cBB1O9LsXb0FesRXMqXp/tD05wZanIpbQWPPrDFLUAcE2B/eARSMripFngAxYR9wqwZvzF2UkMQWS5BFK00gK5YuQDrTauu8NicoEh8sKBImbEkaa0hQHcO2Pl9gMRUyBLV/dJ7hfkKHqI0Ht/wCUExAzYWZ9T/sWEpLcFOAfAR2hoQEc5lXa4SvKnavY87DEpnyVyz/3JLdFWPQxjlpEeuJ+GSsFKkhQNwoAg9DeNO7b+WGAnVEr6Kt5PdH/AI/b5Rucn7c7x/p54ChpGV7D7aVh1hicuo/aN57V+Ts9LnDzZcwaJWMivGoJ8I0jt74axOFI/qJakPq4IPIgkRrcy9M6yxu3UuxO3EzAClQMbfg8WCLx5uwGOXKUFIURHSvhf4uTNABooXH7RxzwuLvhyTL1e3V5RBhyhqxgsDjqAjWMxh8XmEZ23cdLiN2iZmxXlTIjOXF2THa8mZSIfWrFRM3uvDiaC3OG18GSlzHguaMfJm1iwmbG5WLisvAlyEL+5KVf7gD6xBc4Ne0BTiwCxhuQnHbGK+IPgLB4pCgJSJUwu0yUkJL8QKKHOOG9sdkz8Isy8RLUhX6TcKFQ6VWIpHpSTiQYB2v2VJxUv6c+WladHuDuk3SeIjX+OOWNnbzKlSTcF+AMRMpgWVsGsQNecb38YfLadhwuZIV9WQKkWmIDVcWUBuK8I0JBu1QKO9vGKzoVAcOxYcfdImSLEaHc8rRXybEZW1NdPH/MN9Q6MGAA84aBV4Y30LW90gYSoMxI0u4eJfVuTYs7XqPZeGWs6FnFjducVC/qEuAosb1s7NBkS3FHcbB/SK/dVcA8G/MJclUtrgHka7N+YCeVSfuOn5pEkKcPWzch+YHKmlx3Xeju37+kWDObiPf8xAJKqaFztWHU7aDj0p5wTEjVJbMG6xFTqS1hvTThtSAdM093MU/y0WF3sBT2ecY/+lIYvrroGvu0WKJTd+fOKo0kUu3CFApbEa9C0KIbelkqiYMVZUwQQmPPK9OlhJhQNComDGmbDKlwGdhgpJSoBSTcKYg8waRYzQ2cRT20Xtz5XYGeCUIMhZ/VKon/AOP7fACNGx/yhxctTyJ0tbWfNKP/ANh5x3P6sMovFmVTxl+nH+yU4/CsnFYdeUfrQy09cr5eZpGyYXtIEZkKDHR43phHOPmVLk4RpyCUzVq+0B0r3Uf7SBqPCrxiz36dZZJ7bHJ7SQA6lJSBuQPWMdivi/DInCUpYJUA6kkFKXs5HsPHH8b2yuYRmLgEWGnsxWTNBLp5kA1pz01jc4/253n1070vHIbuTEkWcEEPs4sYx/8A/XSCzsoGx/EcalTVpBSCQ9fdOMRX2gtSjmJfQ3ALeMP47+258ifcdxkdtpJuOhi8ccDVJDxwLDdpLKnSVZgB09trGVHxNiUt3g2+UP8AzGbhlG8efC9+nZFdoA0Kgk7K1jXu28dMkMpKlKlng4TwPCOczPiWepnWVA2GRP4rGRR8TLCCgyFMd835DxzymT08eeF6bp2J8XFQZVDo+vjG4YHthJbvCpYRx3sxE2eftyp3Nv5ja8DK+itK3JA7teOvlExzsby4scnU5dY4j84OwUycSmbKSEieklQAYZ0mpHMEFuZ1jsfZeKCgI1j5rdhrxGFC5aSpUlRWwuU5TmYC5oC0eqe5t8rPGy2VwpCQRlUQNQdBS1unWGo47r73122HjE1IDV1p72hFjQEU/PrFc0UqYnL3UkPXUaX8ISiC+hqw0O3nDSktcDXXwvaGVMDg12oxioiCrfZwGccolNmksQCWGup1pb/EJazmHI2p/mFLSTRR5Nx/iAiFAijpT+oEU6bPCCDa4Z6W8d6wUJbpVyawjMqQrZxu/LSAfUUgxsCGA3ptx5xSzMx8QR4xYSXYUsKF4AoUQGLEeQ/aITEp0AFHZn8NISgoPYuL6cucRmlwCSKtakRTypiWqpiKVSfwGhRCXUfcIeKjuScem4PhFlHaQBvSOAdmfGM5FCXEbFg/jN6GnWPHlx54/T148mGTuUnFgihgv9RHHcN8XZf1ecbF2Z8YZrseMTz/AG14xvxxIgQxLlowMjtX6geDyZzEGLM9lxbBhxFsJinhVxfTHfFxyAmopHKvnZOyysO9858G3jrcwRo/zTwX1Oz5qmcy2WKPZQB8iYtmrKuN3LHBvqghhrsNDyiYCQpJ3Dci9uPOKqGeiSBanCu9IspwhVUKYJ/S+v8Ags8dXnWJSwXBzOD0tvpA1i4tUaaddxD4bFOxo4oXh8SsqJsbMN+FKU/MQQSlSVOkPoyW/MGTOBBBSeFIrypqQUtQVB2DsKQdSDerV8efOKGCihiCKcaxYwGPUF5+8SLgl38YHNUO6FG3lvA5isjFif8AO1olm2plZfTcvh/4gTMXkUkoLA1ZjyMbD2njAJamZy7RyieosFIcKDnSo2bn+Iy+B7YXOQEn73CfK8efk49e4+j8fn8vV7dT7C7aMtQlzDUC+ive0bxhsWlQuI5n2N2f/UEZwafcz3Gx0jdsJ2IlIAdbbFRPrEwuU69t8+PHlN5XVcv+ZvZMrD4pKpZT9OaCrKk/ap+9Q0CSS/iI0qYpOYC1S3v8RvfzanS/6yVJSwySu9/yKiAeTf8AtGiJGwt1FPSsd4+ZnrfpEr4VrrUdORgRbjz02LdIMFipIIIbiTyh0odINjtt0jTAKgbOCDwf8O8EkzaMCK8LdISBo8RIAIJcaFoCaSzkiuhS5bw05QT6JB186+EOsp0HEV14wPMog701udwYiozJ2XUtxt60g2GnBNSmh9a14RGV3nJdOve1fl1hjJUzuNh6/wARUWZs9wARVwxNmp5NFWxc9G96xNCsoYs5Z6U0vCmcNXvQX9IABlr0FL3TrChzKFG23N+sKKjX1y4gURkVyRqOcBVhzpGts6VzMNwTBJeJWk0U3WLMqWGLs4inNL2h6q+43L4X+MlS+5NJaz+9I6l2TjROlhaS4Lt0Mee1rp6R0r5Sdp/9SQTZlpHOhHi3jHm5OGT+0eni5bb412LszEOBGblxqmGmZVDjG0YeoEMK1yQSZaMH8RyQvDYhBDhUmYPFJjOqFIx8zVJF6RvJnjeUxMoDprfa/DSLcuWhgoHnw3pE+1sMJc6bLbupWpKdaJURXoBFWVJBUCCQ+1geW0dHCzSz9AEOEuDYxFGtaPwvrbnE0ylOSdLsd3uOcMtNDW5B4ONXEBESnu/SvJoPZLPQMS+uorzgIJSVcv08R62hDu3213a4/aAO6SQ5AILDhr1iKphS760tbm17QwqkKSrNlfMKDLffSJIVmYj7qAhTWqx84BKBYkgB2rufbQfsFAXjJMtJbvMdwkAki3BoEpRCGJcgVY3GujbRlfl58OLxGJ+olYQJJ+4BypRFm2Y34xnL8a68MtzmneeysMlCQAwYQVeNJJCQ5FhA5GDUlFV8yBBsPh0oDguTqY5TcmnrzuNtvbzh8R4+bOxMxc1OWcZigpN2ILZb/pAbpFdC3AzC/Jvf7RlPizGSp+PxExH2rmM++UAZm2JS78YxaEhJNbHUcT0HWO06eC9p4cEoUbVAB5U8ISyQGN3vwgs1KgBY8tffCK5mV/G77QRNSnZw4rUPAUIctcG/h4wbLUgaG5H7RNabjjRnDXvAClpAcfaRvYvZzBVBlFxV2N2faltodQYsnMwqrNl8iOMRXMUXcmrkZgS/XnqYKsS1BCft67vYxWWCASKgan3WJIU+x5W6gmDGcQogV4aG/togoqmZWVmux4F4slDM726Po7w85Y/tAI2tbasDCinVTHwrwaKiSk7AeENESprgDx/eFAUUrrbnSFM6sHJ97wiNydv87wHKRVul4qIzZL1pR+R5wBms1POL/wBOtRQC5peKc0tUDhFQBSeMZ34A7Q+ljZSjQKJlk/7qD/2aMGpNSPDkYgksXFGrTf8AELNzSy6u3peYt0jcMYzvZWPSoAOxjnfwh28jFYdOZX+qEssC72dtizxm8OpaPu6KH52jx7uN092plHQEGKmJlsXgHZeNzJqaxemVEd/yjhN4ZPL3aKiufOWA3+tMPe1BWSCx0ii1ajKNxrwpHS/mR8HLz/WkSipIBKsrOK1AFz6RzEllNUVUzH22saxu4zyY+N/4sklwygW8W5PV38og2o5j2IkF0Ja1DQuNAfH1hElnAOXVxaunvSNOYM4PUBgzFv8AHEQ0xFgXZ3fk+vWLZSCi5ckG9233iCVkFs1HdhbUCm9YGgpMgAAsQ1SaAgG3OggzVLbDKblg5H7QMpIBPCgEEQ5IKdg9aeHD94CKy42VYg6MKGnO8bz8q1rw6Zn1UKSFKCkki9AKeEabh0pTNSogEJUk791w/P8AxHoDsnFSigEZWZ30Aa8cuS/T2fFkm8u9Kk74qlCmYGNL+NPmCkIMjDqBUoFKld5kgggsRdXpFT5ldryZiPoyspXnCllrIqwfd2LbRzZSFB20N79OUTDC33U5+WT+uMWkEUDAWZ9Wqz9IIEOTdteHXaK0pN6W1B05G1zBytySwpsCBU25R2eQYk05huPjEpqAUkEC5cjTb1iKlJOtSxYAM+rHSCFFCRUh+IDk3GsQOkDu186W1gYmEO9vB66P7pDolHUC1Q4oelLQphURUVDFjt4wDyFA0L02pQ78HgSluoudxSlN/CI4YgLeqdn16QdISV5hc93XTgKQEDQd1STq52Y66wSViE2LjT0iWHKwMoCXrfi9vYiK2SNy/DpBU5kyjJamhv1PSIIUSC9K3G+0QFdCC+vSGKGoCS/91XJ0pbrAHTlIre14eKylNbyCoUEVyg038IYJYnd9eMOQd68a3/IhkkAcqVNYAS9GHJ9YFikce7pwvcaRcmgOySf+W8DmJuLA+R63iox0w19+fCGSkMzxZmSgbHp1iv8ARbTl/MVFjsjtJeHmpmINRcPQjUHgY7h2H2mmfKRMTVKgDd+YPKODka6xnPhj4jXhVEXlqIdP9p3H5Ec+XDym527cPJ43V6dwk4r6Kw1Um/B+MbNhMYFAGOc9m/E0ualnFR4xdl4qYggodSf+01SNm1EeaZWPb4TKOjKAMc3+YXy9lT0rnyBknDvEIDCY1TQfrO+rdYzvZ3xIlVCWNm48oz0qeTQ+I1jtjlv25Xjs9PL/AGkAhgnW/BoyCZ4Mvg3jSN1+Jfl8qZj5qpSkIlTGWXBJClfcAkNRw99YyWD+WeElI75mzFGlV5RXgm0bucc58fO1yiSSWDOSG3rowEZGZ2NiCB/pTGOUA5FCujlq1jtHw78MyMKP9NAfVRqr/wAjWNlRMQB3jE/k21fj+Pftzn4R+CJEsBU8Casl2UHSOASb9Y3HtD4Twc6XlXh5QowKEpQoclJAIjC4rtVImzDLqhwxFnarcHjRu3PmbMEwykKAQCylJqf9qT6mOeOVtv29PLhhjjPobA/LyZiFT0heVCJhShRB7wBIcEWbzaNZm4iajPhwtaMiilQSpTEoLdBG49mfNKWiXklylqU2rAPzjR1YklSpq2KlKUtbt9yi7cgTrHSbvceTk8cfwqvNSQCeda+30iE0snMbFqjSLdB/yAdI0roW4bCJTZTgvtwtR7RtwY9KS9Bat72GnN4LLyqP9vd/mGdDhNXejbC/WJTpf9ppfYgN6RWU0ymqWcVpry2gj0d6jho/sw0tWjkt5U42hSpDUZ24ObWiKNKUVB7kmruTzD+6wpko0IIH88IeZOLBWnQNw8IAvEpTQnz3iKeXKD6q97WaGmtUA8W/I/iHw08FTpDX012fzh5yRmsCSx9jQ8RFEyoijEEGx5a+Ih8wyuSA1djWjQJnIfiXBJa99/5ghYCgLvUXdzprAJJSaHf8bvAipIbMCQRcHXYnz6w6kmjpqBS9RqG3Ig2IGYMlgwfRvXh6QFYrI/Qro584UFlTEKDrXlOxOmhtCgiop+RFwYhLKa924Gtve8SXOSCFgubFvJz7vEAsg3BpUQEwhyKNs/K7wMoq1xU6U3iZSaFzQ66fuIkDY2PveAClNLMau38xApBLQVq19B098YQkAivLkYqKa5BaggC0xlQyaVP8bteGnsbAAHYCGzTGYbFTJZBQsp97Rtvw98bzZTfWGdGpFx01jV5+DUGY9NQIZKWo0Msccmsc8seq7Jg+0cNiWXLWkLFQQWL8RrG0dm9sBKD9QgEbnV9I85pcVSopO4JB8YyUjt/EJopZWNlgerPHG8Vn4vVh8mdZR3AdrJXNKwQ1gd2hsd8QSgA6g44xxLEfEk4hk93r/EYuZPmzD35iupjOPDn9u2XzOOa1HbO0PjmTLSWWl9njR+1vj+bMP/Uypr3EXPM3jVZHZoIcqfr67ROVhEg0bTrGpwz7rjl8rK9TS9P+JcStP05TISaEj7m/Ea8MEXr6xmf6IuFV3Gm9Ynh6LZ0sQx1BBvf14R1xkxmo8ueWWd3kqYKUwGzaVrBlnwUaE7GtXg82QArLow4VceIhspZ60Iamnhxi7QUScwcHixLU3iMubzeoI26Q30aO5HHR32FIilLXS5JJd78W3iCf0Q4KQKVrU9XgZSxqSSejPeCS0u/rWnneDZ6ADQEPuHo9xQUpAQkpqb18+sSBAUWJemtX1oIiUkgCxrd7gcN4ktQ7qVJDkeLOXodbQU85QJBNIGZKXHdcvrz0p7POHlze6SA+29bXicrFIYgjQ1IetGA2iBpcpj3UtW3vevhDKSO8WcM17GjNw06w0pSUrzs4DEpJVWoer016RH6ig6WJFdC9dTvrFBFUbKPbeukTRNIcF30JDF6WaBylggkqehoSAwfleJLXm1ACasb7Cuof1iCWYuHcsxrWrbmI5DmJLMa1o14kUkszjfjyPjAM+tRUhi37RRIyUn9KVca/gwoInJo3/K/iDWFENMUVJKi2rAEWPhBMPUmxan+OEPNPdqjLxSQfLW4ioEqBJBceEaZXpq2Tx8YFKRQgKer7GAJdQJNL+Q9+ETkEsBzq/jeGlFmSyHDA0PWlLREEtbUN+Xg8kuHFLi+tqwlTyGdiLWEQRHmBA8jcQ7192iwJdyLHfXg0RSmri9zoCfCKBO9d/fQw2SnvSDBWbQj3tCWioYhtffjAVJSb2YeMWS1RDJlKfRt60HSJy5LpKgoNW403gArlA0p5HzhfTfS9HDcPbQRRbjy4QKakqUAxL2y3Znt7tBCkSMpLk3psaExZMwMRxJDuKHYnW0QkLBSw/wDap8RQDpEXU4S9DbaCjuoFwba6u/8AiBLlAtuHt7tDKcluQ8esTUomqa1G7128PKAPLlCpcnTju3KByJoLsbVsWI6QNYmVylx0pq1dYSE5UgmgLB+DGhiAxUz7FnaznbpCUDwpbWIKQas1/Y/NokpjcA6VuDuG90gEF0dzQB963iUpsqCVEvQudTy3gTFyNc1aMCKULQSZJCSwGUPYWBPGAfPeoF2u1Tcawyqtck6mtfKBrWAHJJps4q3hSHTOp3XLByBR7bwDTZdwBUUoafcQ7Ch0tCWQTR6M934sdhFiXKKw6RQ6G4hpnZy0kO6rWbWnX+YbVWCctWzdfBxBsOvLMqe6acjxiIk0NyWYNbW7WilNznuqSKVbfh/POKjL5QlRUVAPobVev46QxDVUnvch5vo0VcQe6AAzF+8xsdK2pEkrNQ9lF9q8LN/MZ0u01pZ60KQ1r008DAzLYUYkuXJuTr4VhFZUw2NAS9K2pQVEECHOjPTdoqK5WRorzHPzh4tqnKFAQBtXnpzhRTSlMWxN2YO9fMQKViBmU40YCt+LwUFzm4gXGlrcTEfoHNx+7Znod+PlEFTJxOtOcTCCAwYvd9uMGUe6QAXJq3BmHhSIJ7pc7BiPDpFQZEoBJSVXL7PziUkukuKg0PunjFabOdgBS9f5hkJIVrUPrfaCrBSQHADWpvX1g5m5n7rPpswrFfDoU7s7Pr6PrDpFbGlajc84gIrgeQgZpVyOA3/ESWjVvF/2iKphaoFLGrdfC8UTvcluO/sREpGUABlA0ILC+ggcpTElmOli46GLU2UDWrPTht18oCWDp3jrp/iA4oqQsG4LuBeo9IeWz1LfceBp5PSITZKlHMKAHXz5NARl4kAkAFr1uP3ixIwRU6qAFjQ1I4iKpQol9RQNr4xmsMWQP9o9IDDYglCin7kuTUO2uusORWjGhFH1aorDYghS1EUBetOsWpKGSmtgWqK2bkRCishJds3deoDWe3gTClSMuh66DxtEpkliebaa+/KD4fFLlupNCUlBBD3oYgglZYPlYnbvWavlAvq1LuHFH1rU/wAxKYgioDl69PQwp8klgXYF/G4B2feKHyOUh6m48bnpEysNfW97f41gILF35Pxp6EQSWXS5Dk/cHZ7u3SAKCSzNW7Ei1ngOLlEpCgO8kiu7G0DlKKbFwaCgrwvTwg6VjME2IsK+rRBGXmSCyh3i5zcqtuP3EWpOJzOCGWkqVahDEDq7XivOkhWtTXlQRI48gEj70lNWJ1d+Iia2oK8yQVAO+12u5O1IfDrWpRVUOH0IfiPd4ZCXdWpDVcDygRSQllMDwOjjQaRpBJUxyykipv5Vr0gykhN2YihsAdjtFMYcrFCA+pB3rV2vFz6AZmvxGpBgHDi7BmIa1r8XiaZhLulgzhx6X/ERS1qhtyOXg0Jc6pY95jlLOARyFuMQGK2ZkAggFxCilKQJgzIIAOiiHB2vCho2YkAHIwbcg1bY2/xAZSHOd6C9OGni8ClEsL2uda3O5icuZodaUtu9NIqbEVMGbKSxOlniYUHY0Be3ukDWkhnFSKHbiIZE16V1rpwtAPPlnM4cUbrDhIarvweu4/MMlHdJcML/AMceESBer3pWnsNrAJeWjBst71h0zr3Lg6e7QGUA5B4a/mLiZKTo0FM5tcEi7O23L94nNlJchhqe6OWw/aATbkG4sA1RW21TB5koCWk2zOQoOLMClhQG9ekZFZWFSFOGsCw16v1bhBZeJCAygWoeGU3B2iSSd61Da7P5iHSXari7UYjlrFFfMVKIrvbnRoMMQQLkbtXy/aBTE+D6cdWfhDhTEFT5ddTTWvK0UWFLH6dSHcah7ePnDCa4IcgMzWvxvWKMicH7prsaa0ppWL0yWQnvAF2AtbX/ABEAJ8t0snahbe19LRKTMDB1FLVr51MMonK5cvQB7MzV4/iEtIU5ZSaJodQ9acfxFCAKwdDvc1djTj+IJLlJdOZl1L3OnHcekRlynUSKWBF7Nfr6wMJ+4KJ1KTo40YesBKZa9iTzGZ2pYiJlRfMCxq/vaIIqbgU0TelOZJ84eXPc94Odw0QKYqr5C9WewGzmCSUOcz94itbceFYhMUw1q1xyeusMpD1BqaU1HHhAMZgIyhnJcO279XhPoKPUW/zpDghn1cC4519OUJUuxSQTUgEXbnFBysUzVoDmZ+A8qQNckMQAxJqDTof2gv1grKa1DKDgZTvbeKWJnVLEg0bWJCrUwJJsQGbdqbw31E6imrh6b8YhJQpIKiX119tFVOMzhnAqX68fJ4uheWsEDKoN9uoq1/QxXOJUCUtxFXB5bbdYZLV21Gm0QUjOyTR2KTSo3G0NINLxLqq3IPtZ9YktJJLNZ2J4b+MB/pC472YPUBoCnCk10fduhii3JlOHKE9WhRBlaB+b08DCgArUljUtTq/pEwti7A0oT+3UQoUQTcqY7FhW/PpEJuH2oeFdt4UKIpwEuaVB9NfLSHWakGrV5a7bQoUVFKXiTmJ9lh/EX0Ko7+V+vu8KFFqRHEKdjaznxEWeyi4MlTkKGdJ2uPUAw0KM3pr7VpeIAUR+pJYA6EEOdj1ic+cVZlkB3qwAY8AA14UKLpDlYYAi1KUN9xqXh83dGWtLW84UKCqS1/UU5GU61J/ETmLzUcliDChRWR0rUGBLpzBgbg0256wHFh0hPeBzM76PwMKFEVMS1ByS1GfdrEiGXNFHSAKBxta237Q8KANkIp6bgwJLF3c1o1xcNcUhQoKv4PIQr6qikAUyDpvyil9cEODSmm9IaFEhU/rKTlUA3JummkSmAhOf9IUAbVJ8xChQFUY/NWXfyL2FfXjB1gMyuFtD7HlChRaQVCO6yi4F2DGATsHLSmgaju5ccX1rChQXSE5DUJJ6AdPKLSHLDSrcj5w8KKiK0VuzsxrViWPrDzsMoDM7Dh74QoUQDVIUavfj0/EKFCisv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12" descr="data:image/jpeg;base64,/9j/4AAQSkZJRgABAQAAAQABAAD/2wCEAAkGBxQTEhUTExQWFhUXGBcXGBgVGRgaHBkYGhgYHRoaGhcYHSggGRolHBgaITEhJSkrLi4uGh8zODMsNygtLisBCgoKDg0OFxAQGiwcHBwsLCwsLCwsLCwsLCwsLCwsLCwsLCwsLCwsLCwsLCwsLCwsLCwsLCwsLCwsLCwsLCwsK//AABEIALcBFAMBIgACEQEDEQH/xAAcAAABBAMBAAAAAAAAAAAAAAADAAECBAUGBwj/xAA9EAABAgQEAwYFAwMDBAMBAAABAhEAAyExBBJBUWFxgQUikaGx8AYHEzLBQtHhFFLxI3KCM2KSopPC0hX/xAAZAQEBAQEBAQAAAAAAAAAAAAAAAQIDBAX/xAAjEQEBAAICAgICAwEAAAAAAAAAAQIRAzESIQRBMlETInFh/9oADAMBAAIRAxEAPwDkSE/+N6awy1FxYBtIjNChcHhAVE2jm6LEjHmWrMihB99I6F8L/GIX3VnKr15RzIpe0OAR+8TLCZNYZ3F6HwHaWZqxmJGJBjhfwz8WGWyJjkf3bc46Z2R2slYdKgRwjzZY3GvVjlMum6SlxaSsRh8JiQYyCFQlWrUtdYsoMUQqCpmtFZXIjleApngwdJis9Mf2v2MjEIKFg8CLjlHCfir4dXgpykFRKf00uDr/ABHosKEYL4t7BTjJWVhnH2kgNyL6Rda6S+3nhaHZh5B2hS5TGhPLlzvG+TvlViySUrlAbZj/APmkY/GfL3tFFpKVgWyLSSebkF+kb3HPVawEg0Ou8IIA4CMhiOxcXK+/CzQP1DIT5gERj5qmfMkjSoPsGCGV3gWKQUuS5am/PhBP6Ul8p84pzEqYhJHI7QTsfF5Ay0sRu9YptWxMhSaO7F+vOEjOAxBi3NxaXB1G9X3eGJJ+0d1+vR4u0Bk5nfWvK0HTPoM1zo3pEfpE71Nvz6wigoNbM3LwiKIpKCCGrxoKQVKGooMA1Axpw8IDh5wcZnY2odeGsTXJqVa1FYgliQQxAKtGfTSK0sJV97gl6DQDeEoqsS1TY26GJBVPzrFBzLSQQkHr7pEQgEkiihW38b8YAAwOlmcVvBivUFiDe7+cBB1O9LsXb0FesRXMqXp/tD05wZanIpbQWPPrDFLUAcE2B/eARSMripFngAxYR9wqwZvzF2UkMQWS5BFK00gK5YuQDrTauu8NicoEh8sKBImbEkaa0hQHcO2Pl9gMRUyBLV/dJ7hfkKHqI0Ht/wCUExAzYWZ9T/sWEpLcFOAfAR2hoQEc5lXa4SvKnavY87DEpnyVyz/3JLdFWPQxjlpEeuJ+GSsFKkhQNwoAg9DeNO7b+WGAnVEr6Kt5PdH/AI/b5Rucn7c7x/p54ChpGV7D7aVh1hicuo/aN57V+Ts9LnDzZcwaJWMivGoJ8I0jt74axOFI/qJakPq4IPIgkRrcy9M6yxu3UuxO3EzAClQMbfg8WCLx5uwGOXKUFIURHSvhf4uTNABooXH7RxzwuLvhyTL1e3V5RBhyhqxgsDjqAjWMxh8XmEZ23cdLiN2iZmxXlTIjOXF2THa8mZSIfWrFRM3uvDiaC3OG18GSlzHguaMfJm1iwmbG5WLisvAlyEL+5KVf7gD6xBc4Ne0BTiwCxhuQnHbGK+IPgLB4pCgJSJUwu0yUkJL8QKKHOOG9sdkz8Isy8RLUhX6TcKFQ6VWIpHpSTiQYB2v2VJxUv6c+WladHuDuk3SeIjX+OOWNnbzKlSTcF+AMRMpgWVsGsQNecb38YfLadhwuZIV9WQKkWmIDVcWUBuK8I0JBu1QKO9vGKzoVAcOxYcfdImSLEaHc8rRXybEZW1NdPH/MN9Q6MGAA84aBV4Y30LW90gYSoMxI0u4eJfVuTYs7XqPZeGWs6FnFjducVC/qEuAosb1s7NBkS3FHcbB/SK/dVcA8G/MJclUtrgHka7N+YCeVSfuOn5pEkKcPWzch+YHKmlx3Xeju37+kWDObiPf8xAJKqaFztWHU7aDj0p5wTEjVJbMG6xFTqS1hvTThtSAdM093MU/y0WF3sBT2ecY/+lIYvrroGvu0WKJTd+fOKo0kUu3CFApbEa9C0KIbelkqiYMVZUwQQmPPK9OlhJhQNComDGmbDKlwGdhgpJSoBSTcKYg8waRYzQ2cRT20Xtz5XYGeCUIMhZ/VKon/AOP7fACNGx/yhxctTyJ0tbWfNKP/ANh5x3P6sMovFmVTxl+nH+yU4/CsnFYdeUfrQy09cr5eZpGyYXtIEZkKDHR43phHOPmVLk4RpyCUzVq+0B0r3Uf7SBqPCrxiz36dZZJ7bHJ7SQA6lJSBuQPWMdivi/DInCUpYJUA6kkFKXs5HsPHH8b2yuYRmLgEWGnsxWTNBLp5kA1pz01jc4/253n1070vHIbuTEkWcEEPs4sYx/8A/XSCzsoGx/EcalTVpBSCQ9fdOMRX2gtSjmJfQ3ALeMP47+258ifcdxkdtpJuOhi8ccDVJDxwLDdpLKnSVZgB09trGVHxNiUt3g2+UP8AzGbhlG8efC9+nZFdoA0Kgk7K1jXu28dMkMpKlKlng4TwPCOczPiWepnWVA2GRP4rGRR8TLCCgyFMd835DxzymT08eeF6bp2J8XFQZVDo+vjG4YHthJbvCpYRx3sxE2eftyp3Nv5ja8DK+itK3JA7teOvlExzsby4scnU5dY4j84OwUycSmbKSEieklQAYZ0mpHMEFuZ1jsfZeKCgI1j5rdhrxGFC5aSpUlRWwuU5TmYC5oC0eqe5t8rPGy2VwpCQRlUQNQdBS1unWGo47r73122HjE1IDV1p72hFjQEU/PrFc0UqYnL3UkPXUaX8ISiC+hqw0O3nDSktcDXXwvaGVMDg12oxioiCrfZwGccolNmksQCWGup1pb/EJazmHI2p/mFLSTRR5Nx/iAiFAijpT+oEU6bPCCDa4Z6W8d6wUJbpVyawjMqQrZxu/LSAfUUgxsCGA3ptx5xSzMx8QR4xYSXYUsKF4AoUQGLEeQ/aITEp0AFHZn8NISgoPYuL6cucRmlwCSKtakRTypiWqpiKVSfwGhRCXUfcIeKjuScem4PhFlHaQBvSOAdmfGM5FCXEbFg/jN6GnWPHlx54/T148mGTuUnFgihgv9RHHcN8XZf1ecbF2Z8YZrseMTz/AG14xvxxIgQxLlowMjtX6geDyZzEGLM9lxbBhxFsJinhVxfTHfFxyAmopHKvnZOyysO9858G3jrcwRo/zTwX1Oz5qmcy2WKPZQB8iYtmrKuN3LHBvqghhrsNDyiYCQpJ3Dci9uPOKqGeiSBanCu9IspwhVUKYJ/S+v8Ags8dXnWJSwXBzOD0tvpA1i4tUaaddxD4bFOxo4oXh8SsqJsbMN+FKU/MQQSlSVOkPoyW/MGTOBBBSeFIrypqQUtQVB2DsKQdSDerV8efOKGCihiCKcaxYwGPUF5+8SLgl38YHNUO6FG3lvA5isjFif8AO1olm2plZfTcvh/4gTMXkUkoLA1ZjyMbD2njAJamZy7RyieosFIcKDnSo2bn+Iy+B7YXOQEn73CfK8efk49e4+j8fn8vV7dT7C7aMtQlzDUC+ive0bxhsWlQuI5n2N2f/UEZwafcz3Gx0jdsJ2IlIAdbbFRPrEwuU69t8+PHlN5XVcv+ZvZMrD4pKpZT9OaCrKk/ap+9Q0CSS/iI0qYpOYC1S3v8RvfzanS/6yVJSwySu9/yKiAeTf8AtGiJGwt1FPSsd4+ZnrfpEr4VrrUdORgRbjz02LdIMFipIIIbiTyh0odINjtt0jTAKgbOCDwf8O8EkzaMCK8LdISBo8RIAIJcaFoCaSzkiuhS5bw05QT6JB186+EOsp0HEV14wPMog701udwYiozJ2XUtxt60g2GnBNSmh9a14RGV3nJdOve1fl1hjJUzuNh6/wARUWZs9wARVwxNmp5NFWxc9G96xNCsoYs5Z6U0vCmcNXvQX9IABlr0FL3TrChzKFG23N+sKKjX1y4gURkVyRqOcBVhzpGts6VzMNwTBJeJWk0U3WLMqWGLs4inNL2h6q+43L4X+MlS+5NJaz+9I6l2TjROlhaS4Lt0Mee1rp6R0r5Sdp/9SQTZlpHOhHi3jHm5OGT+0eni5bb412LszEOBGblxqmGmZVDjG0YeoEMK1yQSZaMH8RyQvDYhBDhUmYPFJjOqFIx8zVJF6RvJnjeUxMoDprfa/DSLcuWhgoHnw3pE+1sMJc6bLbupWpKdaJURXoBFWVJBUCCQ+1geW0dHCzSz9AEOEuDYxFGtaPwvrbnE0ylOSdLsd3uOcMtNDW5B4ONXEBESnu/SvJoPZLPQMS+uorzgIJSVcv08R62hDu3213a4/aAO6SQ5AILDhr1iKphS760tbm17QwqkKSrNlfMKDLffSJIVmYj7qAhTWqx84BKBYkgB2rufbQfsFAXjJMtJbvMdwkAki3BoEpRCGJcgVY3GujbRlfl58OLxGJ+olYQJJ+4BypRFm2Y34xnL8a68MtzmneeysMlCQAwYQVeNJJCQ5FhA5GDUlFV8yBBsPh0oDguTqY5TcmnrzuNtvbzh8R4+bOxMxc1OWcZigpN2ILZb/pAbpFdC3AzC/Jvf7RlPizGSp+PxExH2rmM++UAZm2JS78YxaEhJNbHUcT0HWO06eC9p4cEoUbVAB5U8ISyQGN3vwgs1KgBY8tffCK5mV/G77QRNSnZw4rUPAUIctcG/h4wbLUgaG5H7RNabjjRnDXvAClpAcfaRvYvZzBVBlFxV2N2faltodQYsnMwqrNl8iOMRXMUXcmrkZgS/XnqYKsS1BCft67vYxWWCASKgan3WJIU+x5W6gmDGcQogV4aG/togoqmZWVmux4F4slDM726Po7w85Y/tAI2tbasDCinVTHwrwaKiSk7AeENESprgDx/eFAUUrrbnSFM6sHJ97wiNydv87wHKRVul4qIzZL1pR+R5wBms1POL/wBOtRQC5peKc0tUDhFQBSeMZ34A7Q+ljZSjQKJlk/7qD/2aMGpNSPDkYgksXFGrTf8AELNzSy6u3peYt0jcMYzvZWPSoAOxjnfwh28jFYdOZX+qEssC72dtizxm8OpaPu6KH52jx7uN092plHQEGKmJlsXgHZeNzJqaxemVEd/yjhN4ZPL3aKiufOWA3+tMPe1BWSCx0ii1ajKNxrwpHS/mR8HLz/WkSipIBKsrOK1AFz6RzEllNUVUzH22saxu4zyY+N/4sklwygW8W5PV38og2o5j2IkF0Ja1DQuNAfH1hElnAOXVxaunvSNOYM4PUBgzFv8AHEQ0xFgXZ3fk+vWLZSCi5ckG9233iCVkFs1HdhbUCm9YGgpMgAAsQ1SaAgG3OggzVLbDKblg5H7QMpIBPCgEEQ5IKdg9aeHD94CKy42VYg6MKGnO8bz8q1rw6Zn1UKSFKCkki9AKeEabh0pTNSogEJUk791w/P8AxHoDsnFSigEZWZ30Aa8cuS/T2fFkm8u9Kk74qlCmYGNL+NPmCkIMjDqBUoFKld5kgggsRdXpFT5ldryZiPoyspXnCllrIqwfd2LbRzZSFB20N79OUTDC33U5+WT+uMWkEUDAWZ9Wqz9IIEOTdteHXaK0pN6W1B05G1zBytySwpsCBU25R2eQYk05huPjEpqAUkEC5cjTb1iKlJOtSxYAM+rHSCFFCRUh+IDk3GsQOkDu186W1gYmEO9vB66P7pDolHUC1Q4oelLQphURUVDFjt4wDyFA0L02pQ78HgSluoudxSlN/CI4YgLeqdn16QdISV5hc93XTgKQEDQd1STq52Y66wSViE2LjT0iWHKwMoCXrfi9vYiK2SNy/DpBU5kyjJamhv1PSIIUSC9K3G+0QFdCC+vSGKGoCS/91XJ0pbrAHTlIre14eKylNbyCoUEVyg038IYJYnd9eMOQd68a3/IhkkAcqVNYAS9GHJ9YFikce7pwvcaRcmgOySf+W8DmJuLA+R63iox0w19+fCGSkMzxZmSgbHp1iv8ARbTl/MVFjsjtJeHmpmINRcPQjUHgY7h2H2mmfKRMTVKgDd+YPKODka6xnPhj4jXhVEXlqIdP9p3H5Ec+XDym527cPJ43V6dwk4r6Kw1Um/B+MbNhMYFAGOc9m/E0ualnFR4xdl4qYggodSf+01SNm1EeaZWPb4TKOjKAMc3+YXy9lT0rnyBknDvEIDCY1TQfrO+rdYzvZ3xIlVCWNm48oz0qeTQ+I1jtjlv25Xjs9PL/AGkAhgnW/BoyCZ4Mvg3jSN1+Jfl8qZj5qpSkIlTGWXBJClfcAkNRw99YyWD+WeElI75mzFGlV5RXgm0bucc58fO1yiSSWDOSG3rowEZGZ2NiCB/pTGOUA5FCujlq1jtHw78MyMKP9NAfVRqr/wAjWNlRMQB3jE/k21fj+Pftzn4R+CJEsBU8Casl2UHSOASb9Y3HtD4Twc6XlXh5QowKEpQoclJAIjC4rtVImzDLqhwxFnarcHjRu3PmbMEwykKAQCylJqf9qT6mOeOVtv29PLhhjjPobA/LyZiFT0heVCJhShRB7wBIcEWbzaNZm4iajPhwtaMiilQSpTEoLdBG49mfNKWiXklylqU2rAPzjR1YklSpq2KlKUtbt9yi7cgTrHSbvceTk8cfwqvNSQCeda+30iE0snMbFqjSLdB/yAdI0roW4bCJTZTgvtwtR7RtwY9KS9Bat72GnN4LLyqP9vd/mGdDhNXejbC/WJTpf9ppfYgN6RWU0ymqWcVpry2gj0d6jho/sw0tWjkt5U42hSpDUZ24ObWiKNKUVB7kmruTzD+6wpko0IIH88IeZOLBWnQNw8IAvEpTQnz3iKeXKD6q97WaGmtUA8W/I/iHw08FTpDX012fzh5yRmsCSx9jQ8RFEyoijEEGx5a+Ih8wyuSA1djWjQJnIfiXBJa99/5ghYCgLvUXdzprAJJSaHf8bvAipIbMCQRcHXYnz6w6kmjpqBS9RqG3Ig2IGYMlgwfRvXh6QFYrI/Qro584UFlTEKDrXlOxOmhtCgiop+RFwYhLKa924Gtve8SXOSCFgubFvJz7vEAsg3BpUQEwhyKNs/K7wMoq1xU6U3iZSaFzQ66fuIkDY2PveAClNLMau38xApBLQVq19B098YQkAivLkYqKa5BaggC0xlQyaVP8bteGnsbAAHYCGzTGYbFTJZBQsp97Rtvw98bzZTfWGdGpFx01jV5+DUGY9NQIZKWo0Msccmsc8seq7Jg+0cNiWXLWkLFQQWL8RrG0dm9sBKD9QgEbnV9I85pcVSopO4JB8YyUjt/EJopZWNlgerPHG8Vn4vVh8mdZR3AdrJXNKwQ1gd2hsd8QSgA6g44xxLEfEk4hk93r/EYuZPmzD35iupjOPDn9u2XzOOa1HbO0PjmTLSWWl9njR+1vj+bMP/Uypr3EXPM3jVZHZoIcqfr67ROVhEg0bTrGpwz7rjl8rK9TS9P+JcStP05TISaEj7m/Ea8MEXr6xmf6IuFV3Gm9Ynh6LZ0sQx1BBvf14R1xkxmo8ueWWd3kqYKUwGzaVrBlnwUaE7GtXg82QArLow4VceIhspZ60Iamnhxi7QUScwcHixLU3iMubzeoI26Q30aO5HHR32FIilLXS5JJd78W3iCf0Q4KQKVrU9XgZSxqSSejPeCS0u/rWnneDZ6ADQEPuHo9xQUpAQkpqb18+sSBAUWJemtX1oIiUkgCxrd7gcN4ktQ7qVJDkeLOXodbQU85QJBNIGZKXHdcvrz0p7POHlze6SA+29bXicrFIYgjQ1IetGA2iBpcpj3UtW3vevhDKSO8WcM17GjNw06w0pSUrzs4DEpJVWoer016RH6ig6WJFdC9dTvrFBFUbKPbeukTRNIcF30JDF6WaBylggkqehoSAwfleJLXm1ACasb7Cuof1iCWYuHcsxrWrbmI5DmJLMa1o14kUkszjfjyPjAM+tRUhi37RRIyUn9KVca/gwoInJo3/K/iDWFENMUVJKi2rAEWPhBMPUmxan+OEPNPdqjLxSQfLW4ioEqBJBceEaZXpq2Tx8YFKRQgKer7GAJdQJNL+Q9+ETkEsBzq/jeGlFmSyHDA0PWlLREEtbUN+Xg8kuHFLi+tqwlTyGdiLWEQRHmBA8jcQ7192iwJdyLHfXg0RSmri9zoCfCKBO9d/fQw2SnvSDBWbQj3tCWioYhtffjAVJSb2YeMWS1RDJlKfRt60HSJy5LpKgoNW403gArlA0p5HzhfTfS9HDcPbQRRbjy4QKakqUAxL2y3Znt7tBCkSMpLk3psaExZMwMRxJDuKHYnW0QkLBSw/wDap8RQDpEXU4S9DbaCjuoFwba6u/8AiBLlAtuHt7tDKcluQ8esTUomqa1G7128PKAPLlCpcnTju3KByJoLsbVsWI6QNYmVylx0pq1dYSE5UgmgLB+DGhiAxUz7FnaznbpCUDwpbWIKQas1/Y/NokpjcA6VuDuG90gEF0dzQB963iUpsqCVEvQudTy3gTFyNc1aMCKULQSZJCSwGUPYWBPGAfPeoF2u1Tcawyqtck6mtfKBrWAHJJps4q3hSHTOp3XLByBR7bwDTZdwBUUoafcQ7Ch0tCWQTR6M934sdhFiXKKw6RQ6G4hpnZy0kO6rWbWnX+YbVWCctWzdfBxBsOvLMqe6acjxiIk0NyWYNbW7WilNznuqSKVbfh/POKjL5QlRUVAPobVev46QxDVUnvch5vo0VcQe6AAzF+8xsdK2pEkrNQ9lF9q8LN/MZ0u01pZ60KQ1r008DAzLYUYkuXJuTr4VhFZUw2NAS9K2pQVEECHOjPTdoqK5WRorzHPzh4tqnKFAQBtXnpzhRTSlMWxN2YO9fMQKViBmU40YCt+LwUFzm4gXGlrcTEfoHNx+7Znod+PlEFTJxOtOcTCCAwYvd9uMGUe6QAXJq3BmHhSIJ7pc7BiPDpFQZEoBJSVXL7PziUkukuKg0PunjFabOdgBS9f5hkJIVrUPrfaCrBSQHADWpvX1g5m5n7rPpswrFfDoU7s7Pr6PrDpFbGlajc84gIrgeQgZpVyOA3/ESWjVvF/2iKphaoFLGrdfC8UTvcluO/sREpGUABlA0ILC+ggcpTElmOli46GLU2UDWrPTht18oCWDp3jrp/iA4oqQsG4LuBeo9IeWz1LfceBp5PSITZKlHMKAHXz5NARl4kAkAFr1uP3ixIwRU6qAFjQ1I4iKpQol9RQNr4xmsMWQP9o9IDDYglCin7kuTUO2uusORWjGhFH1aorDYghS1EUBetOsWpKGSmtgWqK2bkRCishJds3deoDWe3gTClSMuh66DxtEpkliebaa+/KD4fFLlupNCUlBBD3oYgglZYPlYnbvWavlAvq1LuHFH1rU/wAxKYgioDl69PQwp8klgXYF/G4B2feKHyOUh6m48bnpEysNfW97f41gILF35Pxp6EQSWXS5Dk/cHZ7u3SAKCSzNW7Ei1ngOLlEpCgO8kiu7G0DlKKbFwaCgrwvTwg6VjME2IsK+rRBGXmSCyh3i5zcqtuP3EWpOJzOCGWkqVahDEDq7XivOkhWtTXlQRI48gEj70lNWJ1d+Iia2oK8yQVAO+12u5O1IfDrWpRVUOH0IfiPd4ZCXdWpDVcDygRSQllMDwOjjQaRpBJUxyykipv5Vr0gykhN2YihsAdjtFMYcrFCA+pB3rV2vFz6AZmvxGpBgHDi7BmIa1r8XiaZhLulgzhx6X/ERS1qhtyOXg0Jc6pY95jlLOARyFuMQGK2ZkAggFxCilKQJgzIIAOiiHB2vCho2YkAHIwbcg1bY2/xAZSHOd6C9OGni8ClEsL2uda3O5icuZodaUtu9NIqbEVMGbKSxOlniYUHY0Be3ukDWkhnFSKHbiIZE16V1rpwtAPPlnM4cUbrDhIarvweu4/MMlHdJcML/AMceESBer3pWnsNrAJeWjBst71h0zr3Lg6e7QGUA5B4a/mLiZKTo0FM5tcEi7O23L94nNlJchhqe6OWw/aATbkG4sA1RW21TB5koCWk2zOQoOLMClhQG9ekZFZWFSFOGsCw16v1bhBZeJCAygWoeGU3B2iSSd61Da7P5iHSXari7UYjlrFFfMVKIrvbnRoMMQQLkbtXy/aBTE+D6cdWfhDhTEFT5ddTTWvK0UWFLH6dSHcah7ePnDCa4IcgMzWvxvWKMicH7prsaa0ppWL0yWQnvAF2AtbX/ABEAJ8t0snahbe19LRKTMDB1FLVr51MMonK5cvQB7MzV4/iEtIU5ZSaJodQ9acfxFCAKwdDvc1djTj+IJLlJdOZl1L3OnHcekRlynUSKWBF7Nfr6wMJ+4KJ1KTo40YesBKZa9iTzGZ2pYiJlRfMCxq/vaIIqbgU0TelOZJ84eXPc94Odw0QKYqr5C9WewGzmCSUOcz94itbceFYhMUw1q1xyeusMpD1BqaU1HHhAMZgIyhnJcO279XhPoKPUW/zpDghn1cC4519OUJUuxSQTUgEXbnFBysUzVoDmZ+A8qQNckMQAxJqDTof2gv1grKa1DKDgZTvbeKWJnVLEg0bWJCrUwJJsQGbdqbw31E6imrh6b8YhJQpIKiX119tFVOMzhnAqX68fJ4uheWsEDKoN9uoq1/QxXOJUCUtxFXB5bbdYZLV21Gm0QUjOyTR2KTSo3G0NINLxLqq3IPtZ9YktJJLNZ2J4b+MB/pC472YPUBoCnCk10fduhii3JlOHKE9WhRBlaB+b08DCgArUljUtTq/pEwti7A0oT+3UQoUQTcqY7FhW/PpEJuH2oeFdt4UKIpwEuaVB9NfLSHWakGrV5a7bQoUVFKXiTmJ9lh/EX0Ko7+V+vu8KFFqRHEKdjaznxEWeyi4MlTkKGdJ2uPUAw0KM3pr7VpeIAUR+pJYA6EEOdj1ic+cVZlkB3qwAY8AA14UKLpDlYYAi1KUN9xqXh83dGWtLW84UKCqS1/UU5GU61J/ETmLzUcliDChRWR0rUGBLpzBgbg0256wHFh0hPeBzM76PwMKFEVMS1ByS1GfdrEiGXNFHSAKBxta237Q8KANkIp6bgwJLF3c1o1xcNcUhQoKv4PIQr6qikAUyDpvyil9cEODSmm9IaFEhU/rKTlUA3JummkSmAhOf9IUAbVJ8xChQFUY/NWXfyL2FfXjB1gMyuFtD7HlChRaQVCO6yi4F2DGATsHLSmgaju5ccX1rChQXSE5DUJJ6AdPKLSHLDSrcj5w8KKiK0VuzsxrViWPrDzsMoDM7Dh74QoUQDVIUavfj0/EKFCisv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Picture 2" descr="https://encrypted-tbn3.gstatic.com/images?q=tbn:ANd9GcStk13_OVtvvB3IwevGHlCvJIPGOzVJj78LJiYrmAqvucNRlS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2641574"/>
            <a:ext cx="2619375" cy="17430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data:image/jpeg;base64,/9j/4AAQSkZJRgABAQAAAQABAAD/2wCEAAkGBxQTEhQUEhQWFRUXGCEaGBgYGRwgIRwhIhwfHiAgHiAeHyggHSAlHxwfIjEjJykrLi4uHyAzODQsNygtLisBCgoKDg0OGxAQGy8mHyQyLCwwNDQ0MDQsLCwvLCw0LCwsLCwsNCw0LzQsLCwvNCwsLCwsLCwsLCwsLCwsNCwsLP/AABEIAKABOwMBIgACEQEDEQH/xAAcAAACAwEBAQEAAAAAAAAAAAAEBQIDBgcBAAj/xAA9EAACAQIEBAUCBAUDBAEFAAABAhEDIQAEEjEFQVFhBhMicYEykSNCobEUUsHh8GJy0QczgpLxFSSissL/xAAaAQADAQEBAQAAAAAAAAAAAAACAwQBAAUG/8QALREAAgICAgAFAwQCAwEAAAAAAAECEQMhEjEEIkFR8BNhcTKBobGRwRRC8QX/2gAMAwEAAhEDEQA/ANlxFqdMfiS7vBCTuEIgAdCzKD2YzYY8qcTy1VCtUhXpQzKQYJXa2zjVFjewtiqm1Ms7VDSZ5IRpmEiwvEXkmOuPsjwlTVaqzAypFoIubyQTyA++PLTt6LnGuyzKPTlhlwGab+qbnrHoX2BwHW4bXauatd6Iposoga4aR62JAC6QIAE7m+DKq+eKVXLvoWoJKlB67WN4IJA3uDb3wvXhq1rVK9N9FQkoQyiBMAqKigHYyQb9sa1TMTIcK8U5cNoSjVKs8MwXUCdi+8tNpIBne/P3LUqGXzFbyWsw8zQCIXkRG4IIJ9m7YsXiVCnV0rSXWqwGpFYjYAkNHLY7dsBZzi2ZqJoeisgS4QFiL2hjJgxuO4wrJJcGmNhF8tIO4VXp1atVlCmCA7WN9I9I6Wv898P83naaUy7kBQJ9+cDqTjG5Cp5VKoaWXNJQSdIkmYuSItP7YOyXCKeYFLM1jNMIAoII1WjU3aBtz54hx+WTS/yUTinTYy4FxtHy6Go4DgX1HeLTJ3wfScP6hVXQYIiDI955+2Bc3xXL00FIafUNK01i9tgBy74GGVpUlpokKO3O15nr98Hk8QoxV7FrHbtKixQg0oiaFDlbKIJu2w9jJI23wDxN6tOiysVBepIMk+mBMyBf0+0YaZErr/DXUWmGLe0m+yyAPfCvxQK38TkkCgU3q6XIa/0MYA7qGv2wOKEpPkvnxGuSTph/EsmqqrKdIQEW6EXtz2mMZ3w1wSjROY9QHqlSxEKDYLPb6R1t1w9ztVorlQWTzNKyefl6THQBv/6xmuE5stxBssaQCiKmuZ1IWUqCp20kKJndCIva1K1SEBXDuGCpU8+rXBIPppkroOmwPImDP6bxOF1Ph2Zq1KpR6NNQ3qcVJ7wtpmDeY+cOPG3CUbSgFM89MgFTDQwHT0sDa+/LC7hfB2qUFVmZXhfw1hNJc21EC9rwogAG7WxzrthqQ14nRqNQOmoGqLSKuUUQTaHgzEDWSBzk4yQ4cjDLinUBq1NMBqrMq2iFmxBgkkDqBjVcK4OuXlaHrZWXzqtVyCQWgqvsCYUfO+CKHDKBzJFSmmm7wfTpIgsVjfXPxLfIOd6Ry0ZjM8MqnK5mmroAarSAokWWQCIEFp5G2CswVSitOpXeqxAYoqBQbQSQoEqIUR3AOI+J+KM9F0SVDQgKtYgdCVP0yRI2i+04BGadVWszjy0pMNdOD6jpsJBBFtyN4xqk5RDS3ssyeY80aKNNNdQ6UBAUqqbt6oIWbSO/bB/GM05p0suxH4SKtTSfSXAAIExIB7b+2C+AcQKUAlVV1ZekWgGbD0rB5zYH3O8yc5lwznUx3ufnCc+RRVIbig27Y44NlEMltRAE+kXN4/qOWNU2VDVPpC6ApJBO97DlaMAeHIp0i5RvUQA2wAFy0ncaoEDpg2oahU00jXVb0dIgMW9lBM85gc8d4fGuFtbfxC883z16Fmb4gRQaoRLlTpgXvcD7kWwPw+joyqpWRncoA9NACosPqb6eV5PXfDCrToaSj6CtOA5YSBawj+Y7xgVs/rpu6EaI0obGSbC/0k9lkDcmbYr4tbZNd6QLnoWmzVBq5GlT2BJEBmAktewW97A74MyFasaWp4Zma1MkAqAYN7z8/vbHmZYJoYD0rAQDdmdgur3uYP8AqPuU44fXJdKdUItRWZn3dDfTFyNM7dZMAb4xSCqwleN0zmTSphm0f9xh9Kn+UHcn+uDs5RIOKczSprl6VSnEAICR+ZTAB+CQfvi/OToQk7qP2GJpxq16djotOqF1VwPfGF8X+LCpNGiYbZmG46gf84ZeOOO/w1PSh/FqC3VRzP8AQfPTGC4HlUqtdwG/1nTP/lcDB+FwKS+pNaMy5a8sezzhGXZ6oMg3uD/XnHcbY6dU4JpphkTS++mRfupFp78+cHdFkcnlKTqtZatGruNRMEdVYHSy/tzxrsrxalTUo1VXpdSRNP37X2xTllYmCoCyTVGqo7aYXnENY+pG/mBFwbEEQbiGJy9F3r5ioYKaVoq3MPTuSfdmMe3tg8ZCdRQgmJAEeociOU9eRgG2E/hnMGmtVGGptZ8xeskkNG4JupHPT3GFaaDG1HNBhRVADXKEAHamAYdj2BGkdZ74VcCoHznaSwarcnmEBhvYmR2gdRg7hNMN5wot66ljUP5Ke9/9pLQPYd8U8HzatX/DEUqTug7hKaX/APZv0OOXRxXxNqdRyrHStKoXqGQCztCJMiCAuqZ2tgPMPk1Yjy8we6itB520oV+xxfOg1ajAF6rmqoP5VUBQ5+BPyIucNctxVaKLTdQzqBrMqPURLWJtBJGO5bOoUrTJ2xdTy7i6hrcxNvkbY1S5QIxamsSIB5D9ZwPl84VK0WgNAmNj3HzOIWqdMp+pa0hbluIPs5JuDIswgz7H5xXxDKF3dxUCUXX1sqjXq7kyFEdjf3w/rZVAhhQJ+/63wmq5kCmjrTdCxK7SpuRJ5aWiRO4PfDlOSVSdoVUZO4qgfgWUommQgckSqu5MxMnSTbTJidrYa5WgaTCH8wlY0gAACSZ6npyG+Aci/wCIWNRtBCroAWEInaQTBtB3EROLOJ0PI1Vaet9Us0tqawAgTuIvHK+Blai3F23/AAdVypl1ArmK5oklQqkkDexA+5J37YMzOQWmiopK0wIg3MC1v0wLwuj+H57FkczItyJttzGKeMZ8NCkkSygjmfUJAG8kW64W5qMKktv4g+LctdIo4TwjLli4psG8wnXBvYfm2ibdsMc1wWkympWkqjagJIgAbWNyZPxbmcD5uu1WutJdVOjShmaCuphcKp/lEXjnb3I4nSY0zRpCQdMmfpE3mTJNpxkeCbVW1/dHScnW+/6I8Ly/ls9QajqNjNgv5QBy3+0YDz/E6hcaFYw9yNgFGo6r2DEADuRiWuvDIKROkRqkAN7SZmPjvhXwWnXDVRmEKU6lxBB5RB0kwbzhmCU74voyaX6vU0GW00Vp5eo0u5LDfmSxk7C5574yn8T5fEcsdNmVqTNHIL5ignn198aXhi+cKuZcSS0IP5VWNu5/pjnvHSaOfUM76GdHF7KysEMfCFT1VvbFmPYh6N+ck9ZlzDsPMpaggVYgMFYK1zNufc9YwqoU/wAbWHp+U8egk6kYEghf5BNzBOxHbGm4fxGm38QF9XlMA2i9wBKiN2HMdCMY6jw1krrUJ9clX1gXiy1LQDIUfO+FZf0mw7NZl7qAGHqgsUFjMkreyxAvv7TijiVRNDUqp0s0lW7sWOmeUx8xizKZqdIsqlbESZ0kgg/lWYnfrbpRkQMy2aaohCswWnqkakVRBH/kSZ74VgXlNYgp0GCOuokurCAzsVBAk6bbxMd/fCvOcLaiaJrAeQsFhrb6dJC+nf6itr+5xPi9Wrl6jjzSQvqEn1MjLZQALxt8YXZviLPbMnUmhYRTDenbzI2AsfSQettm44uNhrY3pkmjmWmEKUlppMlB5hJn3JFthteJxTwPKGtVVFFib9hzJ/zpgLgw8xqgBjz0OimJIApnUse5U3/1AY0fgWt+LUTbXTMEbggg2i+0/bC8kFLIoscpOEG0arMBC6UgvpW5t6RpgqvSZgx0BxB86tVTTkS5KqQTp1ATGq0/aDB+bcvlkWloVCVnaxOotMmd5J1TzmTip+GlBTWgEp6HDERbTBU2G9jHxiyvYgT9wbIoXpoKNNVEkepICEEyQp2MiNpJ+4vzBVTpdXrPExpJFvgixPc33wcGbQ0qEaDABnrBmImRMXicUUM4z06dRl0syhuouJ+x++OapXZ12JMj4kq1C0UY9WijSj1SBd6h/IFBgDe57YIrjylPmsGqVSAwBtMwFHUSY+/K2DMwzlitEKpqgnUwnSwgGw3MRz/KcLs/lU8wBfxDRId3a8EGQoOwJPTlM7iRbsJJIr4+Gd6eWpW/DapUbZVErGoiyyQSP9ttse8Y4gqUtZYaFQGZmfSNsW8dzK1A2VpMINsw4/Kv5lJH5nHpjeCTsMc+8Y8SavUXL0hqpqYYAxPIRytgMkVOXFfv+BuO4xszLMM7mS9SoULG0oSAOVxb741VXwAhT8PN07iDK7jnsx/Y4N8LeEqiOBpdKm6uJNNgZ3IU6GEbHfrOHXijiVXLgUs5lKGYpsJBDb36FTB7ycVXLSh0TtL17MDmfD9eigpOrOhJ06CzID10gSpgkkxtO+Nlw3ItVVRmKYDKQQCdiBuIMEEz6b2jFHhnxJllcJSoPTOw1QxF9g25G9sazP1KZQmpS1JuZBIFrMCAdI/b74DLKT1IKCS6AeF8PqUqpJJ8s3EflPsRYHmFjbucWcUChvPUQyCKgiNQi1+fK/LFeUzOX+qmdU8gSfsHIA/9cQzvGaZBJ1IAIPpYkyD0UiPjE7Y2mU8Tus02IFUEAggATM2A3J6zEHa2KKlX+GyNZkWIqSFk8igAkdwcV8J4hSerRo0qVR1qM1QMFOkEEuXJIuC1thcjDqvwgqgV3CzUDgRqkhiwkSOcY1WmYZ5200xUrFwzurPA9VVhdKKgkQi2LDqSN5w+ynBsvoHnUWq1Td30EyxubjkDb4wJn6SU6hq1fV5Q8x3bZIkgALsZE2vtPLCmt47cmaXmlPykKoEdgTI+cHTfRh0U8VSIEsRyAM2/vhTmGqLTaoDd7xEaJM6DBg6eR98GV80qkTG0Y+RyacWh5ueQty539sQ/V5Saft/gYo8VaRdQro6K2oGRf35j3GE+UqedQaiyvTIJW6H0ifTEiCYgjB2SpUqK6AAGYXcbse53+JOwGLKvEKSrEi3f9Mc2tOwkqekK83khSYTdXlT3tP3sSPbAmWTNuGXzaYC1AGfSZVQdRhb6i8LckAA8+ZuayoCBjqZwxZVn8xBAA/8AYi/X2inhGZiuVMfiUgSP9SEoR9tI+MZikul0HK6sa1coSAHYkhptCzeQCI5dumBuEkDM1fNAlFXSx5hpmOc2j/nDTJoQgWoQzBYJ/vgPh+TU6qhlmdtMzsqkhRG3MknecdOC5qaWxal5XENzmfpatOtZjVpkA+8b8xhbTzsV2qCPKCDWxEczBB2MXPS+DuIUKQGsKpqKIB3PseoPTGZrfxOYy1cKq0nqEqvmE3VZBYQCRLTE9AcMm5cjIKPEe5jjdFaroHVtP1QbAwDBO0gEe0jGY4hxhnq6MvGmooTXJAJYwCCNxvMb4upMaK5bXRBqVtS1dpgD8zXtq03P9sJMlmUfM06IWoBTcLG8BZ0E6VhVA9O/K84bw81nLSNxw+tooLEeUsgt/MFUywHIFh9jjmnj0hq6MGYBCUc8wdKNI3mVYN+mOmpXUZZViA1O3T1EWn2JxxtnqNWZVMnzdQAF4Cqo+yqBh+NULezqngpicousgMXGykTLBQSGvJGJ+NEgKdBaQwMRaIJt1AJYf7Y2OFvAOH1K1AEuwR6178oWCvMEMDa3XGh4xkRUQuLVAwYHmCFKj9Jn5wtvlFndSM4jO1SmwpmoKulCyiAvpgk3nTp59TFuTHOg16r06DFEy6MpdeVRuQ5HSN/tgHw75upwGCRZhoYgQWA0kmBvMdow64ZSTK0mpM+qo7Bm/wB7iAOwsBJ5nvGFY/YObMFxTitVKytURDVopofmrgSQ4kfSykMBvKsOWLvDeVRKj1X9LCkREiCSwLESLRHXYnAXjQU1zI8ydGoo0HcamKgn+XVOLMzUQ1Q1BCAKQAJDNTmYImYDQARecUSWtHQCMpm2q5hqqfh6RPmELJAPpAB5Suq8H74Ny+cWm616G2qYH5T+ZP1MdiMLaVOmQNSmo6trf+Vjp072H8o0zYCb74sbiHl+WGFNtQIZUYRABYltOxEGCLieckGfJDmvL2uh8ddnR+HcQSqjuhiblTupjn8xBxZmELeU35130mPSwsf/AGVZHP2xheBZpS2vLnUSpHltZhI2IH1AWNp2vGHdTxBmJC06dEDY6naTy/lAB7Xw2Gd9T0yeWDdw6HdPzAp84oJG6EyCR0Igx159BtgHKV9f4OUf00wFZ/M1FBEDeQWttthQnFc07sG8tKA/Maeskf7VN8Ml4ll1WESrUbr5ZT9woX4jBuafqDwkvQlWylUI9Kg2mo7nU0j06pZnA/LNxYb9DgWvw1aGWGVQkl3DVKh2VdQLMx32AUTcyBiirxFqIdtaUNcaiZq1IA/LLQO0qwub4RZ3ilbMDRS1Ku8z6j/qJO5PW3OAokY5ST6N4NdkPEPG6dEfwuUudiYAgey2Bv8AEnngXw9wKqagqIF0aocmJHdbH2g4bcE8MqtqoAj831H5PbDzgfCtBdpKytip5dSDYxbcczGxxsMaijpZLH3D8wjQaRJIFyCOn5ot/fCbxTw/z6i/xOg0URohmBLEjeICxAi5kkzGHnBcj5dOF3a56b/lB2BuY2BNrREs7S8xIXYOCx5+m8D5j4nBbSpCbXIylbw1QptUrPlhV0qtjqYHnqXUSNQ72sLi+HmRrLstKrTm8NSqf/sJXF3GM8tKktUGPUqkTEhiFIMSZE/pjHZjNS1YU69ShUAP0n0qYsIMgzzJG/vheXJwrkHGPJaNBxHhNPX5qjy33LBCQfcFQJ/1C+FTcVrMYHlsh2qKYuORUixm0TzxiMx4qz9PUjZ1yRzC0iPcej1D9cX8D8TPULfxNUFonUba45WgK3S4+dsNlhdWtgxyK6Zph4jr00NU0D5Yszq0i3XSNQ9454jmqqguxBp1Wpyv4zuRBn6SAFO20zHbCbKeO6dOuTBSkwAKi5HftaxF/g3w3fK5Z2Oco1NaHT5gBLaADdlW5Ag3XtbASxuKpoNTTeiHiPKt/ApliZr1oaqVI3EO8dQGCoB0X3wm4Wgo0lp1I1LItzEmD8iD84YNmmCnMKhqBWIhtyuorqBHO4NuTXGJ1MxkiZZ66MblQxge3p2543l6Po6vU6DxUJ5epgp0kRIB5wRfrMYFzPD1KqKfo0rCQPSJ7Y9zuVSrTWo2qRDadRgGxEgGDHecQXOmnSGsMzAXAF2M2iLCbDEM5R5VL1Q2NpeXsCyPCzU0mu4cQZVQV9Q76pgEG3O3tidajDKqxogk9gNo6yYHbC3K0MwWQVqaqHZmYBtUS2oAiNr79sNm4U6uvlkKsENOwESIHuAO04l+m5Jxr1+fPYfKVPsGNNqXmVvU5WkTTRiIkSS2w5QPvGM9wTKTmcqtZj5gpPUaDBl3J295xqc3xWmrJTJR6mgqyAi1hJa/pWOu82nCjwHnaeYzGbqAKdJRFe0hQCI7SwLfIxVjx1FoU5urZoaVNvMZfUVCzqYC5JI0i+4tuOdtjHuTyZRIFRhcmTcyWLE39yY74q4i9SmT5WlpsATFyYA2vvgpFYUyWKhxvEx+uATVONbMd1ZKpldO0E7gnr1IG9zNsIsnqXUGaXEJq0wDAkxvHNom04Opa2X11CDyEAACeW5MiDJPPYbYz4IXzwxZwzgqSLB9IGkR1mfkYGFOVINLWz3N13dmdlXRq/CqAy0CA0iIALLa9+gscJclXQUKlRQ1GrUqmmK7VAACG0khdRLixABUSek40fAw6tWRgpQwWQGTqIueUCN/b70JkMuVqBKWlkYOpZYjVIkSLiZ/taLF7ga6PaucFPh9BXYLUAAWQQSFUqLEgzDD5OMLwyiVzNN5LMWJjSRYBiQdyJjG6zj1BToBihzZTWdFxSViCDJlYtp7kWEC2bpZpEzbVPw1Ac6gzTEqYEHdjqDFjuZ+CbaTX2Mir2je8Jy+in/29LKJFgdyTFj9XU8554n51SsNFMUwCH1+YpIYFmGmxFoBv7d8e5HMxSpHymBdYt6YgGCw3An98MacIaaAbvH3Dk/8fOEeH15b+aAn7mTq0/IqeYJQLKss+kkAldUDnvym/wAOMjk5y2upepUl3Y9QZHsBYxgDxHly9fUSFpK/l1+hXSHBYGx3gMNj3ggjMZmo9GsyAhagCU16LfU0dY/W2GUk6ZttowPGqgZ/pZiQGABFw+plMkjZmdTvEC18NMq9QpoNMpqCt5TRpZRJBI2BMwQensMK/FVKp/EU/wCHayCpTcoAxQKx0gjkdJBHvOL+EcV1VKNSvW001VqS2szESzVJkmSBYCZI74dKOgoPRc/EK5XRl6FOmrSJdlIUgMx26jkAdu+PnyPk0Edk/GQA3UEuWsbC7GTsCNsSy6+V5xcn69SaxoBhYkLJa/RvtfHxyddXoPVzDamF1bTpUnkoGkE8u18LGXsQVsnUrMHraacxpVZkNJ+oATNpkExvbBNLO56n6Gq64ExUhxBMABiNWwN5wxWjSWs7Vq41AWgaVgmxMk6W1QNxPpwVlKCPUKNRNWoYCM6WABM77bzy/TBudqqBa9SvJ1c2aS1ClIBo02IN9pGrDGhlMw5PmVQoG/l2/XljUcO4eZBbQwAiAvpB6iSZMe3tg40SZAEAbbR/nxhn0YLpE7zSfqZKl4eAGoatRNpkg+55e+HOS4QqAF4Ji4AIv8wTh0cvYKBYfO2JNUWbi4tM4bwSFubYJmOG7WUjcgk39xsRi/JKqBKdNYvJ+TJP+fHLFic9QIMQfSO94M48opTpgAAkEBV685Jb2AwLq9HLrZdWc6WVbNcDSsxaByje+J5SlpW97+rCf/6hpfSCVqSQEKM+o2kjTeLgydpwTR/i6hPmKlFLQQQzNYyGUgqpmDYnAJ2+RrjSoynEh52edWaaNEgsrSF1kESGHPQVPSS3XDzLcEo1aQFWilQgkEnckW1AjYkAbdsXNSp5KhXcl3JDO5aCWMbEWEHaNsZHhuU15Om1XN1MqUeK1RGK6gVEKOQvEWJ364yK81hN2jFeLOCUstXrqjErYqGIJUkSVtvHUxbrzRUciILVH0nkttj7c9vbDXi+RpMH/hRVITVUZqjglgLljIFyL/0O+Mu1Q/OLsbtdk01T6LjlSRqZgBJHe3/OK6GcZJNJmSbFlJB+4wyyIVyC+xi3I9JjBeazKaSoU2ssWUfGGAmi/wCmWeJFSnWYsjAsCxkg7EGTMMIg9R3wfV4tUpsyemFYgXAkSYMFhy7YxPB/EFTLhkoqhDG8rJ9gZt0xPiXEqr1WYawCdgDaLdB+2Jnh5TbHLLUTv7USV1AgCQdIG8YXcQzyTTIILFoAH2ntjmL+OM2D/D1KgKG3mqoDkQdr6dRIiYG+NPlOIZSnTApVKlKpEeY6OzRadtQO222PLzeHknsqxTTVjbjnH1oBHqi82UyJ7Dn++LuO5lf4Z3NbQdPpKkG8dxe/LGTzfGMsredUr1c5UUEICpCrO/1AAe++FRyGazeYpNmQtOlUOoR/KpEqI56THLeTONx+H15v/fn3DlJaoNyNKrU10MmrOzz5lVoExuC145C0xYe2n4Hwz+G/BpEIyLNZiJLFpItO87dAIvhjkeJ0KRFKhoXyxp0yBpnr3MYhWWs71GBpoDckyZUIAOVmm89LRzxlcl5TnJ3sMylCjVd1b8Q0wGY3s2qQbG1x+mFmY4gHrrSVybjV6oAE9OZIEfrhf4fY6mp030lUDVIYSSxOnVYyYDGDtA2nFfDeHotZ6ZRlViStWQCxj6TeQFgwYEg7nGRgpLSo1+Vu3YXnPNepXqlwqINKBGnUwE9LfUB1nC6tkqimtSltECqGYgglgPzf+PO++GWUWairTtQogqz6pLMxEm86iOZ/1ETvhbns6cuKxYBqyEIpYSIkNMG1wf3wShGPS7NTb/YhQyDQlRNYr1SNVMsBoibggSLG8/2wVn28g0aLZn8aoSpZVVBcEklSGEyBfrGDMvCyaSIK1Ya1J22uo6AaZ0j/AFGL4GydSlTzKagr5iSzvUMELEH1QdJJICpYb98MVcqQO6tl1Lho1bg1SiqWX6gkmLXW5U8r27AT4Vw7LmsYoMxUsZIF9k9ZsLRI9uuIcUoeTprtRP40+qm11PIGCAVIAfmPq5DBGUptS9Tei1y8nWV0s7QpHOwmxLEwRuGRtddmLaNTqMTvMAAyYE/rPQ4prWjcGZuI726SZ+MU5KqWp+YdmlpNwReIA6CN+c4kk1F29J2j1emLSWsDuCtzf7RY27T+fOv9AtUL+NjVRzMD1tQXlN7x7XYA9o74nQzKDKIylSKSgNBBgiJBPWAScA+IalRmprShSyEEgbGCBM7iQvaMLfEVNqGQrrShSQzEf7vSSPgneY/XHoxlyqgWqRks5VqjiGap0TD1XQgyRACkE26STymMGCg9MOgklRdnO5+oR1kEGeUAYS5Tj2qr5ulTUK6SFBA1S0EXMWK/YxY40uoLUotWZ4cyaZKzeIVoFu8ffB5Luh2PoozLozAUxTXzQUAJIJkWO3IgXO+C6gI11HFSrWSnpUFlgWgtB0hQegmBOJcRzfm1XFLLlaehVLaFGkjYLcEmDYC1hhdlPJYVmXWXDKKnqJleh5KQdVgAd+mF/gLvsqyNVkp0Xppdm0VXYrrcixHTSCY36wOug4HlglQ16tTWVBIIH1SNyZvbt16xgHIPTNenl8qgr02VgpH0KbknUdzZpMnnzxpvDXBwA1N0Ih4DPu0cgJkC9uVzg4xlJ60BOcYrZqMiZpr6DtMGZE3v09sEbGOeJZasP5gDPM2PsTvi3NNCktAA3JxV1shBy1sAcQLwFp+lmadVtgBf9vtguk5gW352xA0gzSTJBteN9/fYYyStUbHTPKzOSNLXjpY4Fz+aCtSlWJZwoiIm5ggmfpBIidj2k2CoItJM+3LF2Uo2JZCCTz0m2wIvaR++A4NhckjK8K4Mw4hXzjsR5i6FpifSo0xLAkX0zA5nfGpo1lYkAtbl1+DiamGMA+wGIsRGoKZNgAAJ3gGdvnBKJjZlfFGROZcoajJRCiweznVcsNgANhz5jGI8aNTTTSpX8xg5uSNKDQp07S5ZjPMRjZcT4ERWqVFqmmPrYG4gkzoMiGteZEnGV8YeHylV6tFCVUanMgSAt2BJj0kGbD6hE4GDXPzBy/ToziV6lNGTWqpUBV7fUCCCGNzeT2wvrcLpNsUNifw45f1mB84H4nWapEAwNowR4WVS9XWQDpEBjE3vHtacWpJdEzt9lHlWK7QJjkB0jF3DcotRWLzpUx7226/fririNcXWmdR5xsO5Pt/m+BcpXqU1YDY7nGmBOfpJsnXYbD/OuN94VoZpsrSZPIVSCVDrVnSWME6Wi4g26459wTJnMV6dKCEJBqMZACkxv1YnTPfHaqPHRpHk5etUpx6XRU0sOq6nB09DEEXFoOJ88qpDca9TlXDfD9atUpkqyIHE1GEKFkGRqI1QLwMdA4rksszlqT06ZIiNRI+LWHaMIa9VmMuxY9zj2kMRZsjy9luPCodBbeH1LakahMEQWm9oMtp6bd8X5XgL+ejMaiCkkIx0lW5QINgYn4GAyuL8nUdLoxXsD+42wPN1QXD2HGd4WoFStpovUaBpZRKgdCbd9r9cAVatOtWRadI1Wpo2pWY6CSAq6gzaDeYB/pi9KtOp/wBxEVyIFTQGH/kp/p9sB5vg6UiYJRGILeokvNhoa1ztP5eg2PaezOtMu4XwkkU3cLUeoS1R6Y0aLEgEgw2+nbeTiyfUaxViij8KSfQZg3j1E73na2GILuoACqyJ9IJAKxHO5FonkZxRRr1iEqK2hW0lqTEFtBAupmJjkZ9uWNa9QbJ5tBUVqbh6dPQCSLF9VyF0zAG7GxuPfCXjA88KabI2sqkeolgJBJ0gm49INzN8aHJZl0EqVqU9RJH0lf8ASAeYEn4I7YDfLPTzbCkIpmmHYrGnU0wABfnM7TOO+9dGr2LKBWoyyo00FCqLwCSQbdlt/wCXbCKnlhQo1VeolVs0x/BJUFlZgCoZmBLaTbnN7crPNzGjMrl5NUvqOqwUFReSRzBgcz7HFzcHo0GyusipWdRRpvYCmwGoNAE2IJkkmY646DtWdLTpDzxJnymXpoKMxp0KCpCFYgSTFoiZwoyFLM1AwqKxcgSzEQOU22ABHLve+BMvVq1aD0arfjJXUsQREalJjnpgOZPWMMOAcOYrWr0swUFWoUXW0gKCAdBMz6pE/wCkXthOb1s2GkaKnkzToqlONQ9OoqY2uSfqGqNvbEuEUawBNdw27AAyBI2i/MT98H6YB+ogfUbyYOwtBJ6COeJBTyMEmTECN4BgSY98RRT6v2+fPuC5aFWbIACUwPOsxsDpEj6iP0GMv4t4gGqVKakD8EiCf9SwB1MAmOmNmipTSqwBUGXZ2iSALn/O+OWePEOqjUUxUOkz/wCKn9IB+Tj0saVKge2ZrgTJ+GyU0qVdQgGd+pj8o3nGy4k1SvWAalSCKhIqam9TW5qBBA2U25zYYzvh92UPoQByAikDbe5JgWBkd8PwalamaalMvSpoHBUeqF2A1Egbb/vODyvzWNgtaCsofNQ6q/loyk/h7tBuSXEr054X5FVRXlTRy4GpW0j1AnSvIsZAmTBM8wcXZrgZSjTV18yo0etmMpubgkgiCRAG52vY3I58FXeqG8pV1Fio2IsCAb7/AK9sCqXQX3L/AApwxmC1csx0qx0qFkCZDFhPp1XMDrPPG/oo0qzgiOV7RtEge/8Azhd4CWktCaM+syZ5CSQBzgKbdbHnhtxivopMznf0gbSSLd59sVQaUbIsjblRF0D3e9rDkB/XFL5JSIg9rzHt0xRRzTOqMumDYiZO8E9sXNSJn1EDqDOCdPdAbR7lGAIAJVR8/b3xfUqC5B2x4EkqNgMVEKJbc879P0nHdKje2fZZxUbUHAvsRtHf/DgriOaSjTZ6rAItzGon9Cf+MKxmkmdDe4i/WREX98MskyGWpiDzERPuPvhMJp/kOUaAEz1YIjmmGlRqAcWP5oJAHtyOLswXIGlWlwp0MVEXFyQTHx+uCczpCFgYCyxAggiDIvyPaLgYT57PZhKbPTp0oVynmNUMIASoZl0j03n6ve18dvqzlvdEc3kDmasVbJTP0pVYyVafWYBKyB6euFXEqq5l1qU01UVQaXrFVozMliPU7sIETpj9cO6bUzlmoUawZyIq1lIJUvJZ2IsrH1EdyOWB8pQCropFQAp0TAWU2gjqOt++OejUZ2nmKec106eVpVWVzSNa3lmBOtfSGI5RIHcjGV8Q8GWhXI0o0rIkASOY7EWtzGk46JwalTp1HcKyBm1mJIJJADKDIVWk2H6EnB/E+B080jrWBubEH1JaAfcfbC8WaSy769v9/ns2cVxPz5xDPEB0UBELE6QNu3Ui+NS2TSplZUAEjVtcHp8GRjNcWyTpUrqfV5FQoz7TpbSbf7geeCW4xpFNRswvpjrANt9vtj0+yQf+AuG/xFU06gmlTOpgec2C+31T2ldnM9FHiSkZ0CoyyQCtMkGCRYjlbGU/6b5BqqVyHIoPCtHpLEEyFbcA2EiNm6gh5X43lcuxooGC0/SAgsI5D2NvfEHiG+RViSoSZrhr0201EZTyB5/84JXhNXTqCWFztMRMxMxjZ1iuZqhFpyFY+t1sVKn6Ceeq4K8lmdsM34aqEFAQwAUGTy/Ux3wn6Ldv0HPxFUq2c4ppI2+celOmOj5SmArLuqkiIBHxblzGFud8P0qrTTYU+oAlf3EHsLbbYGWGVaZq8RG9oxKm+GWWqKRoqDVTme6EbMvQjfE+IcJek2l4mJBGzDtgeP74TyadPsdSkrQvzK1qVRhVrBxpjLkkpY3nWoM9NMfOL/MK0qNN58wIPWpkWhYMgHSeTbiRPTF+a4eubovl3+qJpN0YXt2OM7wasVlHlU1BLsSFO5sdribyLYenyjYquLoe/wAFQWm1Z0DOl/qYeZ6dJJ5TFhAHLpgykzUndaNL0lBEtpKG4APpM2H2wlr5atVXTRmoKLj1jSPNK6WA9TCBtqv1A54M43repQK6lOsa1v6gLsrAGGtymD7Yx36nafRZqrM4GkG49UnSeosCZBty2wVlaZVi9Q06y6oGlZ8oAxFydVxJIgzytaD5MZmqXeuvkqIgSrW3WbQB039sWZfLZalNOjVhQv4YIlVMk/VEtNrathgVSWjmGcNy1E1cx5WnVAvpuhIKwoPXcjuO2GmR4LTpSPrJUABhIQi9hsBMQN/6fcD0mmFVxUKWYqIWZB2F509SdxhgliTHpJkyQAsc/uO+Jcsmm7+fP4Bt9FjGCZEQR733mLRscVkhgYuBI37wYjnHXttjwksVOlhYmJG8yOsnnjyokgq7WJIIQfUDvO/PeMJpN/Z/yYA8Vg0lUiGq+kCZtc3/APEEn7XxzvNZB67UgTamzAwo+iBp58oIH9sdE4hlixRoOoatK9JUgTyAtv3wjyuUZFaYGstYiJMRvNrwQYj+tX1bkq9g4aRluH1KlB6jutNQJUAzJGwOxEEKTvzjlimjwvzqL1BVZbOxpqR9J9QWY206f7Yb5/KoG801RVYAgUSoglivpHOQRv7m18BcTp08tXJqLqUxApljAEDYESAWW15gdMUJ29DOkRzdKpU0oDUJawZo0gEWLGJmLwBMjFK1W1S2hqfmhRTAPrE6fWDIsbhZP098NOL13pUnJ0rTgxyKzeeYsDI+2K8q1CmpNWVp65LMGsT65JAsQWO8DkNsZF6NZdwbjOYoVKvlMvrcfhVE52CxBBG9yTA9hh1njVzRKVqysUAvTAChtyQJkz35dJvlK2cYOrGouqsTTTSsBkkgMxMnpER9R35FZbM/w6wiyx2eB6hJIJA3F4H97uhOlUhOTHbuJt0mmggWiyj+Y336YlTRSdakqFJVQdtUAsSDuP79sKKmfYUkZkZjZiNiRy9XO8GB+mHHDqy1aSuskGWM8iWuDJ35YZOaSf2EKD7DeHZ7UTqpBTpB1r9LX2E3seuLs5QJX0AGodgY7XPYDFGa0lUneYUatMncRcA7bd8G5XKlQfUAx3Nz+pIOOj5kC9OwDOLpHr0oB036wItz5YjwakNbuq6WYAElpLATH2uekk9Ti7jeWqE0wNLQ06iPpgEnmbHbbniNCqGaHKhhyBHMWm0g9BPxjOLUzbuJRx3iJoo50vAAhVUtNxMfl2BhecjbAS8SoMgytIO4qg6w4Km8sxaYudiOvLDN8qpYOzM5mFUsSBI6ExNrWG+DYJ+mB35n+2MSd9nWkhDURaYAVFAJCkAKAbgACAOsA8sWZlQPpBGm4YFYtbTLb942xDiNe7tpJeidRDEgGOpAvY6ueKRwurUpGq4k6fw6KPoBtKzKGLcrR+wpWwy3OZnTl6dZTpUadUNKgGZAP5tJH2wfl3fy/MQlmMHy5A+xJAuDz/thPnqLjyEpINAXXpJMFjdtRY9CRfrh0yMVBH1diPsZ3j3xsYLk38/YFvVHAs/mzUeqrKFevmNTLcaQHLEEG4g2g98CZrL+VVq6FlmOmmALy1rDrMgY6fxzw8ubetXRfx0C6Cp/7vZl/mIsD1i5xgkqK2eQCS7eheUM0D4IlgO5B5Ytx5FKNoROLTpnROA5GquUy1Ci2mmo1Ziopgk3lacD1SfzbQQQZjGhyFWmtJAijSFGmByjCw5vzJyWVgeUirUq/lW3rCjm37T2jGTq+P6eVjLlQxpKqEydwon9ZxE05ydFGoxVnRuFcNekvm/9yqZJ9Q6Rpk7x8foMN6mYZtCqp0tJdpGwG0Ak3P6A3mMU1c0iiXJTkCT88+3YYll6qT6WF+WNg1HUWBK3thNMACGAUbW2t7bWxTwofWH0EhiFKgi24mZuARi5QzEiQBAsRz7GdsVZWkKWpQ2uSXvEieUqAI6TfDPZgfYB8XUyKSOBIVxqPRSCD8FtI/8AjGVemQ0MCpPI42lcvWEIoVJHmOzSYBBIUCbxFzETjKeLC5zlNQsUhSbSx3c6l1Ec9IkAHmS3uZfE4786K/Dz/wCgtLFWDDcHGe8YqaOYWvTDFasPpHMg35GCN/mMampTwm8a0JyBYfVSeR7H+8YT4eXmSHZV5QvhPFKtemgCslZnvWZQAQo2dJJ2FouY3AnDmjwSoz06q5imYYrAU3NwZ9Rj0jlvtOOfeHa/mmmHVwJLho3eAoAEGbM2/bG34NlHWk3kgrD3WqAvpDXAsSCwmCQfqOKJqn1sQm60w2rlpJIoU6htDLoWGaRtvyJkzyjtdlsnWLEVgoprEhCCWmTBY7wQJ7Y+q5lKaBgoogW6kr/Kom30g6ukxvhLmuMO4hfQo5De55nqf64nqU++grNTW4hTXc+obf1kLY/OB04uBASwFxbvNvnGTDH8u/PBeWLbc/8ANsGsMF6AmlGe1EGQTESR94iIPcXxdUzTAglBABsvPtfYTGEtFo5Tgyg598bLDFmWMi2oGoQNrKWIsDuRteLdvfA/FcnSbT5xYAdNwOsi1zA9jhVxljSAdaa1VIIdWWQJgSCAetxzi3PFVTxDRemxdmQOsqnp9IBtGoT6rEjfbbEn0ZRYa+wpqcCoLXp6HreafMfVIOliCsDZb6tU3Mgib4HyfCVVqnmlg6lGFTRIkXK+kkRIsp5EG5ODOE5UnTmKtVTrpnSIugJm+17QT0++Ba2WqCmurMlTXqxVqaVhdan6Y6Qq3tF4OK4t9Nh/gqz3EVL0qyr5kOTHUiQLXBOxE9r4L45S1oxeq1IiGNIBSbg77j4/04iuQyq1qNJcyaw06YQqXkD6gALe0mBe5vhTxKnQy9eoKlV6s6SC+4XkCFib/Fu+C40apJlr0sqtN6BdQ9KNQYqpMAANf6genc74+yGRer5NSq+ioFJAG5HS91tBtPScC5av+BUeVpuWLJqWC4JJ1HVc3sPYYtymXIrrqc1DUQEVtJCosAkyGgGCZWeQ642rujroeZnRWoCl6qjT+YgEEGbG2w25xGLf4z+BpqtSqNDnlssKT6T9TkxGBQMvl0QUqmss8Gox1FiTeNpuRtAA9gMLMy9OmzmoNdSmYpw7FSGF5BJCG14E33xs+uLdgR30jRPmqqeXmK/l0wG1IlRvVEghgEBsR8jE85/1DSYoUTH8ztp+dI/z74xuXWrmHLPLNF52UbAewj9MH5jKU8rpRod606PTJBABIiSI7/4FRm7aiG8aaXIYt43zDXhI5f4fbBvDvGbqArUlKyTYncmSTqmScJOCMqK6MC7sdI0oIJ0zEmygCTJiY+MU5fhlVE1OPp3I25/8YCc8kdphrHB6ofVatbOO1NM35QJLKCoU7AEEyQYgm1+wjGzoZqmhSk9RPNIlQCPUB0+P+esc0IIlXG1iCP3xpOF+ImAArPAS4duVrT/zbocMw+IjLT7E5cDS10bCkytZwCjnQv8AqI1E/EA+9+uDGb1ASN5/4+d/0wg4ka8JrFNdmFyfWZn/ANRPywPLBHD8otJSah1Obz/yffFcJt6oklFd2Jar1GSoXIpoK9VSWHIVpQ9heL2sJw3GYREDVKgAmBB+onYKBdp7YW+J2L07W1EKggGSeZEiwEmJuY98FcO8NZegEKqC6i1QgapO57XvG2AS8wbarZRx3Mplsq+YKhSQYESNZJKEkA77nqRznHM/DXDFzOdapEOCWYqSAC9jAMwAC0c5jfHWc9k/4iKTorU2gVAZA9DBgB/u6zaMc48D5QrnM1SpuCorFPM39NNmLETafoWeXmT0weLyqVICW6s22eNPLooUKHqOFXlqZif3AZp7HH59ztQVKjvE6mJ+5x0XxnngmaWqST/C0jb+Zi3lg/BZfa+MDQy6hQDvGHeHhxXL3AyyvR+nM6kKzaJtcBhJ7AE6d+4wt4VlKNRrUiFA5iFJnaJ3BWCCME8Z4tQo0jUrMkD6RM6jNhHMbE9u2KeB+hUqMdRqfVGw+og/GqCegHTCFTe6oPaQ1zlQIuuNrmO3t2J/TCnP8TAraG+spCA7QSATa0k23H9cEcZ4ioQIrKz1GCqoMmJEm14Cz+3PBzZRSdeldUfWQJjeJ3AuYGOkuWkdHW2e5QaFhiBO4A+97TPtiGa4fTrFXcA+nTTbcifVM9DAtsYGKm4YpBpmYK7BmAPuAY/Tri3L1m00wVCwCAJmIIUz3Annjk9cZdHetoyWZyulmXYgkH4thX4mpj+DzK/6AfnUMO6mUqI7LVbWwJJaIDajqkC8C8ReO++M/wCMqunJZg82CqPlh/xjzoxrJX3L3K42YTwk76gUay7XI6E2ja18dEJekNdaoCpAK01ES3PVPIb/AH5b5HwRwYhf4qudNNRFNBbX3PVeQHP2F2WdzbVXLG3QdBirJFObExbSLcxnGqtrc+w5D/jfAr8RppqaopKq0WPbkI/WcRrVlBCmZgmB0G/v1xmePOKhGliUMsPgc/fl7jFODHbtrQjLkrSG+e4x5g8ylU8tBZVBuTzkj252wA/jOutMounUbeYRePbae+M5TzNQ1B64JGxEgwJiPiOWDmy+pZ0R3G39sU/Tj6on5y9woeJXJVmqN5g2g/r/AJvfHUvC3FjmKCuylG2Ye3ODcA7xjkvDvw6imAJN+s9umH+W4s4zNJi5RVcSbk6eYN4P2+MBlxprQcJu6Z1Xy9SlSLMIPzjkmfosmYq0TVdYbSqquokTINwT3++OwK0gEXB2I6Y5h4/ZqWfpMoJV9LMoIElTG++x9sSJbKUzTZfitNoQI7KaYp0VQyUKgyXJNkICi+0Ac8e0vCpqoq1zrCEHQsqpIGmTpuYk8xPMYM8J5RdLOigazJ7/AH79O+NGh/y18fP+K/8AoShOoa+5TxS0Zyl4fRYNNKSGLxSU/qbxiVThzg3SmwEmQi2+8EfH640Ik8h9u+PC027yd++JYeNyt23r+wr+xjOI5CnUAFRJAO149iD6h8RblgXMBQlLK0hU1BSdjBAsIYQDYgdTvjY57Ja1t6TO5/zp+2M3xFI3HP2Ze4x6vh/HOUaZ301N2uxCcjRoKDUYPUVxC6pgsfSLdGYfcnAjt5jEkEnYft84vy6f93zk15idfmkXCR6T26fOLOGkoyuq6jcQOsWN7YozT8yVmwWroYcLpvAChqQ0ksxAIaLT2InYjEOF5OXOlDWRG0UWd253aGIIbSRBgT7kYGzmaC1Ki1hNJyX0K5MehRIFgPUrG0mTM8sSyPH9TolGPIpEKKpkFQBsViIiwJK/O5eo60Lb2H5Gm1Kqxq0dTMxIVGBsIAI1QDa943wqTiVQeY1TUAMx6aXOAp0/TPMkkbSDg6tnqS1lb+ISXW5ZhCnkAJAE3uTNucYhSZVd2H4lTUxLwRKGDqgnYG09zFicdXuaizgue85atWqqrS2MiGmAZA32O9p74nXy4BIiUNrxsdp5bYT8Wd6rMBChDqqMpmBICixEsY25d+bOlmabMETUCFBIPxtz2I369bCPxMOPnivyNxvdGq4Hx41aqUjTeaQGp5GlgFOg9SZN9riZwx4jmB5k+llDQo1ABmMQBYyeWMvwmoVqlA2nzF0luwMmOh06r++GvDcl/wDes9OlNJKVMIW2pkqsogOzFbkgc43Jxdiy84JkeTGoyY0TIl6muqy+mYUSYMwDt/Lb9oFsetmtPpnUlwTzXvHTDDMVIAP4Y5lnm3XnG/OQMBPlHLO7tTOpAAAukCJO5J3JvgsilVx7FRa9QPiOZq1ErU6Nn0r6gSDpMy1PkXibSI72B5f4P4nTymaBcmnTZ9NRWAOie8SPUq6umnHRcxRRKaZhTUZRKMoiJmx5LBn9RGOTeJaL6nd6egOxdekTsDzjrhmDInLjJ7ZmSNK0R8U8XSr5pWJeoVkEGUUhvsXM/GEdFq2kQ6qOQIWY+ROJZXKGqypyGok9gJwNmT6jDQJ6YvjFJUSybbs/SGe8I021FdzyblebdL/fH3CHppSNMVNYosUJP5bK2n4DC3IYK4m5dBrUSLlQZA/3MQIHX6feMJ+Er5i1EapSYqwL+UsBZUGnoG9iGMkmQTvbHnNJS0itNuO2aKjw+nTZ6oUa2g2F5233k2walbUJj7xYjl0wBUzir9Q/EN1BJhjzgm39Yx7TcimASJOrVHKTJ+wMfGGKVC2rLDVC0y1SppLkAMI3IGkXEftj45fyqQUanIJbUzCZJvJJ5k4A4zlWqKmllVKTB2BXUGPIQGG39R0ws41xFa2uh+MC2mdJIBUm8kWKlVPx0OBnkUVv2+fyFCDk9Hh4ia483SV1gFQ0SBFpiwPPfthHxfhozTU6L/8AZQ+ZV/1QIVPm5PQe4w6dbQP0wk8R5zyk8pPqf6j2/v8AsMQY3KU+TLJUlSFnHOI+Y2lIFNLKBYdLDp06DC4VL6RuLnrimvVCKWPL98Z1q7ySt3PLHoYcSl+CbLk49Gky2ZlndRITTFjuJP7zjMcTZfPqmnADesco1bj7zj1c1UpKVqbkzaO9jMdT+mBqNEVqgdxCKoGnfUe/afv+mLYxpUSSd7HVOgBkVaytq1Ejc3aPjSB8T1wfw/MUipB9DbzyNt/8v74Aq1dQ0r9O32sR9sK1zOjVTexXn8mccjmQ4znQtYBYEkQB069serVm/MYEyNWizVNS7xpAGx5nFuXRmYIi782BEe+OZyOx+Ac4amTSblCU+AZH6EDGd/6l0pr5U84YfqMabwRwlstlgrmWZi5ja8AAfAxn/wDqZHnZX/yJ+4x5+T1r7lmPs0vhckUgLR0gf0xoSJmOV/2xn/DLQonaJ7z/APH74fATzOPj80Llb9/39fn3LJdns7iPj5nFZQ2nfv8A5fHi0wPfnF/3/wAtiYabbdf3tOFUpOmd0Vta0G/b+/vhRxPLzeBHQj+o26Sf6YatEGfv+p98C1V1IRABK9J/wYfik4UzY6Zk+KUBv0Qr9xt3G327YDyPFXyyk+V5ivY7TtaCfv8AGGeg3U/4cC08k1ZGptUCKhUgRBMGd5sIESBN8ex4fLctjMsUkVjL6qTNqUZgi97CBZWEmZ6gTe2F/hmuQoRzUU1C0mGABPINEEjaO3PFlDhq1qh8hRTKp6qhLMCTdQtwCLzPT3xb/wDWUZaOUpGdZVWqpB0BT6o3MyNyIEk3x6S6J5M84ZkVcCmAECnSzkHUx+pmBBADQbG8HlbEOKIq1PL1trqhVQpOogGX1Eb6V7Rcc8OM7nNCVMuArgPoSrBVQjEEMSAfxBqixF+mElTIJQrP5rKXKDytJsZP/wCU+5xz09mLaJ5fIpmK1ekrNSp6NRhYIaAoLSJ3BJkYs4VWpK4SmhXVTDtqEtsCJaTMybTuMLspw6pVYotNAxGo1KhkxtuQTE8gLYK8P+azmpVKAgGnCj+U8zJE77YT4mN4ZJB4/wBQxz7aShAUkVFIDbXMSRzAmY7Y3tbN0aCeX5mqozXE3ljJYwOUG/aLbY59xbUqoVMNrQqY561ItF9ul8bnJ8IWmoZhLvuSZY9z0A/4xLiyyw4dK/6XRniIqUlbARxGs2tQpZAPSzbzzjqp73xTwbhoamfNBUayNE9gRIi0mTbmcPqVFZAjcj/DgOshUEnUJ53mff8AryxF/wArLki5Na6dele5lRWkLvFWbKpSylMeotrePyqD6QeYlr/HfC7xTkaT5ZvOK+lZB1BSDEc97H5wVQyK6mfQAz3m8k2uSewj554xviLhmcrOaK02Cs16k+mOW8EwALb2jvivB9PJli3LjGCX8C8lxhSVtmQp1xTpkixa3x/XlgWhUTSNSmfjDrjHhxqLimtQMQD2CiYlzyJ+2/TGffKuDBVvi4+4tj6THlhkVxZ58oSWmj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6" descr="data:image/jpeg;base64,/9j/4AAQSkZJRgABAQAAAQABAAD/2wCEAAkGBxQTEhQUEhQWFRUXGCEaGBgYGRwgIRwhIhwfHiAgHiAeHyggHSAlHxwfIjEjJykrLi4uHyAzODQsNygtLisBCgoKDg0OGxAQGy8mHyQyLCwwNDQ0MDQsLCwvLCw0LCwsLCwsNCw0LzQsLCwvNCwsLCwsLCwsLCwsLCwsNCwsLP/AABEIAKABOwMBIgACEQEDEQH/xAAcAAACAwEBAQEAAAAAAAAAAAAEBQIDBgcBAAj/xAA9EAACAQIEBAUCBAUDBAEFAAABAhEDIQAEEjEFQVFhBhMicYEykSNCobEUUsHh8GJy0QczgpLxFSSissL/xAAaAQADAQEBAQAAAAAAAAAAAAACAwQBAAUG/8QALREAAgICAgAFAwQCAwEAAAAAAAECEQMhEjEEIkFR8BNhcTKBobGRwRRC8QX/2gAMAwEAAhEDEQA/ANlxFqdMfiS7vBCTuEIgAdCzKD2YzYY8qcTy1VCtUhXpQzKQYJXa2zjVFjewtiqm1Ms7VDSZ5IRpmEiwvEXkmOuPsjwlTVaqzAypFoIubyQTyA++PLTt6LnGuyzKPTlhlwGab+qbnrHoX2BwHW4bXauatd6Iposoga4aR62JAC6QIAE7m+DKq+eKVXLvoWoJKlB67WN4IJA3uDb3wvXhq1rVK9N9FQkoQyiBMAqKigHYyQb9sa1TMTIcK8U5cNoSjVKs8MwXUCdi+8tNpIBne/P3LUqGXzFbyWsw8zQCIXkRG4IIJ9m7YsXiVCnV0rSXWqwGpFYjYAkNHLY7dsBZzi2ZqJoeisgS4QFiL2hjJgxuO4wrJJcGmNhF8tIO4VXp1atVlCmCA7WN9I9I6Wv898P83naaUy7kBQJ9+cDqTjG5Cp5VKoaWXNJQSdIkmYuSItP7YOyXCKeYFLM1jNMIAoII1WjU3aBtz54hx+WTS/yUTinTYy4FxtHy6Go4DgX1HeLTJ3wfScP6hVXQYIiDI955+2Bc3xXL00FIafUNK01i9tgBy74GGVpUlpokKO3O15nr98Hk8QoxV7FrHbtKixQg0oiaFDlbKIJu2w9jJI23wDxN6tOiysVBepIMk+mBMyBf0+0YaZErr/DXUWmGLe0m+yyAPfCvxQK38TkkCgU3q6XIa/0MYA7qGv2wOKEpPkvnxGuSTph/EsmqqrKdIQEW6EXtz2mMZ3w1wSjROY9QHqlSxEKDYLPb6R1t1w9ztVorlQWTzNKyefl6THQBv/6xmuE5stxBssaQCiKmuZ1IWUqCp20kKJndCIva1K1SEBXDuGCpU8+rXBIPppkroOmwPImDP6bxOF1Ph2Zq1KpR6NNQ3qcVJ7wtpmDeY+cOPG3CUbSgFM89MgFTDQwHT0sDa+/LC7hfB2qUFVmZXhfw1hNJc21EC9rwogAG7WxzrthqQ14nRqNQOmoGqLSKuUUQTaHgzEDWSBzk4yQ4cjDLinUBq1NMBqrMq2iFmxBgkkDqBjVcK4OuXlaHrZWXzqtVyCQWgqvsCYUfO+CKHDKBzJFSmmm7wfTpIgsVjfXPxLfIOd6Ry0ZjM8MqnK5mmroAarSAokWWQCIEFp5G2CswVSitOpXeqxAYoqBQbQSQoEqIUR3AOI+J+KM9F0SVDQgKtYgdCVP0yRI2i+04BGadVWszjy0pMNdOD6jpsJBBFtyN4xqk5RDS3ssyeY80aKNNNdQ6UBAUqqbt6oIWbSO/bB/GM05p0suxH4SKtTSfSXAAIExIB7b+2C+AcQKUAlVV1ZekWgGbD0rB5zYH3O8yc5lwznUx3ufnCc+RRVIbig27Y44NlEMltRAE+kXN4/qOWNU2VDVPpC6ApJBO97DlaMAeHIp0i5RvUQA2wAFy0ncaoEDpg2oahU00jXVb0dIgMW9lBM85gc8d4fGuFtbfxC883z16Fmb4gRQaoRLlTpgXvcD7kWwPw+joyqpWRncoA9NACosPqb6eV5PXfDCrToaSj6CtOA5YSBawj+Y7xgVs/rpu6EaI0obGSbC/0k9lkDcmbYr4tbZNd6QLnoWmzVBq5GlT2BJEBmAktewW97A74MyFasaWp4Zma1MkAqAYN7z8/vbHmZYJoYD0rAQDdmdgur3uYP8AqPuU44fXJdKdUItRWZn3dDfTFyNM7dZMAb4xSCqwleN0zmTSphm0f9xh9Kn+UHcn+uDs5RIOKczSprl6VSnEAICR+ZTAB+CQfvi/OToQk7qP2GJpxq16djotOqF1VwPfGF8X+LCpNGiYbZmG46gf84ZeOOO/w1PSh/FqC3VRzP8AQfPTGC4HlUqtdwG/1nTP/lcDB+FwKS+pNaMy5a8sezzhGXZ6oMg3uD/XnHcbY6dU4JpphkTS++mRfupFp78+cHdFkcnlKTqtZatGruNRMEdVYHSy/tzxrsrxalTUo1VXpdSRNP37X2xTllYmCoCyTVGqo7aYXnENY+pG/mBFwbEEQbiGJy9F3r5ioYKaVoq3MPTuSfdmMe3tg8ZCdRQgmJAEeociOU9eRgG2E/hnMGmtVGGptZ8xeskkNG4JupHPT3GFaaDG1HNBhRVADXKEAHamAYdj2BGkdZ74VcCoHznaSwarcnmEBhvYmR2gdRg7hNMN5wot66ljUP5Ke9/9pLQPYd8U8HzatX/DEUqTug7hKaX/APZv0OOXRxXxNqdRyrHStKoXqGQCztCJMiCAuqZ2tgPMPk1Yjy8we6itB520oV+xxfOg1ajAF6rmqoP5VUBQ5+BPyIucNctxVaKLTdQzqBrMqPURLWJtBJGO5bOoUrTJ2xdTy7i6hrcxNvkbY1S5QIxamsSIB5D9ZwPl84VK0WgNAmNj3HzOIWqdMp+pa0hbluIPs5JuDIswgz7H5xXxDKF3dxUCUXX1sqjXq7kyFEdjf3w/rZVAhhQJ+/63wmq5kCmjrTdCxK7SpuRJ5aWiRO4PfDlOSVSdoVUZO4qgfgWUommQgckSqu5MxMnSTbTJidrYa5WgaTCH8wlY0gAACSZ6npyG+Aci/wCIWNRtBCroAWEInaQTBtB3EROLOJ0PI1Vaet9Us0tqawAgTuIvHK+Blai3F23/AAdVypl1ArmK5oklQqkkDexA+5J37YMzOQWmiopK0wIg3MC1v0wLwuj+H57FkczItyJttzGKeMZ8NCkkSygjmfUJAG8kW64W5qMKktv4g+LctdIo4TwjLli4psG8wnXBvYfm2ibdsMc1wWkympWkqjagJIgAbWNyZPxbmcD5uu1WutJdVOjShmaCuphcKp/lEXjnb3I4nSY0zRpCQdMmfpE3mTJNpxkeCbVW1/dHScnW+/6I8Ly/ls9QajqNjNgv5QBy3+0YDz/E6hcaFYw9yNgFGo6r2DEADuRiWuvDIKROkRqkAN7SZmPjvhXwWnXDVRmEKU6lxBB5RB0kwbzhmCU74voyaX6vU0GW00Vp5eo0u5LDfmSxk7C5574yn8T5fEcsdNmVqTNHIL5ignn198aXhi+cKuZcSS0IP5VWNu5/pjnvHSaOfUM76GdHF7KysEMfCFT1VvbFmPYh6N+ck9ZlzDsPMpaggVYgMFYK1zNufc9YwqoU/wAbWHp+U8egk6kYEghf5BNzBOxHbGm4fxGm38QF9XlMA2i9wBKiN2HMdCMY6jw1krrUJ9clX1gXiy1LQDIUfO+FZf0mw7NZl7qAGHqgsUFjMkreyxAvv7TijiVRNDUqp0s0lW7sWOmeUx8xizKZqdIsqlbESZ0kgg/lWYnfrbpRkQMy2aaohCswWnqkakVRBH/kSZ74VgXlNYgp0GCOuokurCAzsVBAk6bbxMd/fCvOcLaiaJrAeQsFhrb6dJC+nf6itr+5xPi9Wrl6jjzSQvqEn1MjLZQALxt8YXZviLPbMnUmhYRTDenbzI2AsfSQettm44uNhrY3pkmjmWmEKUlppMlB5hJn3JFthteJxTwPKGtVVFFib9hzJ/zpgLgw8xqgBjz0OimJIApnUse5U3/1AY0fgWt+LUTbXTMEbggg2i+0/bC8kFLIoscpOEG0arMBC6UgvpW5t6RpgqvSZgx0BxB86tVTTkS5KqQTp1ATGq0/aDB+bcvlkWloVCVnaxOotMmd5J1TzmTip+GlBTWgEp6HDERbTBU2G9jHxiyvYgT9wbIoXpoKNNVEkepICEEyQp2MiNpJ+4vzBVTpdXrPExpJFvgixPc33wcGbQ0qEaDABnrBmImRMXicUUM4z06dRl0syhuouJ+x++OapXZ12JMj4kq1C0UY9WijSj1SBd6h/IFBgDe57YIrjylPmsGqVSAwBtMwFHUSY+/K2DMwzlitEKpqgnUwnSwgGw3MRz/KcLs/lU8wBfxDRId3a8EGQoOwJPTlM7iRbsJJIr4+Gd6eWpW/DapUbZVErGoiyyQSP9ttse8Y4gqUtZYaFQGZmfSNsW8dzK1A2VpMINsw4/Kv5lJH5nHpjeCTsMc+8Y8SavUXL0hqpqYYAxPIRytgMkVOXFfv+BuO4xszLMM7mS9SoULG0oSAOVxb741VXwAhT8PN07iDK7jnsx/Y4N8LeEqiOBpdKm6uJNNgZ3IU6GEbHfrOHXijiVXLgUs5lKGYpsJBDb36FTB7ycVXLSh0TtL17MDmfD9eigpOrOhJ06CzID10gSpgkkxtO+Nlw3ItVVRmKYDKQQCdiBuIMEEz6b2jFHhnxJllcJSoPTOw1QxF9g25G9sazP1KZQmpS1JuZBIFrMCAdI/b74DLKT1IKCS6AeF8PqUqpJJ8s3EflPsRYHmFjbucWcUChvPUQyCKgiNQi1+fK/LFeUzOX+qmdU8gSfsHIA/9cQzvGaZBJ1IAIPpYkyD0UiPjE7Y2mU8Tus02IFUEAggATM2A3J6zEHa2KKlX+GyNZkWIqSFk8igAkdwcV8J4hSerRo0qVR1qM1QMFOkEEuXJIuC1thcjDqvwgqgV3CzUDgRqkhiwkSOcY1WmYZ5200xUrFwzurPA9VVhdKKgkQi2LDqSN5w+ynBsvoHnUWq1Td30EyxubjkDb4wJn6SU6hq1fV5Q8x3bZIkgALsZE2vtPLCmt47cmaXmlPykKoEdgTI+cHTfRh0U8VSIEsRyAM2/vhTmGqLTaoDd7xEaJM6DBg6eR98GV80qkTG0Y+RyacWh5ueQty539sQ/V5Saft/gYo8VaRdQro6K2oGRf35j3GE+UqedQaiyvTIJW6H0ifTEiCYgjB2SpUqK6AAGYXcbse53+JOwGLKvEKSrEi3f9Mc2tOwkqekK83khSYTdXlT3tP3sSPbAmWTNuGXzaYC1AGfSZVQdRhb6i8LckAA8+ZuayoCBjqZwxZVn8xBAA/8AYi/X2inhGZiuVMfiUgSP9SEoR9tI+MZikul0HK6sa1coSAHYkhptCzeQCI5dumBuEkDM1fNAlFXSx5hpmOc2j/nDTJoQgWoQzBYJ/vgPh+TU6qhlmdtMzsqkhRG3MknecdOC5qaWxal5XENzmfpatOtZjVpkA+8b8xhbTzsV2qCPKCDWxEczBB2MXPS+DuIUKQGsKpqKIB3PseoPTGZrfxOYy1cKq0nqEqvmE3VZBYQCRLTE9AcMm5cjIKPEe5jjdFaroHVtP1QbAwDBO0gEe0jGY4hxhnq6MvGmooTXJAJYwCCNxvMb4upMaK5bXRBqVtS1dpgD8zXtq03P9sJMlmUfM06IWoBTcLG8BZ0E6VhVA9O/K84bw81nLSNxw+tooLEeUsgt/MFUywHIFh9jjmnj0hq6MGYBCUc8wdKNI3mVYN+mOmpXUZZViA1O3T1EWn2JxxtnqNWZVMnzdQAF4Cqo+yqBh+NULezqngpicousgMXGykTLBQSGvJGJ+NEgKdBaQwMRaIJt1AJYf7Y2OFvAOH1K1AEuwR6178oWCvMEMDa3XGh4xkRUQuLVAwYHmCFKj9Jn5wtvlFndSM4jO1SmwpmoKulCyiAvpgk3nTp59TFuTHOg16r06DFEy6MpdeVRuQ5HSN/tgHw75upwGCRZhoYgQWA0kmBvMdow64ZSTK0mpM+qo7Bm/wB7iAOwsBJ5nvGFY/YObMFxTitVKytURDVopofmrgSQ4kfSykMBvKsOWLvDeVRKj1X9LCkREiCSwLESLRHXYnAXjQU1zI8ydGoo0HcamKgn+XVOLMzUQ1Q1BCAKQAJDNTmYImYDQARecUSWtHQCMpm2q5hqqfh6RPmELJAPpAB5Suq8H74Ny+cWm616G2qYH5T+ZP1MdiMLaVOmQNSmo6trf+Vjp072H8o0zYCb74sbiHl+WGFNtQIZUYRABYltOxEGCLieckGfJDmvL2uh8ddnR+HcQSqjuhiblTupjn8xBxZmELeU35130mPSwsf/AGVZHP2xheBZpS2vLnUSpHltZhI2IH1AWNp2vGHdTxBmJC06dEDY6naTy/lAB7Xw2Gd9T0yeWDdw6HdPzAp84oJG6EyCR0Igx159BtgHKV9f4OUf00wFZ/M1FBEDeQWttthQnFc07sG8tKA/Maeskf7VN8Ml4ll1WESrUbr5ZT9woX4jBuafqDwkvQlWylUI9Kg2mo7nU0j06pZnA/LNxYb9DgWvw1aGWGVQkl3DVKh2VdQLMx32AUTcyBiirxFqIdtaUNcaiZq1IA/LLQO0qwub4RZ3ilbMDRS1Ku8z6j/qJO5PW3OAokY5ST6N4NdkPEPG6dEfwuUudiYAgey2Bv8AEnngXw9wKqagqIF0aocmJHdbH2g4bcE8MqtqoAj831H5PbDzgfCtBdpKytip5dSDYxbcczGxxsMaijpZLH3D8wjQaRJIFyCOn5ot/fCbxTw/z6i/xOg0URohmBLEjeICxAi5kkzGHnBcj5dOF3a56b/lB2BuY2BNrREs7S8xIXYOCx5+m8D5j4nBbSpCbXIylbw1QptUrPlhV0qtjqYHnqXUSNQ72sLi+HmRrLstKrTm8NSqf/sJXF3GM8tKktUGPUqkTEhiFIMSZE/pjHZjNS1YU69ShUAP0n0qYsIMgzzJG/vheXJwrkHGPJaNBxHhNPX5qjy33LBCQfcFQJ/1C+FTcVrMYHlsh2qKYuORUixm0TzxiMx4qz9PUjZ1yRzC0iPcej1D9cX8D8TPULfxNUFonUba45WgK3S4+dsNlhdWtgxyK6Zph4jr00NU0D5Yszq0i3XSNQ9454jmqqguxBp1Wpyv4zuRBn6SAFO20zHbCbKeO6dOuTBSkwAKi5HftaxF/g3w3fK5Z2Oco1NaHT5gBLaADdlW5Ag3XtbASxuKpoNTTeiHiPKt/ApliZr1oaqVI3EO8dQGCoB0X3wm4Wgo0lp1I1LItzEmD8iD84YNmmCnMKhqBWIhtyuorqBHO4NuTXGJ1MxkiZZ66MblQxge3p2543l6Po6vU6DxUJ5epgp0kRIB5wRfrMYFzPD1KqKfo0rCQPSJ7Y9zuVSrTWo2qRDadRgGxEgGDHecQXOmnSGsMzAXAF2M2iLCbDEM5R5VL1Q2NpeXsCyPCzU0mu4cQZVQV9Q76pgEG3O3tidajDKqxogk9gNo6yYHbC3K0MwWQVqaqHZmYBtUS2oAiNr79sNm4U6uvlkKsENOwESIHuAO04l+m5Jxr1+fPYfKVPsGNNqXmVvU5WkTTRiIkSS2w5QPvGM9wTKTmcqtZj5gpPUaDBl3J295xqc3xWmrJTJR6mgqyAi1hJa/pWOu82nCjwHnaeYzGbqAKdJRFe0hQCI7SwLfIxVjx1FoU5urZoaVNvMZfUVCzqYC5JI0i+4tuOdtjHuTyZRIFRhcmTcyWLE39yY74q4i9SmT5WlpsATFyYA2vvgpFYUyWKhxvEx+uATVONbMd1ZKpldO0E7gnr1IG9zNsIsnqXUGaXEJq0wDAkxvHNom04Opa2X11CDyEAACeW5MiDJPPYbYz4IXzwxZwzgqSLB9IGkR1mfkYGFOVINLWz3N13dmdlXRq/CqAy0CA0iIALLa9+gscJclXQUKlRQ1GrUqmmK7VAACG0khdRLixABUSek40fAw6tWRgpQwWQGTqIueUCN/b70JkMuVqBKWlkYOpZYjVIkSLiZ/taLF7ga6PaucFPh9BXYLUAAWQQSFUqLEgzDD5OMLwyiVzNN5LMWJjSRYBiQdyJjG6zj1BToBihzZTWdFxSViCDJlYtp7kWEC2bpZpEzbVPw1Ac6gzTEqYEHdjqDFjuZ+CbaTX2Mir2je8Jy+in/29LKJFgdyTFj9XU8554n51SsNFMUwCH1+YpIYFmGmxFoBv7d8e5HMxSpHymBdYt6YgGCw3An98MacIaaAbvH3Dk/8fOEeH15b+aAn7mTq0/IqeYJQLKss+kkAldUDnvym/wAOMjk5y2upepUl3Y9QZHsBYxgDxHly9fUSFpK/l1+hXSHBYGx3gMNj3ggjMZmo9GsyAhagCU16LfU0dY/W2GUk6ZttowPGqgZ/pZiQGABFw+plMkjZmdTvEC18NMq9QpoNMpqCt5TRpZRJBI2BMwQensMK/FVKp/EU/wCHayCpTcoAxQKx0gjkdJBHvOL+EcV1VKNSvW001VqS2szESzVJkmSBYCZI74dKOgoPRc/EK5XRl6FOmrSJdlIUgMx26jkAdu+PnyPk0Edk/GQA3UEuWsbC7GTsCNsSy6+V5xcn69SaxoBhYkLJa/RvtfHxyddXoPVzDamF1bTpUnkoGkE8u18LGXsQVsnUrMHraacxpVZkNJ+oATNpkExvbBNLO56n6Gq64ExUhxBMABiNWwN5wxWjSWs7Vq41AWgaVgmxMk6W1QNxPpwVlKCPUKNRNWoYCM6WABM77bzy/TBudqqBa9SvJ1c2aS1ClIBo02IN9pGrDGhlMw5PmVQoG/l2/XljUcO4eZBbQwAiAvpB6iSZMe3tg40SZAEAbbR/nxhn0YLpE7zSfqZKl4eAGoatRNpkg+55e+HOS4QqAF4Ji4AIv8wTh0cvYKBYfO2JNUWbi4tM4bwSFubYJmOG7WUjcgk39xsRi/JKqBKdNYvJ+TJP+fHLFic9QIMQfSO94M48opTpgAAkEBV685Jb2AwLq9HLrZdWc6WVbNcDSsxaByje+J5SlpW97+rCf/6hpfSCVqSQEKM+o2kjTeLgydpwTR/i6hPmKlFLQQQzNYyGUgqpmDYnAJ2+RrjSoynEh52edWaaNEgsrSF1kESGHPQVPSS3XDzLcEo1aQFWilQgkEnckW1AjYkAbdsXNSp5KhXcl3JDO5aCWMbEWEHaNsZHhuU15Om1XN1MqUeK1RGK6gVEKOQvEWJ364yK81hN2jFeLOCUstXrqjErYqGIJUkSVtvHUxbrzRUciILVH0nkttj7c9vbDXi+RpMH/hRVITVUZqjglgLljIFyL/0O+Mu1Q/OLsbtdk01T6LjlSRqZgBJHe3/OK6GcZJNJmSbFlJB+4wyyIVyC+xi3I9JjBeazKaSoU2ssWUfGGAmi/wCmWeJFSnWYsjAsCxkg7EGTMMIg9R3wfV4tUpsyemFYgXAkSYMFhy7YxPB/EFTLhkoqhDG8rJ9gZt0xPiXEqr1WYawCdgDaLdB+2Jnh5TbHLLUTv7USV1AgCQdIG8YXcQzyTTIILFoAH2ntjmL+OM2D/D1KgKG3mqoDkQdr6dRIiYG+NPlOIZSnTApVKlKpEeY6OzRadtQO222PLzeHknsqxTTVjbjnH1oBHqi82UyJ7Dn++LuO5lf4Z3NbQdPpKkG8dxe/LGTzfGMsredUr1c5UUEICpCrO/1AAe++FRyGazeYpNmQtOlUOoR/KpEqI56THLeTONx+H15v/fn3DlJaoNyNKrU10MmrOzz5lVoExuC145C0xYe2n4Hwz+G/BpEIyLNZiJLFpItO87dAIvhjkeJ0KRFKhoXyxp0yBpnr3MYhWWs71GBpoDckyZUIAOVmm89LRzxlcl5TnJ3sMylCjVd1b8Q0wGY3s2qQbG1x+mFmY4gHrrSVybjV6oAE9OZIEfrhf4fY6mp030lUDVIYSSxOnVYyYDGDtA2nFfDeHotZ6ZRlViStWQCxj6TeQFgwYEg7nGRgpLSo1+Vu3YXnPNepXqlwqINKBGnUwE9LfUB1nC6tkqimtSltECqGYgglgPzf+PO++GWUWairTtQogqz6pLMxEm86iOZ/1ETvhbns6cuKxYBqyEIpYSIkNMG1wf3wShGPS7NTb/YhQyDQlRNYr1SNVMsBoibggSLG8/2wVn28g0aLZn8aoSpZVVBcEklSGEyBfrGDMvCyaSIK1Ya1J22uo6AaZ0j/AFGL4GydSlTzKagr5iSzvUMELEH1QdJJICpYb98MVcqQO6tl1Lho1bg1SiqWX6gkmLXW5U8r27AT4Vw7LmsYoMxUsZIF9k9ZsLRI9uuIcUoeTprtRP40+qm11PIGCAVIAfmPq5DBGUptS9Tei1y8nWV0s7QpHOwmxLEwRuGRtddmLaNTqMTvMAAyYE/rPQ4prWjcGZuI726SZ+MU5KqWp+YdmlpNwReIA6CN+c4kk1F29J2j1emLSWsDuCtzf7RY27T+fOv9AtUL+NjVRzMD1tQXlN7x7XYA9o74nQzKDKIylSKSgNBBgiJBPWAScA+IalRmprShSyEEgbGCBM7iQvaMLfEVNqGQrrShSQzEf7vSSPgneY/XHoxlyqgWqRks5VqjiGap0TD1XQgyRACkE26STymMGCg9MOgklRdnO5+oR1kEGeUAYS5Tj2qr5ulTUK6SFBA1S0EXMWK/YxY40uoLUotWZ4cyaZKzeIVoFu8ffB5Luh2PoozLozAUxTXzQUAJIJkWO3IgXO+C6gI11HFSrWSnpUFlgWgtB0hQegmBOJcRzfm1XFLLlaehVLaFGkjYLcEmDYC1hhdlPJYVmXWXDKKnqJleh5KQdVgAd+mF/gLvsqyNVkp0Xppdm0VXYrrcixHTSCY36wOug4HlglQ16tTWVBIIH1SNyZvbt16xgHIPTNenl8qgr02VgpH0KbknUdzZpMnnzxpvDXBwA1N0Ih4DPu0cgJkC9uVzg4xlJ60BOcYrZqMiZpr6DtMGZE3v09sEbGOeJZasP5gDPM2PsTvi3NNCktAA3JxV1shBy1sAcQLwFp+lmadVtgBf9vtguk5gW352xA0gzSTJBteN9/fYYyStUbHTPKzOSNLXjpY4Fz+aCtSlWJZwoiIm5ggmfpBIidj2k2CoItJM+3LF2Uo2JZCCTz0m2wIvaR++A4NhckjK8K4Mw4hXzjsR5i6FpifSo0xLAkX0zA5nfGpo1lYkAtbl1+DiamGMA+wGIsRGoKZNgAAJ3gGdvnBKJjZlfFGROZcoajJRCiweznVcsNgANhz5jGI8aNTTTSpX8xg5uSNKDQp07S5ZjPMRjZcT4ERWqVFqmmPrYG4gkzoMiGteZEnGV8YeHylV6tFCVUanMgSAt2BJj0kGbD6hE4GDXPzBy/ToziV6lNGTWqpUBV7fUCCCGNzeT2wvrcLpNsUNifw45f1mB84H4nWapEAwNowR4WVS9XWQDpEBjE3vHtacWpJdEzt9lHlWK7QJjkB0jF3DcotRWLzpUx7226/fririNcXWmdR5xsO5Pt/m+BcpXqU1YDY7nGmBOfpJsnXYbD/OuN94VoZpsrSZPIVSCVDrVnSWME6Wi4g26459wTJnMV6dKCEJBqMZACkxv1YnTPfHaqPHRpHk5etUpx6XRU0sOq6nB09DEEXFoOJ88qpDca9TlXDfD9atUpkqyIHE1GEKFkGRqI1QLwMdA4rksszlqT06ZIiNRI+LWHaMIa9VmMuxY9zj2kMRZsjy9luPCodBbeH1LakahMEQWm9oMtp6bd8X5XgL+ejMaiCkkIx0lW5QINgYn4GAyuL8nUdLoxXsD+42wPN1QXD2HGd4WoFStpovUaBpZRKgdCbd9r9cAVatOtWRadI1Wpo2pWY6CSAq6gzaDeYB/pi9KtOp/wBxEVyIFTQGH/kp/p9sB5vg6UiYJRGILeokvNhoa1ztP5eg2PaezOtMu4XwkkU3cLUeoS1R6Y0aLEgEgw2+nbeTiyfUaxViij8KSfQZg3j1E73na2GILuoACqyJ9IJAKxHO5FonkZxRRr1iEqK2hW0lqTEFtBAupmJjkZ9uWNa9QbJ5tBUVqbh6dPQCSLF9VyF0zAG7GxuPfCXjA88KabI2sqkeolgJBJ0gm49INzN8aHJZl0EqVqU9RJH0lf8ASAeYEn4I7YDfLPTzbCkIpmmHYrGnU0wABfnM7TOO+9dGr2LKBWoyyo00FCqLwCSQbdlt/wCXbCKnlhQo1VeolVs0x/BJUFlZgCoZmBLaTbnN7crPNzGjMrl5NUvqOqwUFReSRzBgcz7HFzcHo0GyusipWdRRpvYCmwGoNAE2IJkkmY646DtWdLTpDzxJnymXpoKMxp0KCpCFYgSTFoiZwoyFLM1AwqKxcgSzEQOU22ABHLve+BMvVq1aD0arfjJXUsQREalJjnpgOZPWMMOAcOYrWr0swUFWoUXW0gKCAdBMz6pE/wCkXthOb1s2GkaKnkzToqlONQ9OoqY2uSfqGqNvbEuEUawBNdw27AAyBI2i/MT98H6YB+ogfUbyYOwtBJ6COeJBTyMEmTECN4BgSY98RRT6v2+fPuC5aFWbIACUwPOsxsDpEj6iP0GMv4t4gGqVKakD8EiCf9SwB1MAmOmNmipTSqwBUGXZ2iSALn/O+OWePEOqjUUxUOkz/wCKn9IB+Tj0saVKge2ZrgTJ+GyU0qVdQgGd+pj8o3nGy4k1SvWAalSCKhIqam9TW5qBBA2U25zYYzvh92UPoQByAikDbe5JgWBkd8PwalamaalMvSpoHBUeqF2A1Egbb/vODyvzWNgtaCsofNQ6q/loyk/h7tBuSXEr054X5FVRXlTRy4GpW0j1AnSvIsZAmTBM8wcXZrgZSjTV18yo0etmMpubgkgiCRAG52vY3I58FXeqG8pV1Fio2IsCAb7/AK9sCqXQX3L/AApwxmC1csx0qx0qFkCZDFhPp1XMDrPPG/oo0qzgiOV7RtEge/8Azhd4CWktCaM+syZ5CSQBzgKbdbHnhtxivopMznf0gbSSLd59sVQaUbIsjblRF0D3e9rDkB/XFL5JSIg9rzHt0xRRzTOqMumDYiZO8E9sXNSJn1EDqDOCdPdAbR7lGAIAJVR8/b3xfUqC5B2x4EkqNgMVEKJbc879P0nHdKje2fZZxUbUHAvsRtHf/DgriOaSjTZ6rAItzGon9Cf+MKxmkmdDe4i/WREX98MskyGWpiDzERPuPvhMJp/kOUaAEz1YIjmmGlRqAcWP5oJAHtyOLswXIGlWlwp0MVEXFyQTHx+uCczpCFgYCyxAggiDIvyPaLgYT57PZhKbPTp0oVynmNUMIASoZl0j03n6ve18dvqzlvdEc3kDmasVbJTP0pVYyVafWYBKyB6euFXEqq5l1qU01UVQaXrFVozMliPU7sIETpj9cO6bUzlmoUawZyIq1lIJUvJZ2IsrH1EdyOWB8pQCropFQAp0TAWU2gjqOt++OejUZ2nmKec106eVpVWVzSNa3lmBOtfSGI5RIHcjGV8Q8GWhXI0o0rIkASOY7EWtzGk46JwalTp1HcKyBm1mJIJJADKDIVWk2H6EnB/E+B080jrWBubEH1JaAfcfbC8WaSy769v9/ns2cVxPz5xDPEB0UBELE6QNu3Ui+NS2TSplZUAEjVtcHp8GRjNcWyTpUrqfV5FQoz7TpbSbf7geeCW4xpFNRswvpjrANt9vtj0+yQf+AuG/xFU06gmlTOpgec2C+31T2ldnM9FHiSkZ0CoyyQCtMkGCRYjlbGU/6b5BqqVyHIoPCtHpLEEyFbcA2EiNm6gh5X43lcuxooGC0/SAgsI5D2NvfEHiG+RViSoSZrhr0201EZTyB5/84JXhNXTqCWFztMRMxMxjZ1iuZqhFpyFY+t1sVKn6Ceeq4K8lmdsM34aqEFAQwAUGTy/Ux3wn6Ldv0HPxFUq2c4ppI2+celOmOj5SmArLuqkiIBHxblzGFud8P0qrTTYU+oAlf3EHsLbbYGWGVaZq8RG9oxKm+GWWqKRoqDVTme6EbMvQjfE+IcJek2l4mJBGzDtgeP74TyadPsdSkrQvzK1qVRhVrBxpjLkkpY3nWoM9NMfOL/MK0qNN58wIPWpkWhYMgHSeTbiRPTF+a4eubovl3+qJpN0YXt2OM7wasVlHlU1BLsSFO5sdribyLYenyjYquLoe/wAFQWm1Z0DOl/qYeZ6dJJ5TFhAHLpgykzUndaNL0lBEtpKG4APpM2H2wlr5atVXTRmoKLj1jSPNK6WA9TCBtqv1A54M43repQK6lOsa1v6gLsrAGGtymD7Yx36nafRZqrM4GkG49UnSeosCZBty2wVlaZVi9Q06y6oGlZ8oAxFydVxJIgzytaD5MZmqXeuvkqIgSrW3WbQB039sWZfLZalNOjVhQv4YIlVMk/VEtNrathgVSWjmGcNy1E1cx5WnVAvpuhIKwoPXcjuO2GmR4LTpSPrJUABhIQi9hsBMQN/6fcD0mmFVxUKWYqIWZB2F509SdxhgliTHpJkyQAsc/uO+Jcsmm7+fP4Bt9FjGCZEQR733mLRscVkhgYuBI37wYjnHXttjwksVOlhYmJG8yOsnnjyokgq7WJIIQfUDvO/PeMJpN/Z/yYA8Vg0lUiGq+kCZtc3/APEEn7XxzvNZB67UgTamzAwo+iBp58oIH9sdE4hlixRoOoatK9JUgTyAtv3wjyuUZFaYGstYiJMRvNrwQYj+tX1bkq9g4aRluH1KlB6jutNQJUAzJGwOxEEKTvzjlimjwvzqL1BVZbOxpqR9J9QWY206f7Yb5/KoG801RVYAgUSoglivpHOQRv7m18BcTp08tXJqLqUxApljAEDYESAWW15gdMUJ29DOkRzdKpU0oDUJawZo0gEWLGJmLwBMjFK1W1S2hqfmhRTAPrE6fWDIsbhZP098NOL13pUnJ0rTgxyKzeeYsDI+2K8q1CmpNWVp65LMGsT65JAsQWO8DkNsZF6NZdwbjOYoVKvlMvrcfhVE52CxBBG9yTA9hh1njVzRKVqysUAvTAChtyQJkz35dJvlK2cYOrGouqsTTTSsBkkgMxMnpER9R35FZbM/w6wiyx2eB6hJIJA3F4H97uhOlUhOTHbuJt0mmggWiyj+Y336YlTRSdakqFJVQdtUAsSDuP79sKKmfYUkZkZjZiNiRy9XO8GB+mHHDqy1aSuskGWM8iWuDJ35YZOaSf2EKD7DeHZ7UTqpBTpB1r9LX2E3seuLs5QJX0AGodgY7XPYDFGa0lUneYUatMncRcA7bd8G5XKlQfUAx3Nz+pIOOj5kC9OwDOLpHr0oB036wItz5YjwakNbuq6WYAElpLATH2uekk9Ti7jeWqE0wNLQ06iPpgEnmbHbbniNCqGaHKhhyBHMWm0g9BPxjOLUzbuJRx3iJoo50vAAhVUtNxMfl2BhecjbAS8SoMgytIO4qg6w4Km8sxaYudiOvLDN8qpYOzM5mFUsSBI6ExNrWG+DYJ+mB35n+2MSd9nWkhDURaYAVFAJCkAKAbgACAOsA8sWZlQPpBGm4YFYtbTLb942xDiNe7tpJeidRDEgGOpAvY6ueKRwurUpGq4k6fw6KPoBtKzKGLcrR+wpWwy3OZnTl6dZTpUadUNKgGZAP5tJH2wfl3fy/MQlmMHy5A+xJAuDz/thPnqLjyEpINAXXpJMFjdtRY9CRfrh0yMVBH1diPsZ3j3xsYLk38/YFvVHAs/mzUeqrKFevmNTLcaQHLEEG4g2g98CZrL+VVq6FlmOmmALy1rDrMgY6fxzw8ubetXRfx0C6Cp/7vZl/mIsD1i5xgkqK2eQCS7eheUM0D4IlgO5B5Ytx5FKNoROLTpnROA5GquUy1Ci2mmo1Ziopgk3lacD1SfzbQQQZjGhyFWmtJAijSFGmByjCw5vzJyWVgeUirUq/lW3rCjm37T2jGTq+P6eVjLlQxpKqEydwon9ZxE05ydFGoxVnRuFcNekvm/9yqZJ9Q6Rpk7x8foMN6mYZtCqp0tJdpGwG0Ak3P6A3mMU1c0iiXJTkCT88+3YYll6qT6WF+WNg1HUWBK3thNMACGAUbW2t7bWxTwofWH0EhiFKgi24mZuARi5QzEiQBAsRz7GdsVZWkKWpQ2uSXvEieUqAI6TfDPZgfYB8XUyKSOBIVxqPRSCD8FtI/8AjGVemQ0MCpPI42lcvWEIoVJHmOzSYBBIUCbxFzETjKeLC5zlNQsUhSbSx3c6l1Ec9IkAHmS3uZfE4786K/Dz/wCgtLFWDDcHGe8YqaOYWvTDFasPpHMg35GCN/mMampTwm8a0JyBYfVSeR7H+8YT4eXmSHZV5QvhPFKtemgCslZnvWZQAQo2dJJ2FouY3AnDmjwSoz06q5imYYrAU3NwZ9Rj0jlvtOOfeHa/mmmHVwJLho3eAoAEGbM2/bG34NlHWk3kgrD3WqAvpDXAsSCwmCQfqOKJqn1sQm60w2rlpJIoU6htDLoWGaRtvyJkzyjtdlsnWLEVgoprEhCCWmTBY7wQJ7Y+q5lKaBgoogW6kr/Kom30g6ukxvhLmuMO4hfQo5De55nqf64nqU++grNTW4hTXc+obf1kLY/OB04uBASwFxbvNvnGTDH8u/PBeWLbc/8ANsGsMF6AmlGe1EGQTESR94iIPcXxdUzTAglBABsvPtfYTGEtFo5Tgyg598bLDFmWMi2oGoQNrKWIsDuRteLdvfA/FcnSbT5xYAdNwOsi1zA9jhVxljSAdaa1VIIdWWQJgSCAetxzi3PFVTxDRemxdmQOsqnp9IBtGoT6rEjfbbEn0ZRYa+wpqcCoLXp6HreafMfVIOliCsDZb6tU3Mgib4HyfCVVqnmlg6lGFTRIkXK+kkRIsp5EG5ODOE5UnTmKtVTrpnSIugJm+17QT0++Ba2WqCmurMlTXqxVqaVhdan6Y6Qq3tF4OK4t9Nh/gqz3EVL0qyr5kOTHUiQLXBOxE9r4L45S1oxeq1IiGNIBSbg77j4/04iuQyq1qNJcyaw06YQqXkD6gALe0mBe5vhTxKnQy9eoKlV6s6SC+4XkCFib/Fu+C40apJlr0sqtN6BdQ9KNQYqpMAANf6genc74+yGRer5NSq+ioFJAG5HS91tBtPScC5av+BUeVpuWLJqWC4JJ1HVc3sPYYtymXIrrqc1DUQEVtJCosAkyGgGCZWeQ642rujroeZnRWoCl6qjT+YgEEGbG2w25xGLf4z+BpqtSqNDnlssKT6T9TkxGBQMvl0QUqmss8Gox1FiTeNpuRtAA9gMLMy9OmzmoNdSmYpw7FSGF5BJCG14E33xs+uLdgR30jRPmqqeXmK/l0wG1IlRvVEghgEBsR8jE85/1DSYoUTH8ztp+dI/z74xuXWrmHLPLNF52UbAewj9MH5jKU8rpRod606PTJBABIiSI7/4FRm7aiG8aaXIYt43zDXhI5f4fbBvDvGbqArUlKyTYncmSTqmScJOCMqK6MC7sdI0oIJ0zEmygCTJiY+MU5fhlVE1OPp3I25/8YCc8kdphrHB6ofVatbOO1NM35QJLKCoU7AEEyQYgm1+wjGzoZqmhSk9RPNIlQCPUB0+P+esc0IIlXG1iCP3xpOF+ImAArPAS4duVrT/zbocMw+IjLT7E5cDS10bCkytZwCjnQv8AqI1E/EA+9+uDGb1ASN5/4+d/0wg4ka8JrFNdmFyfWZn/ANRPywPLBHD8otJSah1Obz/yffFcJt6oklFd2Jar1GSoXIpoK9VSWHIVpQ9heL2sJw3GYREDVKgAmBB+onYKBdp7YW+J2L07W1EKggGSeZEiwEmJuY98FcO8NZegEKqC6i1QgapO57XvG2AS8wbarZRx3Mplsq+YKhSQYESNZJKEkA77nqRznHM/DXDFzOdapEOCWYqSAC9jAMwAC0c5jfHWc9k/4iKTorU2gVAZA9DBgB/u6zaMc48D5QrnM1SpuCorFPM39NNmLETafoWeXmT0weLyqVICW6s22eNPLooUKHqOFXlqZif3AZp7HH59ztQVKjvE6mJ+5x0XxnngmaWqST/C0jb+Zi3lg/BZfa+MDQy6hQDvGHeHhxXL3AyyvR+nM6kKzaJtcBhJ7AE6d+4wt4VlKNRrUiFA5iFJnaJ3BWCCME8Z4tQo0jUrMkD6RM6jNhHMbE9u2KeB+hUqMdRqfVGw+og/GqCegHTCFTe6oPaQ1zlQIuuNrmO3t2J/TCnP8TAraG+spCA7QSATa0k23H9cEcZ4ioQIrKz1GCqoMmJEm14Cz+3PBzZRSdeldUfWQJjeJ3AuYGOkuWkdHW2e5QaFhiBO4A+97TPtiGa4fTrFXcA+nTTbcifVM9DAtsYGKm4YpBpmYK7BmAPuAY/Tri3L1m00wVCwCAJmIIUz3Annjk9cZdHetoyWZyulmXYgkH4thX4mpj+DzK/6AfnUMO6mUqI7LVbWwJJaIDajqkC8C8ReO++M/wCMqunJZg82CqPlh/xjzoxrJX3L3K42YTwk76gUay7XI6E2ja18dEJekNdaoCpAK01ES3PVPIb/AH5b5HwRwYhf4qudNNRFNBbX3PVeQHP2F2WdzbVXLG3QdBirJFObExbSLcxnGqtrc+w5D/jfAr8RppqaopKq0WPbkI/WcRrVlBCmZgmB0G/v1xmePOKhGliUMsPgc/fl7jFODHbtrQjLkrSG+e4x5g8ylU8tBZVBuTzkj252wA/jOutMounUbeYRePbae+M5TzNQ1B64JGxEgwJiPiOWDmy+pZ0R3G39sU/Tj6on5y9woeJXJVmqN5g2g/r/AJvfHUvC3FjmKCuylG2Ye3ODcA7xjkvDvw6imAJN+s9umH+W4s4zNJi5RVcSbk6eYN4P2+MBlxprQcJu6Z1Xy9SlSLMIPzjkmfosmYq0TVdYbSqquokTINwT3++OwK0gEXB2I6Y5h4/ZqWfpMoJV9LMoIElTG++x9sSJbKUzTZfitNoQI7KaYp0VQyUKgyXJNkICi+0Ac8e0vCpqoq1zrCEHQsqpIGmTpuYk8xPMYM8J5RdLOigazJ7/AH79O+NGh/y18fP+K/8AoShOoa+5TxS0Zyl4fRYNNKSGLxSU/qbxiVThzg3SmwEmQi2+8EfH640Ik8h9u+PC027yd++JYeNyt23r+wr+xjOI5CnUAFRJAO149iD6h8RblgXMBQlLK0hU1BSdjBAsIYQDYgdTvjY57Ja1t6TO5/zp+2M3xFI3HP2Ze4x6vh/HOUaZ301N2uxCcjRoKDUYPUVxC6pgsfSLdGYfcnAjt5jEkEnYft84vy6f93zk15idfmkXCR6T26fOLOGkoyuq6jcQOsWN7YozT8yVmwWroYcLpvAChqQ0ksxAIaLT2InYjEOF5OXOlDWRG0UWd253aGIIbSRBgT7kYGzmaC1Ki1hNJyX0K5MehRIFgPUrG0mTM8sSyPH9TolGPIpEKKpkFQBsViIiwJK/O5eo60Lb2H5Gm1Kqxq0dTMxIVGBsIAI1QDa943wqTiVQeY1TUAMx6aXOAp0/TPMkkbSDg6tnqS1lb+ISXW5ZhCnkAJAE3uTNucYhSZVd2H4lTUxLwRKGDqgnYG09zFicdXuaizgue85atWqqrS2MiGmAZA32O9p74nXy4BIiUNrxsdp5bYT8Wd6rMBChDqqMpmBICixEsY25d+bOlmabMETUCFBIPxtz2I369bCPxMOPnivyNxvdGq4Hx41aqUjTeaQGp5GlgFOg9SZN9riZwx4jmB5k+llDQo1ABmMQBYyeWMvwmoVqlA2nzF0luwMmOh06r++GvDcl/wDes9OlNJKVMIW2pkqsogOzFbkgc43Jxdiy84JkeTGoyY0TIl6muqy+mYUSYMwDt/Lb9oFsetmtPpnUlwTzXvHTDDMVIAP4Y5lnm3XnG/OQMBPlHLO7tTOpAAAukCJO5J3JvgsilVx7FRa9QPiOZq1ErU6Nn0r6gSDpMy1PkXibSI72B5f4P4nTymaBcmnTZ9NRWAOie8SPUq6umnHRcxRRKaZhTUZRKMoiJmx5LBn9RGOTeJaL6nd6egOxdekTsDzjrhmDInLjJ7ZmSNK0R8U8XSr5pWJeoVkEGUUhvsXM/GEdFq2kQ6qOQIWY+ROJZXKGqypyGok9gJwNmT6jDQJ6YvjFJUSybbs/SGe8I021FdzyblebdL/fH3CHppSNMVNYosUJP5bK2n4DC3IYK4m5dBrUSLlQZA/3MQIHX6feMJ+Er5i1EapSYqwL+UsBZUGnoG9iGMkmQTvbHnNJS0itNuO2aKjw+nTZ6oUa2g2F5233k2walbUJj7xYjl0wBUzir9Q/EN1BJhjzgm39Yx7TcimASJOrVHKTJ+wMfGGKVC2rLDVC0y1SppLkAMI3IGkXEftj45fyqQUanIJbUzCZJvJJ5k4A4zlWqKmllVKTB2BXUGPIQGG39R0ws41xFa2uh+MC2mdJIBUm8kWKlVPx0OBnkUVv2+fyFCDk9Hh4ia483SV1gFQ0SBFpiwPPfthHxfhozTU6L/8AZQ+ZV/1QIVPm5PQe4w6dbQP0wk8R5zyk8pPqf6j2/v8AsMQY3KU+TLJUlSFnHOI+Y2lIFNLKBYdLDp06DC4VL6RuLnrimvVCKWPL98Z1q7ySt3PLHoYcSl+CbLk49Gky2ZlndRITTFjuJP7zjMcTZfPqmnADesco1bj7zj1c1UpKVqbkzaO9jMdT+mBqNEVqgdxCKoGnfUe/afv+mLYxpUSSd7HVOgBkVaytq1Ejc3aPjSB8T1wfw/MUipB9DbzyNt/8v74Aq1dQ0r9O32sR9sK1zOjVTexXn8mccjmQ4znQtYBYEkQB069serVm/MYEyNWizVNS7xpAGx5nFuXRmYIi782BEe+OZyOx+Ac4amTSblCU+AZH6EDGd/6l0pr5U84YfqMabwRwlstlgrmWZi5ja8AAfAxn/wDqZHnZX/yJ+4x5+T1r7lmPs0vhckUgLR0gf0xoSJmOV/2xn/DLQonaJ7z/APH74fATzOPj80Llb9/39fn3LJdns7iPj5nFZQ2nfv8A5fHi0wPfnF/3/wAtiYabbdf3tOFUpOmd0Vta0G/b+/vhRxPLzeBHQj+o26Sf6YatEGfv+p98C1V1IRABK9J/wYfik4UzY6Zk+KUBv0Qr9xt3G327YDyPFXyyk+V5ivY7TtaCfv8AGGeg3U/4cC08k1ZGptUCKhUgRBMGd5sIESBN8ex4fLctjMsUkVjL6qTNqUZgi97CBZWEmZ6gTe2F/hmuQoRzUU1C0mGABPINEEjaO3PFlDhq1qh8hRTKp6qhLMCTdQtwCLzPT3xb/wDWUZaOUpGdZVWqpB0BT6o3MyNyIEk3x6S6J5M84ZkVcCmAECnSzkHUx+pmBBADQbG8HlbEOKIq1PL1trqhVQpOogGX1Eb6V7Rcc8OM7nNCVMuArgPoSrBVQjEEMSAfxBqixF+mElTIJQrP5rKXKDytJsZP/wCU+5xz09mLaJ5fIpmK1ekrNSp6NRhYIaAoLSJ3BJkYs4VWpK4SmhXVTDtqEtsCJaTMybTuMLspw6pVYotNAxGo1KhkxtuQTE8gLYK8P+azmpVKAgGnCj+U8zJE77YT4mN4ZJB4/wBQxz7aShAUkVFIDbXMSRzAmY7Y3tbN0aCeX5mqozXE3ljJYwOUG/aLbY59xbUqoVMNrQqY561ItF9ul8bnJ8IWmoZhLvuSZY9z0A/4xLiyyw4dK/6XRniIqUlbARxGs2tQpZAPSzbzzjqp73xTwbhoamfNBUayNE9gRIi0mTbmcPqVFZAjcj/DgOshUEnUJ53mff8AryxF/wArLki5Na6dele5lRWkLvFWbKpSylMeotrePyqD6QeYlr/HfC7xTkaT5ZvOK+lZB1BSDEc97H5wVQyK6mfQAz3m8k2uSewj554xviLhmcrOaK02Cs16k+mOW8EwALb2jvivB9PJli3LjGCX8C8lxhSVtmQp1xTpkixa3x/XlgWhUTSNSmfjDrjHhxqLimtQMQD2CiYlzyJ+2/TGffKuDBVvi4+4tj6THlhkVxZ58oSWmj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8" descr="data:image/jpeg;base64,/9j/4AAQSkZJRgABAQAAAQABAAD/2wCEAAkGBxQTEhQUEhQWFRUXGCEaGBgYGRwgIRwhIhwfHiAgHiAeHyggHSAlHxwfIjEjJykrLi4uHyAzODQsNygtLisBCgoKDg0OGxAQGy8mHyQyLCwwNDQ0MDQsLCwvLCw0LCwsLCwsNCw0LzQsLCwvNCwsLCwsLCwsLCwsLCwsNCwsLP/AABEIAKABOwMBIgACEQEDEQH/xAAcAAACAwEBAQEAAAAAAAAAAAAEBQIDBgcBAAj/xAA9EAACAQIEBAUCBAUDBAEFAAABAhEDIQAEEjEFQVFhBhMicYEykSNCobEUUsHh8GJy0QczgpLxFSSissL/xAAaAQADAQEBAQAAAAAAAAAAAAACAwQBAAUG/8QALREAAgICAgAFAwQCAwEAAAAAAAECEQMhEjEEIkFR8BNhcTKBobGRwRRC8QX/2gAMAwEAAhEDEQA/ANlxFqdMfiS7vBCTuEIgAdCzKD2YzYY8qcTy1VCtUhXpQzKQYJXa2zjVFjewtiqm1Ms7VDSZ5IRpmEiwvEXkmOuPsjwlTVaqzAypFoIubyQTyA++PLTt6LnGuyzKPTlhlwGab+qbnrHoX2BwHW4bXauatd6Iposoga4aR62JAC6QIAE7m+DKq+eKVXLvoWoJKlB67WN4IJA3uDb3wvXhq1rVK9N9FQkoQyiBMAqKigHYyQb9sa1TMTIcK8U5cNoSjVKs8MwXUCdi+8tNpIBne/P3LUqGXzFbyWsw8zQCIXkRG4IIJ9m7YsXiVCnV0rSXWqwGpFYjYAkNHLY7dsBZzi2ZqJoeisgS4QFiL2hjJgxuO4wrJJcGmNhF8tIO4VXp1atVlCmCA7WN9I9I6Wv898P83naaUy7kBQJ9+cDqTjG5Cp5VKoaWXNJQSdIkmYuSItP7YOyXCKeYFLM1jNMIAoII1WjU3aBtz54hx+WTS/yUTinTYy4FxtHy6Go4DgX1HeLTJ3wfScP6hVXQYIiDI955+2Bc3xXL00FIafUNK01i9tgBy74GGVpUlpokKO3O15nr98Hk8QoxV7FrHbtKixQg0oiaFDlbKIJu2w9jJI23wDxN6tOiysVBepIMk+mBMyBf0+0YaZErr/DXUWmGLe0m+yyAPfCvxQK38TkkCgU3q6XIa/0MYA7qGv2wOKEpPkvnxGuSTph/EsmqqrKdIQEW6EXtz2mMZ3w1wSjROY9QHqlSxEKDYLPb6R1t1w9ztVorlQWTzNKyefl6THQBv/6xmuE5stxBssaQCiKmuZ1IWUqCp20kKJndCIva1K1SEBXDuGCpU8+rXBIPppkroOmwPImDP6bxOF1Ph2Zq1KpR6NNQ3qcVJ7wtpmDeY+cOPG3CUbSgFM89MgFTDQwHT0sDa+/LC7hfB2qUFVmZXhfw1hNJc21EC9rwogAG7WxzrthqQ14nRqNQOmoGqLSKuUUQTaHgzEDWSBzk4yQ4cjDLinUBq1NMBqrMq2iFmxBgkkDqBjVcK4OuXlaHrZWXzqtVyCQWgqvsCYUfO+CKHDKBzJFSmmm7wfTpIgsVjfXPxLfIOd6Ry0ZjM8MqnK5mmroAarSAokWWQCIEFp5G2CswVSitOpXeqxAYoqBQbQSQoEqIUR3AOI+J+KM9F0SVDQgKtYgdCVP0yRI2i+04BGadVWszjy0pMNdOD6jpsJBBFtyN4xqk5RDS3ssyeY80aKNNNdQ6UBAUqqbt6oIWbSO/bB/GM05p0suxH4SKtTSfSXAAIExIB7b+2C+AcQKUAlVV1ZekWgGbD0rB5zYH3O8yc5lwznUx3ufnCc+RRVIbig27Y44NlEMltRAE+kXN4/qOWNU2VDVPpC6ApJBO97DlaMAeHIp0i5RvUQA2wAFy0ncaoEDpg2oahU00jXVb0dIgMW9lBM85gc8d4fGuFtbfxC883z16Fmb4gRQaoRLlTpgXvcD7kWwPw+joyqpWRncoA9NACosPqb6eV5PXfDCrToaSj6CtOA5YSBawj+Y7xgVs/rpu6EaI0obGSbC/0k9lkDcmbYr4tbZNd6QLnoWmzVBq5GlT2BJEBmAktewW97A74MyFasaWp4Zma1MkAqAYN7z8/vbHmZYJoYD0rAQDdmdgur3uYP8AqPuU44fXJdKdUItRWZn3dDfTFyNM7dZMAb4xSCqwleN0zmTSphm0f9xh9Kn+UHcn+uDs5RIOKczSprl6VSnEAICR+ZTAB+CQfvi/OToQk7qP2GJpxq16djotOqF1VwPfGF8X+LCpNGiYbZmG46gf84ZeOOO/w1PSh/FqC3VRzP8AQfPTGC4HlUqtdwG/1nTP/lcDB+FwKS+pNaMy5a8sezzhGXZ6oMg3uD/XnHcbY6dU4JpphkTS++mRfupFp78+cHdFkcnlKTqtZatGruNRMEdVYHSy/tzxrsrxalTUo1VXpdSRNP37X2xTllYmCoCyTVGqo7aYXnENY+pG/mBFwbEEQbiGJy9F3r5ioYKaVoq3MPTuSfdmMe3tg8ZCdRQgmJAEeociOU9eRgG2E/hnMGmtVGGptZ8xeskkNG4JupHPT3GFaaDG1HNBhRVADXKEAHamAYdj2BGkdZ74VcCoHznaSwarcnmEBhvYmR2gdRg7hNMN5wot66ljUP5Ke9/9pLQPYd8U8HzatX/DEUqTug7hKaX/APZv0OOXRxXxNqdRyrHStKoXqGQCztCJMiCAuqZ2tgPMPk1Yjy8we6itB520oV+xxfOg1ajAF6rmqoP5VUBQ5+BPyIucNctxVaKLTdQzqBrMqPURLWJtBJGO5bOoUrTJ2xdTy7i6hrcxNvkbY1S5QIxamsSIB5D9ZwPl84VK0WgNAmNj3HzOIWqdMp+pa0hbluIPs5JuDIswgz7H5xXxDKF3dxUCUXX1sqjXq7kyFEdjf3w/rZVAhhQJ+/63wmq5kCmjrTdCxK7SpuRJ5aWiRO4PfDlOSVSdoVUZO4qgfgWUommQgckSqu5MxMnSTbTJidrYa5WgaTCH8wlY0gAACSZ6npyG+Aci/wCIWNRtBCroAWEInaQTBtB3EROLOJ0PI1Vaet9Us0tqawAgTuIvHK+Blai3F23/AAdVypl1ArmK5oklQqkkDexA+5J37YMzOQWmiopK0wIg3MC1v0wLwuj+H57FkczItyJttzGKeMZ8NCkkSygjmfUJAG8kW64W5qMKktv4g+LctdIo4TwjLli4psG8wnXBvYfm2ibdsMc1wWkympWkqjagJIgAbWNyZPxbmcD5uu1WutJdVOjShmaCuphcKp/lEXjnb3I4nSY0zRpCQdMmfpE3mTJNpxkeCbVW1/dHScnW+/6I8Ly/ls9QajqNjNgv5QBy3+0YDz/E6hcaFYw9yNgFGo6r2DEADuRiWuvDIKROkRqkAN7SZmPjvhXwWnXDVRmEKU6lxBB5RB0kwbzhmCU74voyaX6vU0GW00Vp5eo0u5LDfmSxk7C5574yn8T5fEcsdNmVqTNHIL5ignn198aXhi+cKuZcSS0IP5VWNu5/pjnvHSaOfUM76GdHF7KysEMfCFT1VvbFmPYh6N+ck9ZlzDsPMpaggVYgMFYK1zNufc9YwqoU/wAbWHp+U8egk6kYEghf5BNzBOxHbGm4fxGm38QF9XlMA2i9wBKiN2HMdCMY6jw1krrUJ9clX1gXiy1LQDIUfO+FZf0mw7NZl7qAGHqgsUFjMkreyxAvv7TijiVRNDUqp0s0lW7sWOmeUx8xizKZqdIsqlbESZ0kgg/lWYnfrbpRkQMy2aaohCswWnqkakVRBH/kSZ74VgXlNYgp0GCOuokurCAzsVBAk6bbxMd/fCvOcLaiaJrAeQsFhrb6dJC+nf6itr+5xPi9Wrl6jjzSQvqEn1MjLZQALxt8YXZviLPbMnUmhYRTDenbzI2AsfSQettm44uNhrY3pkmjmWmEKUlppMlB5hJn3JFthteJxTwPKGtVVFFib9hzJ/zpgLgw8xqgBjz0OimJIApnUse5U3/1AY0fgWt+LUTbXTMEbggg2i+0/bC8kFLIoscpOEG0arMBC6UgvpW5t6RpgqvSZgx0BxB86tVTTkS5KqQTp1ATGq0/aDB+bcvlkWloVCVnaxOotMmd5J1TzmTip+GlBTWgEp6HDERbTBU2G9jHxiyvYgT9wbIoXpoKNNVEkepICEEyQp2MiNpJ+4vzBVTpdXrPExpJFvgixPc33wcGbQ0qEaDABnrBmImRMXicUUM4z06dRl0syhuouJ+x++OapXZ12JMj4kq1C0UY9WijSj1SBd6h/IFBgDe57YIrjylPmsGqVSAwBtMwFHUSY+/K2DMwzlitEKpqgnUwnSwgGw3MRz/KcLs/lU8wBfxDRId3a8EGQoOwJPTlM7iRbsJJIr4+Gd6eWpW/DapUbZVErGoiyyQSP9ttse8Y4gqUtZYaFQGZmfSNsW8dzK1A2VpMINsw4/Kv5lJH5nHpjeCTsMc+8Y8SavUXL0hqpqYYAxPIRytgMkVOXFfv+BuO4xszLMM7mS9SoULG0oSAOVxb741VXwAhT8PN07iDK7jnsx/Y4N8LeEqiOBpdKm6uJNNgZ3IU6GEbHfrOHXijiVXLgUs5lKGYpsJBDb36FTB7ycVXLSh0TtL17MDmfD9eigpOrOhJ06CzID10gSpgkkxtO+Nlw3ItVVRmKYDKQQCdiBuIMEEz6b2jFHhnxJllcJSoPTOw1QxF9g25G9sazP1KZQmpS1JuZBIFrMCAdI/b74DLKT1IKCS6AeF8PqUqpJJ8s3EflPsRYHmFjbucWcUChvPUQyCKgiNQi1+fK/LFeUzOX+qmdU8gSfsHIA/9cQzvGaZBJ1IAIPpYkyD0UiPjE7Y2mU8Tus02IFUEAggATM2A3J6zEHa2KKlX+GyNZkWIqSFk8igAkdwcV8J4hSerRo0qVR1qM1QMFOkEEuXJIuC1thcjDqvwgqgV3CzUDgRqkhiwkSOcY1WmYZ5200xUrFwzurPA9VVhdKKgkQi2LDqSN5w+ynBsvoHnUWq1Td30EyxubjkDb4wJn6SU6hq1fV5Q8x3bZIkgALsZE2vtPLCmt47cmaXmlPykKoEdgTI+cHTfRh0U8VSIEsRyAM2/vhTmGqLTaoDd7xEaJM6DBg6eR98GV80qkTG0Y+RyacWh5ueQty539sQ/V5Saft/gYo8VaRdQro6K2oGRf35j3GE+UqedQaiyvTIJW6H0ifTEiCYgjB2SpUqK6AAGYXcbse53+JOwGLKvEKSrEi3f9Mc2tOwkqekK83khSYTdXlT3tP3sSPbAmWTNuGXzaYC1AGfSZVQdRhb6i8LckAA8+ZuayoCBjqZwxZVn8xBAA/8AYi/X2inhGZiuVMfiUgSP9SEoR9tI+MZikul0HK6sa1coSAHYkhptCzeQCI5dumBuEkDM1fNAlFXSx5hpmOc2j/nDTJoQgWoQzBYJ/vgPh+TU6qhlmdtMzsqkhRG3MknecdOC5qaWxal5XENzmfpatOtZjVpkA+8b8xhbTzsV2qCPKCDWxEczBB2MXPS+DuIUKQGsKpqKIB3PseoPTGZrfxOYy1cKq0nqEqvmE3VZBYQCRLTE9AcMm5cjIKPEe5jjdFaroHVtP1QbAwDBO0gEe0jGY4hxhnq6MvGmooTXJAJYwCCNxvMb4upMaK5bXRBqVtS1dpgD8zXtq03P9sJMlmUfM06IWoBTcLG8BZ0E6VhVA9O/K84bw81nLSNxw+tooLEeUsgt/MFUywHIFh9jjmnj0hq6MGYBCUc8wdKNI3mVYN+mOmpXUZZViA1O3T1EWn2JxxtnqNWZVMnzdQAF4Cqo+yqBh+NULezqngpicousgMXGykTLBQSGvJGJ+NEgKdBaQwMRaIJt1AJYf7Y2OFvAOH1K1AEuwR6178oWCvMEMDa3XGh4xkRUQuLVAwYHmCFKj9Jn5wtvlFndSM4jO1SmwpmoKulCyiAvpgk3nTp59TFuTHOg16r06DFEy6MpdeVRuQ5HSN/tgHw75upwGCRZhoYgQWA0kmBvMdow64ZSTK0mpM+qo7Bm/wB7iAOwsBJ5nvGFY/YObMFxTitVKytURDVopofmrgSQ4kfSykMBvKsOWLvDeVRKj1X9LCkREiCSwLESLRHXYnAXjQU1zI8ydGoo0HcamKgn+XVOLMzUQ1Q1BCAKQAJDNTmYImYDQARecUSWtHQCMpm2q5hqqfh6RPmELJAPpAB5Suq8H74Ny+cWm616G2qYH5T+ZP1MdiMLaVOmQNSmo6trf+Vjp072H8o0zYCb74sbiHl+WGFNtQIZUYRABYltOxEGCLieckGfJDmvL2uh8ddnR+HcQSqjuhiblTupjn8xBxZmELeU35130mPSwsf/AGVZHP2xheBZpS2vLnUSpHltZhI2IH1AWNp2vGHdTxBmJC06dEDY6naTy/lAB7Xw2Gd9T0yeWDdw6HdPzAp84oJG6EyCR0Igx159BtgHKV9f4OUf00wFZ/M1FBEDeQWttthQnFc07sG8tKA/Maeskf7VN8Ml4ll1WESrUbr5ZT9woX4jBuafqDwkvQlWylUI9Kg2mo7nU0j06pZnA/LNxYb9DgWvw1aGWGVQkl3DVKh2VdQLMx32AUTcyBiirxFqIdtaUNcaiZq1IA/LLQO0qwub4RZ3ilbMDRS1Ku8z6j/qJO5PW3OAokY5ST6N4NdkPEPG6dEfwuUudiYAgey2Bv8AEnngXw9wKqagqIF0aocmJHdbH2g4bcE8MqtqoAj831H5PbDzgfCtBdpKytip5dSDYxbcczGxxsMaijpZLH3D8wjQaRJIFyCOn5ot/fCbxTw/z6i/xOg0URohmBLEjeICxAi5kkzGHnBcj5dOF3a56b/lB2BuY2BNrREs7S8xIXYOCx5+m8D5j4nBbSpCbXIylbw1QptUrPlhV0qtjqYHnqXUSNQ72sLi+HmRrLstKrTm8NSqf/sJXF3GM8tKktUGPUqkTEhiFIMSZE/pjHZjNS1YU69ShUAP0n0qYsIMgzzJG/vheXJwrkHGPJaNBxHhNPX5qjy33LBCQfcFQJ/1C+FTcVrMYHlsh2qKYuORUixm0TzxiMx4qz9PUjZ1yRzC0iPcej1D9cX8D8TPULfxNUFonUba45WgK3S4+dsNlhdWtgxyK6Zph4jr00NU0D5Yszq0i3XSNQ9454jmqqguxBp1Wpyv4zuRBn6SAFO20zHbCbKeO6dOuTBSkwAKi5HftaxF/g3w3fK5Z2Oco1NaHT5gBLaADdlW5Ag3XtbASxuKpoNTTeiHiPKt/ApliZr1oaqVI3EO8dQGCoB0X3wm4Wgo0lp1I1LItzEmD8iD84YNmmCnMKhqBWIhtyuorqBHO4NuTXGJ1MxkiZZ66MblQxge3p2543l6Po6vU6DxUJ5epgp0kRIB5wRfrMYFzPD1KqKfo0rCQPSJ7Y9zuVSrTWo2qRDadRgGxEgGDHecQXOmnSGsMzAXAF2M2iLCbDEM5R5VL1Q2NpeXsCyPCzU0mu4cQZVQV9Q76pgEG3O3tidajDKqxogk9gNo6yYHbC3K0MwWQVqaqHZmYBtUS2oAiNr79sNm4U6uvlkKsENOwESIHuAO04l+m5Jxr1+fPYfKVPsGNNqXmVvU5WkTTRiIkSS2w5QPvGM9wTKTmcqtZj5gpPUaDBl3J295xqc3xWmrJTJR6mgqyAi1hJa/pWOu82nCjwHnaeYzGbqAKdJRFe0hQCI7SwLfIxVjx1FoU5urZoaVNvMZfUVCzqYC5JI0i+4tuOdtjHuTyZRIFRhcmTcyWLE39yY74q4i9SmT5WlpsATFyYA2vvgpFYUyWKhxvEx+uATVONbMd1ZKpldO0E7gnr1IG9zNsIsnqXUGaXEJq0wDAkxvHNom04Opa2X11CDyEAACeW5MiDJPPYbYz4IXzwxZwzgqSLB9IGkR1mfkYGFOVINLWz3N13dmdlXRq/CqAy0CA0iIALLa9+gscJclXQUKlRQ1GrUqmmK7VAACG0khdRLixABUSek40fAw6tWRgpQwWQGTqIueUCN/b70JkMuVqBKWlkYOpZYjVIkSLiZ/taLF7ga6PaucFPh9BXYLUAAWQQSFUqLEgzDD5OMLwyiVzNN5LMWJjSRYBiQdyJjG6zj1BToBihzZTWdFxSViCDJlYtp7kWEC2bpZpEzbVPw1Ac6gzTEqYEHdjqDFjuZ+CbaTX2Mir2je8Jy+in/29LKJFgdyTFj9XU8554n51SsNFMUwCH1+YpIYFmGmxFoBv7d8e5HMxSpHymBdYt6YgGCw3An98MacIaaAbvH3Dk/8fOEeH15b+aAn7mTq0/IqeYJQLKss+kkAldUDnvym/wAOMjk5y2upepUl3Y9QZHsBYxgDxHly9fUSFpK/l1+hXSHBYGx3gMNj3ggjMZmo9GsyAhagCU16LfU0dY/W2GUk6ZttowPGqgZ/pZiQGABFw+plMkjZmdTvEC18NMq9QpoNMpqCt5TRpZRJBI2BMwQensMK/FVKp/EU/wCHayCpTcoAxQKx0gjkdJBHvOL+EcV1VKNSvW001VqS2szESzVJkmSBYCZI74dKOgoPRc/EK5XRl6FOmrSJdlIUgMx26jkAdu+PnyPk0Edk/GQA3UEuWsbC7GTsCNsSy6+V5xcn69SaxoBhYkLJa/RvtfHxyddXoPVzDamF1bTpUnkoGkE8u18LGXsQVsnUrMHraacxpVZkNJ+oATNpkExvbBNLO56n6Gq64ExUhxBMABiNWwN5wxWjSWs7Vq41AWgaVgmxMk6W1QNxPpwVlKCPUKNRNWoYCM6WABM77bzy/TBudqqBa9SvJ1c2aS1ClIBo02IN9pGrDGhlMw5PmVQoG/l2/XljUcO4eZBbQwAiAvpB6iSZMe3tg40SZAEAbbR/nxhn0YLpE7zSfqZKl4eAGoatRNpkg+55e+HOS4QqAF4Ji4AIv8wTh0cvYKBYfO2JNUWbi4tM4bwSFubYJmOG7WUjcgk39xsRi/JKqBKdNYvJ+TJP+fHLFic9QIMQfSO94M48opTpgAAkEBV685Jb2AwLq9HLrZdWc6WVbNcDSsxaByje+J5SlpW97+rCf/6hpfSCVqSQEKM+o2kjTeLgydpwTR/i6hPmKlFLQQQzNYyGUgqpmDYnAJ2+RrjSoynEh52edWaaNEgsrSF1kESGHPQVPSS3XDzLcEo1aQFWilQgkEnckW1AjYkAbdsXNSp5KhXcl3JDO5aCWMbEWEHaNsZHhuU15Om1XN1MqUeK1RGK6gVEKOQvEWJ364yK81hN2jFeLOCUstXrqjErYqGIJUkSVtvHUxbrzRUciILVH0nkttj7c9vbDXi+RpMH/hRVITVUZqjglgLljIFyL/0O+Mu1Q/OLsbtdk01T6LjlSRqZgBJHe3/OK6GcZJNJmSbFlJB+4wyyIVyC+xi3I9JjBeazKaSoU2ssWUfGGAmi/wCmWeJFSnWYsjAsCxkg7EGTMMIg9R3wfV4tUpsyemFYgXAkSYMFhy7YxPB/EFTLhkoqhDG8rJ9gZt0xPiXEqr1WYawCdgDaLdB+2Jnh5TbHLLUTv7USV1AgCQdIG8YXcQzyTTIILFoAH2ntjmL+OM2D/D1KgKG3mqoDkQdr6dRIiYG+NPlOIZSnTApVKlKpEeY6OzRadtQO222PLzeHknsqxTTVjbjnH1oBHqi82UyJ7Dn++LuO5lf4Z3NbQdPpKkG8dxe/LGTzfGMsredUr1c5UUEICpCrO/1AAe++FRyGazeYpNmQtOlUOoR/KpEqI56THLeTONx+H15v/fn3DlJaoNyNKrU10MmrOzz5lVoExuC145C0xYe2n4Hwz+G/BpEIyLNZiJLFpItO87dAIvhjkeJ0KRFKhoXyxp0yBpnr3MYhWWs71GBpoDckyZUIAOVmm89LRzxlcl5TnJ3sMylCjVd1b8Q0wGY3s2qQbG1x+mFmY4gHrrSVybjV6oAE9OZIEfrhf4fY6mp030lUDVIYSSxOnVYyYDGDtA2nFfDeHotZ6ZRlViStWQCxj6TeQFgwYEg7nGRgpLSo1+Vu3YXnPNepXqlwqINKBGnUwE9LfUB1nC6tkqimtSltECqGYgglgPzf+PO++GWUWairTtQogqz6pLMxEm86iOZ/1ETvhbns6cuKxYBqyEIpYSIkNMG1wf3wShGPS7NTb/YhQyDQlRNYr1SNVMsBoibggSLG8/2wVn28g0aLZn8aoSpZVVBcEklSGEyBfrGDMvCyaSIK1Ya1J22uo6AaZ0j/AFGL4GydSlTzKagr5iSzvUMELEH1QdJJICpYb98MVcqQO6tl1Lho1bg1SiqWX6gkmLXW5U8r27AT4Vw7LmsYoMxUsZIF9k9ZsLRI9uuIcUoeTprtRP40+qm11PIGCAVIAfmPq5DBGUptS9Tei1y8nWV0s7QpHOwmxLEwRuGRtddmLaNTqMTvMAAyYE/rPQ4prWjcGZuI726SZ+MU5KqWp+YdmlpNwReIA6CN+c4kk1F29J2j1emLSWsDuCtzf7RY27T+fOv9AtUL+NjVRzMD1tQXlN7x7XYA9o74nQzKDKIylSKSgNBBgiJBPWAScA+IalRmprShSyEEgbGCBM7iQvaMLfEVNqGQrrShSQzEf7vSSPgneY/XHoxlyqgWqRks5VqjiGap0TD1XQgyRACkE26STymMGCg9MOgklRdnO5+oR1kEGeUAYS5Tj2qr5ulTUK6SFBA1S0EXMWK/YxY40uoLUotWZ4cyaZKzeIVoFu8ffB5Luh2PoozLozAUxTXzQUAJIJkWO3IgXO+C6gI11HFSrWSnpUFlgWgtB0hQegmBOJcRzfm1XFLLlaehVLaFGkjYLcEmDYC1hhdlPJYVmXWXDKKnqJleh5KQdVgAd+mF/gLvsqyNVkp0Xppdm0VXYrrcixHTSCY36wOug4HlglQ16tTWVBIIH1SNyZvbt16xgHIPTNenl8qgr02VgpH0KbknUdzZpMnnzxpvDXBwA1N0Ih4DPu0cgJkC9uVzg4xlJ60BOcYrZqMiZpr6DtMGZE3v09sEbGOeJZasP5gDPM2PsTvi3NNCktAA3JxV1shBy1sAcQLwFp+lmadVtgBf9vtguk5gW352xA0gzSTJBteN9/fYYyStUbHTPKzOSNLXjpY4Fz+aCtSlWJZwoiIm5ggmfpBIidj2k2CoItJM+3LF2Uo2JZCCTz0m2wIvaR++A4NhckjK8K4Mw4hXzjsR5i6FpifSo0xLAkX0zA5nfGpo1lYkAtbl1+DiamGMA+wGIsRGoKZNgAAJ3gGdvnBKJjZlfFGROZcoajJRCiweznVcsNgANhz5jGI8aNTTTSpX8xg5uSNKDQp07S5ZjPMRjZcT4ERWqVFqmmPrYG4gkzoMiGteZEnGV8YeHylV6tFCVUanMgSAt2BJj0kGbD6hE4GDXPzBy/ToziV6lNGTWqpUBV7fUCCCGNzeT2wvrcLpNsUNifw45f1mB84H4nWapEAwNowR4WVS9XWQDpEBjE3vHtacWpJdEzt9lHlWK7QJjkB0jF3DcotRWLzpUx7226/fririNcXWmdR5xsO5Pt/m+BcpXqU1YDY7nGmBOfpJsnXYbD/OuN94VoZpsrSZPIVSCVDrVnSWME6Wi4g26459wTJnMV6dKCEJBqMZACkxv1YnTPfHaqPHRpHk5etUpx6XRU0sOq6nB09DEEXFoOJ88qpDca9TlXDfD9atUpkqyIHE1GEKFkGRqI1QLwMdA4rksszlqT06ZIiNRI+LWHaMIa9VmMuxY9zj2kMRZsjy9luPCodBbeH1LakahMEQWm9oMtp6bd8X5XgL+ejMaiCkkIx0lW5QINgYn4GAyuL8nUdLoxXsD+42wPN1QXD2HGd4WoFStpovUaBpZRKgdCbd9r9cAVatOtWRadI1Wpo2pWY6CSAq6gzaDeYB/pi9KtOp/wBxEVyIFTQGH/kp/p9sB5vg6UiYJRGILeokvNhoa1ztP5eg2PaezOtMu4XwkkU3cLUeoS1R6Y0aLEgEgw2+nbeTiyfUaxViij8KSfQZg3j1E73na2GILuoACqyJ9IJAKxHO5FonkZxRRr1iEqK2hW0lqTEFtBAupmJjkZ9uWNa9QbJ5tBUVqbh6dPQCSLF9VyF0zAG7GxuPfCXjA88KabI2sqkeolgJBJ0gm49INzN8aHJZl0EqVqU9RJH0lf8ASAeYEn4I7YDfLPTzbCkIpmmHYrGnU0wABfnM7TOO+9dGr2LKBWoyyo00FCqLwCSQbdlt/wCXbCKnlhQo1VeolVs0x/BJUFlZgCoZmBLaTbnN7crPNzGjMrl5NUvqOqwUFReSRzBgcz7HFzcHo0GyusipWdRRpvYCmwGoNAE2IJkkmY646DtWdLTpDzxJnymXpoKMxp0KCpCFYgSTFoiZwoyFLM1AwqKxcgSzEQOU22ABHLve+BMvVq1aD0arfjJXUsQREalJjnpgOZPWMMOAcOYrWr0swUFWoUXW0gKCAdBMz6pE/wCkXthOb1s2GkaKnkzToqlONQ9OoqY2uSfqGqNvbEuEUawBNdw27AAyBI2i/MT98H6YB+ogfUbyYOwtBJ6COeJBTyMEmTECN4BgSY98RRT6v2+fPuC5aFWbIACUwPOsxsDpEj6iP0GMv4t4gGqVKakD8EiCf9SwB1MAmOmNmipTSqwBUGXZ2iSALn/O+OWePEOqjUUxUOkz/wCKn9IB+Tj0saVKge2ZrgTJ+GyU0qVdQgGd+pj8o3nGy4k1SvWAalSCKhIqam9TW5qBBA2U25zYYzvh92UPoQByAikDbe5JgWBkd8PwalamaalMvSpoHBUeqF2A1Egbb/vODyvzWNgtaCsofNQ6q/loyk/h7tBuSXEr054X5FVRXlTRy4GpW0j1AnSvIsZAmTBM8wcXZrgZSjTV18yo0etmMpubgkgiCRAG52vY3I58FXeqG8pV1Fio2IsCAb7/AK9sCqXQX3L/AApwxmC1csx0qx0qFkCZDFhPp1XMDrPPG/oo0qzgiOV7RtEge/8Azhd4CWktCaM+syZ5CSQBzgKbdbHnhtxivopMznf0gbSSLd59sVQaUbIsjblRF0D3e9rDkB/XFL5JSIg9rzHt0xRRzTOqMumDYiZO8E9sXNSJn1EDqDOCdPdAbR7lGAIAJVR8/b3xfUqC5B2x4EkqNgMVEKJbc879P0nHdKje2fZZxUbUHAvsRtHf/DgriOaSjTZ6rAItzGon9Cf+MKxmkmdDe4i/WREX98MskyGWpiDzERPuPvhMJp/kOUaAEz1YIjmmGlRqAcWP5oJAHtyOLswXIGlWlwp0MVEXFyQTHx+uCczpCFgYCyxAggiDIvyPaLgYT57PZhKbPTp0oVynmNUMIASoZl0j03n6ve18dvqzlvdEc3kDmasVbJTP0pVYyVafWYBKyB6euFXEqq5l1qU01UVQaXrFVozMliPU7sIETpj9cO6bUzlmoUawZyIq1lIJUvJZ2IsrH1EdyOWB8pQCropFQAp0TAWU2gjqOt++OejUZ2nmKec106eVpVWVzSNa3lmBOtfSGI5RIHcjGV8Q8GWhXI0o0rIkASOY7EWtzGk46JwalTp1HcKyBm1mJIJJADKDIVWk2H6EnB/E+B080jrWBubEH1JaAfcfbC8WaSy769v9/ns2cVxPz5xDPEB0UBELE6QNu3Ui+NS2TSplZUAEjVtcHp8GRjNcWyTpUrqfV5FQoz7TpbSbf7geeCW4xpFNRswvpjrANt9vtj0+yQf+AuG/xFU06gmlTOpgec2C+31T2ldnM9FHiSkZ0CoyyQCtMkGCRYjlbGU/6b5BqqVyHIoPCtHpLEEyFbcA2EiNm6gh5X43lcuxooGC0/SAgsI5D2NvfEHiG+RViSoSZrhr0201EZTyB5/84JXhNXTqCWFztMRMxMxjZ1iuZqhFpyFY+t1sVKn6Ceeq4K8lmdsM34aqEFAQwAUGTy/Ux3wn6Ldv0HPxFUq2c4ppI2+celOmOj5SmArLuqkiIBHxblzGFud8P0qrTTYU+oAlf3EHsLbbYGWGVaZq8RG9oxKm+GWWqKRoqDVTme6EbMvQjfE+IcJek2l4mJBGzDtgeP74TyadPsdSkrQvzK1qVRhVrBxpjLkkpY3nWoM9NMfOL/MK0qNN58wIPWpkWhYMgHSeTbiRPTF+a4eubovl3+qJpN0YXt2OM7wasVlHlU1BLsSFO5sdribyLYenyjYquLoe/wAFQWm1Z0DOl/qYeZ6dJJ5TFhAHLpgykzUndaNL0lBEtpKG4APpM2H2wlr5atVXTRmoKLj1jSPNK6WA9TCBtqv1A54M43repQK6lOsa1v6gLsrAGGtymD7Yx36nafRZqrM4GkG49UnSeosCZBty2wVlaZVi9Q06y6oGlZ8oAxFydVxJIgzytaD5MZmqXeuvkqIgSrW3WbQB039sWZfLZalNOjVhQv4YIlVMk/VEtNrathgVSWjmGcNy1E1cx5WnVAvpuhIKwoPXcjuO2GmR4LTpSPrJUABhIQi9hsBMQN/6fcD0mmFVxUKWYqIWZB2F509SdxhgliTHpJkyQAsc/uO+Jcsmm7+fP4Bt9FjGCZEQR733mLRscVkhgYuBI37wYjnHXttjwksVOlhYmJG8yOsnnjyokgq7WJIIQfUDvO/PeMJpN/Z/yYA8Vg0lUiGq+kCZtc3/APEEn7XxzvNZB67UgTamzAwo+iBp58oIH9sdE4hlixRoOoatK9JUgTyAtv3wjyuUZFaYGstYiJMRvNrwQYj+tX1bkq9g4aRluH1KlB6jutNQJUAzJGwOxEEKTvzjlimjwvzqL1BVZbOxpqR9J9QWY206f7Yb5/KoG801RVYAgUSoglivpHOQRv7m18BcTp08tXJqLqUxApljAEDYESAWW15gdMUJ29DOkRzdKpU0oDUJawZo0gEWLGJmLwBMjFK1W1S2hqfmhRTAPrE6fWDIsbhZP098NOL13pUnJ0rTgxyKzeeYsDI+2K8q1CmpNWVp65LMGsT65JAsQWO8DkNsZF6NZdwbjOYoVKvlMvrcfhVE52CxBBG9yTA9hh1njVzRKVqysUAvTAChtyQJkz35dJvlK2cYOrGouqsTTTSsBkkgMxMnpER9R35FZbM/w6wiyx2eB6hJIJA3F4H97uhOlUhOTHbuJt0mmggWiyj+Y336YlTRSdakqFJVQdtUAsSDuP79sKKmfYUkZkZjZiNiRy9XO8GB+mHHDqy1aSuskGWM8iWuDJ35YZOaSf2EKD7DeHZ7UTqpBTpB1r9LX2E3seuLs5QJX0AGodgY7XPYDFGa0lUneYUatMncRcA7bd8G5XKlQfUAx3Nz+pIOOj5kC9OwDOLpHr0oB036wItz5YjwakNbuq6WYAElpLATH2uekk9Ti7jeWqE0wNLQ06iPpgEnmbHbbniNCqGaHKhhyBHMWm0g9BPxjOLUzbuJRx3iJoo50vAAhVUtNxMfl2BhecjbAS8SoMgytIO4qg6w4Km8sxaYudiOvLDN8qpYOzM5mFUsSBI6ExNrWG+DYJ+mB35n+2MSd9nWkhDURaYAVFAJCkAKAbgACAOsA8sWZlQPpBGm4YFYtbTLb942xDiNe7tpJeidRDEgGOpAvY6ueKRwurUpGq4k6fw6KPoBtKzKGLcrR+wpWwy3OZnTl6dZTpUadUNKgGZAP5tJH2wfl3fy/MQlmMHy5A+xJAuDz/thPnqLjyEpINAXXpJMFjdtRY9CRfrh0yMVBH1diPsZ3j3xsYLk38/YFvVHAs/mzUeqrKFevmNTLcaQHLEEG4g2g98CZrL+VVq6FlmOmmALy1rDrMgY6fxzw8ubetXRfx0C6Cp/7vZl/mIsD1i5xgkqK2eQCS7eheUM0D4IlgO5B5Ytx5FKNoROLTpnROA5GquUy1Ci2mmo1Ziopgk3lacD1SfzbQQQZjGhyFWmtJAijSFGmByjCw5vzJyWVgeUirUq/lW3rCjm37T2jGTq+P6eVjLlQxpKqEydwon9ZxE05ydFGoxVnRuFcNekvm/9yqZJ9Q6Rpk7x8foMN6mYZtCqp0tJdpGwG0Ak3P6A3mMU1c0iiXJTkCT88+3YYll6qT6WF+WNg1HUWBK3thNMACGAUbW2t7bWxTwofWH0EhiFKgi24mZuARi5QzEiQBAsRz7GdsVZWkKWpQ2uSXvEieUqAI6TfDPZgfYB8XUyKSOBIVxqPRSCD8FtI/8AjGVemQ0MCpPI42lcvWEIoVJHmOzSYBBIUCbxFzETjKeLC5zlNQsUhSbSx3c6l1Ec9IkAHmS3uZfE4786K/Dz/wCgtLFWDDcHGe8YqaOYWvTDFasPpHMg35GCN/mMampTwm8a0JyBYfVSeR7H+8YT4eXmSHZV5QvhPFKtemgCslZnvWZQAQo2dJJ2FouY3AnDmjwSoz06q5imYYrAU3NwZ9Rj0jlvtOOfeHa/mmmHVwJLho3eAoAEGbM2/bG34NlHWk3kgrD3WqAvpDXAsSCwmCQfqOKJqn1sQm60w2rlpJIoU6htDLoWGaRtvyJkzyjtdlsnWLEVgoprEhCCWmTBY7wQJ7Y+q5lKaBgoogW6kr/Kom30g6ukxvhLmuMO4hfQo5De55nqf64nqU++grNTW4hTXc+obf1kLY/OB04uBASwFxbvNvnGTDH8u/PBeWLbc/8ANsGsMF6AmlGe1EGQTESR94iIPcXxdUzTAglBABsvPtfYTGEtFo5Tgyg598bLDFmWMi2oGoQNrKWIsDuRteLdvfA/FcnSbT5xYAdNwOsi1zA9jhVxljSAdaa1VIIdWWQJgSCAetxzi3PFVTxDRemxdmQOsqnp9IBtGoT6rEjfbbEn0ZRYa+wpqcCoLXp6HreafMfVIOliCsDZb6tU3Mgib4HyfCVVqnmlg6lGFTRIkXK+kkRIsp5EG5ODOE5UnTmKtVTrpnSIugJm+17QT0++Ba2WqCmurMlTXqxVqaVhdan6Y6Qq3tF4OK4t9Nh/gqz3EVL0qyr5kOTHUiQLXBOxE9r4L45S1oxeq1IiGNIBSbg77j4/04iuQyq1qNJcyaw06YQqXkD6gALe0mBe5vhTxKnQy9eoKlV6s6SC+4XkCFib/Fu+C40apJlr0sqtN6BdQ9KNQYqpMAANf6genc74+yGRer5NSq+ioFJAG5HS91tBtPScC5av+BUeVpuWLJqWC4JJ1HVc3sPYYtymXIrrqc1DUQEVtJCosAkyGgGCZWeQ642rujroeZnRWoCl6qjT+YgEEGbG2w25xGLf4z+BpqtSqNDnlssKT6T9TkxGBQMvl0QUqmss8Gox1FiTeNpuRtAA9gMLMy9OmzmoNdSmYpw7FSGF5BJCG14E33xs+uLdgR30jRPmqqeXmK/l0wG1IlRvVEghgEBsR8jE85/1DSYoUTH8ztp+dI/z74xuXWrmHLPLNF52UbAewj9MH5jKU8rpRod606PTJBABIiSI7/4FRm7aiG8aaXIYt43zDXhI5f4fbBvDvGbqArUlKyTYncmSTqmScJOCMqK6MC7sdI0oIJ0zEmygCTJiY+MU5fhlVE1OPp3I25/8YCc8kdphrHB6ofVatbOO1NM35QJLKCoU7AEEyQYgm1+wjGzoZqmhSk9RPNIlQCPUB0+P+esc0IIlXG1iCP3xpOF+ImAArPAS4duVrT/zbocMw+IjLT7E5cDS10bCkytZwCjnQv8AqI1E/EA+9+uDGb1ASN5/4+d/0wg4ka8JrFNdmFyfWZn/ANRPywPLBHD8otJSah1Obz/yffFcJt6oklFd2Jar1GSoXIpoK9VSWHIVpQ9heL2sJw3GYREDVKgAmBB+onYKBdp7YW+J2L07W1EKggGSeZEiwEmJuY98FcO8NZegEKqC6i1QgapO57XvG2AS8wbarZRx3Mplsq+YKhSQYESNZJKEkA77nqRznHM/DXDFzOdapEOCWYqSAC9jAMwAC0c5jfHWc9k/4iKTorU2gVAZA9DBgB/u6zaMc48D5QrnM1SpuCorFPM39NNmLETafoWeXmT0weLyqVICW6s22eNPLooUKHqOFXlqZif3AZp7HH59ztQVKjvE6mJ+5x0XxnngmaWqST/C0jb+Zi3lg/BZfa+MDQy6hQDvGHeHhxXL3AyyvR+nM6kKzaJtcBhJ7AE6d+4wt4VlKNRrUiFA5iFJnaJ3BWCCME8Z4tQo0jUrMkD6RM6jNhHMbE9u2KeB+hUqMdRqfVGw+og/GqCegHTCFTe6oPaQ1zlQIuuNrmO3t2J/TCnP8TAraG+spCA7QSATa0k23H9cEcZ4ioQIrKz1GCqoMmJEm14Cz+3PBzZRSdeldUfWQJjeJ3AuYGOkuWkdHW2e5QaFhiBO4A+97TPtiGa4fTrFXcA+nTTbcifVM9DAtsYGKm4YpBpmYK7BmAPuAY/Tri3L1m00wVCwCAJmIIUz3Annjk9cZdHetoyWZyulmXYgkH4thX4mpj+DzK/6AfnUMO6mUqI7LVbWwJJaIDajqkC8C8ReO++M/wCMqunJZg82CqPlh/xjzoxrJX3L3K42YTwk76gUay7XI6E2ja18dEJekNdaoCpAK01ES3PVPIb/AH5b5HwRwYhf4qudNNRFNBbX3PVeQHP2F2WdzbVXLG3QdBirJFObExbSLcxnGqtrc+w5D/jfAr8RppqaopKq0WPbkI/WcRrVlBCmZgmB0G/v1xmePOKhGliUMsPgc/fl7jFODHbtrQjLkrSG+e4x5g8ylU8tBZVBuTzkj252wA/jOutMounUbeYRePbae+M5TzNQ1B64JGxEgwJiPiOWDmy+pZ0R3G39sU/Tj6on5y9woeJXJVmqN5g2g/r/AJvfHUvC3FjmKCuylG2Ye3ODcA7xjkvDvw6imAJN+s9umH+W4s4zNJi5RVcSbk6eYN4P2+MBlxprQcJu6Z1Xy9SlSLMIPzjkmfosmYq0TVdYbSqquokTINwT3++OwK0gEXB2I6Y5h4/ZqWfpMoJV9LMoIElTG++x9sSJbKUzTZfitNoQI7KaYp0VQyUKgyXJNkICi+0Ac8e0vCpqoq1zrCEHQsqpIGmTpuYk8xPMYM8J5RdLOigazJ7/AH79O+NGh/y18fP+K/8AoShOoa+5TxS0Zyl4fRYNNKSGLxSU/qbxiVThzg3SmwEmQi2+8EfH640Ik8h9u+PC027yd++JYeNyt23r+wr+xjOI5CnUAFRJAO149iD6h8RblgXMBQlLK0hU1BSdjBAsIYQDYgdTvjY57Ja1t6TO5/zp+2M3xFI3HP2Ze4x6vh/HOUaZ301N2uxCcjRoKDUYPUVxC6pgsfSLdGYfcnAjt5jEkEnYft84vy6f93zk15idfmkXCR6T26fOLOGkoyuq6jcQOsWN7YozT8yVmwWroYcLpvAChqQ0ksxAIaLT2InYjEOF5OXOlDWRG0UWd253aGIIbSRBgT7kYGzmaC1Ki1hNJyX0K5MehRIFgPUrG0mTM8sSyPH9TolGPIpEKKpkFQBsViIiwJK/O5eo60Lb2H5Gm1Kqxq0dTMxIVGBsIAI1QDa943wqTiVQeY1TUAMx6aXOAp0/TPMkkbSDg6tnqS1lb+ISXW5ZhCnkAJAE3uTNucYhSZVd2H4lTUxLwRKGDqgnYG09zFicdXuaizgue85atWqqrS2MiGmAZA32O9p74nXy4BIiUNrxsdp5bYT8Wd6rMBChDqqMpmBICixEsY25d+bOlmabMETUCFBIPxtz2I369bCPxMOPnivyNxvdGq4Hx41aqUjTeaQGp5GlgFOg9SZN9riZwx4jmB5k+llDQo1ABmMQBYyeWMvwmoVqlA2nzF0luwMmOh06r++GvDcl/wDes9OlNJKVMIW2pkqsogOzFbkgc43Jxdiy84JkeTGoyY0TIl6muqy+mYUSYMwDt/Lb9oFsetmtPpnUlwTzXvHTDDMVIAP4Y5lnm3XnG/OQMBPlHLO7tTOpAAAukCJO5J3JvgsilVx7FRa9QPiOZq1ErU6Nn0r6gSDpMy1PkXibSI72B5f4P4nTymaBcmnTZ9NRWAOie8SPUq6umnHRcxRRKaZhTUZRKMoiJmx5LBn9RGOTeJaL6nd6egOxdekTsDzjrhmDInLjJ7ZmSNK0R8U8XSr5pWJeoVkEGUUhvsXM/GEdFq2kQ6qOQIWY+ROJZXKGqypyGok9gJwNmT6jDQJ6YvjFJUSybbs/SGe8I021FdzyblebdL/fH3CHppSNMVNYosUJP5bK2n4DC3IYK4m5dBrUSLlQZA/3MQIHX6feMJ+Er5i1EapSYqwL+UsBZUGnoG9iGMkmQTvbHnNJS0itNuO2aKjw+nTZ6oUa2g2F5233k2walbUJj7xYjl0wBUzir9Q/EN1BJhjzgm39Yx7TcimASJOrVHKTJ+wMfGGKVC2rLDVC0y1SppLkAMI3IGkXEftj45fyqQUanIJbUzCZJvJJ5k4A4zlWqKmllVKTB2BXUGPIQGG39R0ws41xFa2uh+MC2mdJIBUm8kWKlVPx0OBnkUVv2+fyFCDk9Hh4ia483SV1gFQ0SBFpiwPPfthHxfhozTU6L/8AZQ+ZV/1QIVPm5PQe4w6dbQP0wk8R5zyk8pPqf6j2/v8AsMQY3KU+TLJUlSFnHOI+Y2lIFNLKBYdLDp06DC4VL6RuLnrimvVCKWPL98Z1q7ySt3PLHoYcSl+CbLk49Gky2ZlndRITTFjuJP7zjMcTZfPqmnADesco1bj7zj1c1UpKVqbkzaO9jMdT+mBqNEVqgdxCKoGnfUe/afv+mLYxpUSSd7HVOgBkVaytq1Ejc3aPjSB8T1wfw/MUipB9DbzyNt/8v74Aq1dQ0r9O32sR9sK1zOjVTexXn8mccjmQ4znQtYBYEkQB069serVm/MYEyNWizVNS7xpAGx5nFuXRmYIi782BEe+OZyOx+Ac4amTSblCU+AZH6EDGd/6l0pr5U84YfqMabwRwlstlgrmWZi5ja8AAfAxn/wDqZHnZX/yJ+4x5+T1r7lmPs0vhckUgLR0gf0xoSJmOV/2xn/DLQonaJ7z/APH74fATzOPj80Llb9/39fn3LJdns7iPj5nFZQ2nfv8A5fHi0wPfnF/3/wAtiYabbdf3tOFUpOmd0Vta0G/b+/vhRxPLzeBHQj+o26Sf6YatEGfv+p98C1V1IRABK9J/wYfik4UzY6Zk+KUBv0Qr9xt3G327YDyPFXyyk+V5ivY7TtaCfv8AGGeg3U/4cC08k1ZGptUCKhUgRBMGd5sIESBN8ex4fLctjMsUkVjL6qTNqUZgi97CBZWEmZ6gTe2F/hmuQoRzUU1C0mGABPINEEjaO3PFlDhq1qh8hRTKp6qhLMCTdQtwCLzPT3xb/wDWUZaOUpGdZVWqpB0BT6o3MyNyIEk3x6S6J5M84ZkVcCmAECnSzkHUx+pmBBADQbG8HlbEOKIq1PL1trqhVQpOogGX1Eb6V7Rcc8OM7nNCVMuArgPoSrBVQjEEMSAfxBqixF+mElTIJQrP5rKXKDytJsZP/wCU+5xz09mLaJ5fIpmK1ekrNSp6NRhYIaAoLSJ3BJkYs4VWpK4SmhXVTDtqEtsCJaTMybTuMLspw6pVYotNAxGo1KhkxtuQTE8gLYK8P+azmpVKAgGnCj+U8zJE77YT4mN4ZJB4/wBQxz7aShAUkVFIDbXMSRzAmY7Y3tbN0aCeX5mqozXE3ljJYwOUG/aLbY59xbUqoVMNrQqY561ItF9ul8bnJ8IWmoZhLvuSZY9z0A/4xLiyyw4dK/6XRniIqUlbARxGs2tQpZAPSzbzzjqp73xTwbhoamfNBUayNE9gRIi0mTbmcPqVFZAjcj/DgOshUEnUJ53mff8AryxF/wArLki5Na6dele5lRWkLvFWbKpSylMeotrePyqD6QeYlr/HfC7xTkaT5ZvOK+lZB1BSDEc97H5wVQyK6mfQAz3m8k2uSewj554xviLhmcrOaK02Cs16k+mOW8EwALb2jvivB9PJli3LjGCX8C8lxhSVtmQp1xTpkixa3x/XlgWhUTSNSmfjDrjHhxqLimtQMQD2CiYlzyJ+2/TGffKuDBVvi4+4tj6THlhkVxZ58oSWmj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18205"/>
          <a:stretch/>
        </p:blipFill>
        <p:spPr>
          <a:xfrm>
            <a:off x="6660232" y="1895648"/>
            <a:ext cx="2261010" cy="1596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 descr="https://encrypted-tbn1.gstatic.com/images?q=tbn:ANd9GcSLTwN-bF_hckE3Bc0KTODBMiUhH_8t_i7dKu_CjQaG0QF8Wga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53553"/>
            <a:ext cx="2466975" cy="1847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2.gstatic.com/images?q=tbn:ANd9GcTw52zGC-AIgr2ODjdqsmsOFcbh8pOs8pbuvm3JPwUPNtJdDlT_Kw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9"/>
          <a:stretch/>
        </p:blipFill>
        <p:spPr bwMode="auto">
          <a:xfrm>
            <a:off x="4791739" y="2777478"/>
            <a:ext cx="2170402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-27384"/>
            <a:ext cx="9036496" cy="987100"/>
          </a:xfrm>
          <a:prstGeom prst="rect">
            <a:avLst/>
          </a:prstGeom>
          <a:noFill/>
          <a:ln/>
          <a:extLst/>
        </p:spPr>
        <p:txBody>
          <a:bodyPr vert="horz" lIns="85533" tIns="42766" rIns="85533" bIns="42766" rtlCol="0" anchor="ctr">
            <a:noAutofit/>
          </a:bodyPr>
          <a:lstStyle>
            <a:lvl1pPr defTabSz="914400" eaLnBrk="1" latinLnBrk="0" hangingPunct="1">
              <a:buNone/>
              <a:defRPr sz="32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GB" dirty="0" err="1" smtClean="0">
                <a:solidFill>
                  <a:schemeClr val="bg1"/>
                </a:solidFill>
                <a:latin typeface="+mn-lt"/>
              </a:rPr>
              <a:t>retenir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: 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776" y="961700"/>
            <a:ext cx="8496944" cy="135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Rendements </a:t>
            </a:r>
            <a:r>
              <a:rPr lang="fr-FR" dirty="0" smtClean="0"/>
              <a:t>: </a:t>
            </a:r>
          </a:p>
          <a:p>
            <a:pPr algn="just"/>
            <a:r>
              <a:rPr lang="fr-FR" dirty="0"/>
              <a:t>F</a:t>
            </a:r>
            <a:r>
              <a:rPr lang="fr-FR" dirty="0" smtClean="0"/>
              <a:t>ertilisation </a:t>
            </a:r>
            <a:r>
              <a:rPr lang="fr-FR" dirty="0"/>
              <a:t>par apports répétés de PRO </a:t>
            </a:r>
            <a:r>
              <a:rPr lang="fr-FR" dirty="0" smtClean="0">
                <a:sym typeface="Wingdings" panose="05000000000000000000" pitchFamily="2" charset="2"/>
              </a:rPr>
              <a:t> atteinte </a:t>
            </a:r>
            <a:r>
              <a:rPr lang="fr-FR" dirty="0" smtClean="0"/>
              <a:t>de </a:t>
            </a:r>
            <a:r>
              <a:rPr lang="fr-FR" dirty="0"/>
              <a:t>rendements </a:t>
            </a:r>
            <a:r>
              <a:rPr lang="fr-FR" sz="2800" b="1" dirty="0" smtClean="0"/>
              <a:t>≥</a:t>
            </a:r>
            <a:r>
              <a:rPr lang="fr-FR" dirty="0" smtClean="0"/>
              <a:t> </a:t>
            </a:r>
            <a:r>
              <a:rPr lang="fr-FR" dirty="0"/>
              <a:t>aux rendements atteints par une fertilisation azotée minérale seule, si les augmentations des teneurs en MO du sol sont suffisamment importantes.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232" y="2549803"/>
            <a:ext cx="848092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Disponibilité en N</a:t>
            </a:r>
            <a:r>
              <a:rPr lang="fr-FR" dirty="0"/>
              <a:t> </a:t>
            </a:r>
            <a:r>
              <a:rPr lang="fr-FR" dirty="0" smtClean="0"/>
              <a:t>: </a:t>
            </a:r>
          </a:p>
          <a:p>
            <a:pPr algn="just"/>
            <a:r>
              <a:rPr lang="fr-FR" dirty="0" smtClean="0"/>
              <a:t>Les </a:t>
            </a:r>
            <a:r>
              <a:rPr lang="fr-FR" dirty="0"/>
              <a:t>apports de PRO peuvent se substituer partiellement aux engrais minéraux azotés. </a:t>
            </a:r>
            <a:endParaRPr lang="fr-F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A </a:t>
            </a:r>
            <a:r>
              <a:rPr lang="fr-FR" dirty="0"/>
              <a:t>court terme, </a:t>
            </a:r>
            <a:r>
              <a:rPr lang="fr-FR" dirty="0" smtClean="0"/>
              <a:t>la </a:t>
            </a:r>
            <a:r>
              <a:rPr lang="fr-FR" dirty="0"/>
              <a:t>fourniture en N pour les plantes dépend des teneurs en </a:t>
            </a:r>
            <a:r>
              <a:rPr lang="fr-FR" b="1" dirty="0"/>
              <a:t>N minéral et de la vitesse de minéralisation du N organique des PRO</a:t>
            </a:r>
            <a:r>
              <a:rPr lang="fr-FR" dirty="0"/>
              <a:t>. </a:t>
            </a:r>
            <a:endParaRPr lang="fr-FR" dirty="0" smtClean="0"/>
          </a:p>
          <a:p>
            <a:pPr algn="just"/>
            <a:r>
              <a:rPr lang="fr-FR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BOUE</a:t>
            </a:r>
            <a:r>
              <a:rPr lang="fr-FR" dirty="0" smtClean="0"/>
              <a:t> = fertilisant organique.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A </a:t>
            </a:r>
            <a:r>
              <a:rPr lang="fr-FR" dirty="0"/>
              <a:t>plus long terme, </a:t>
            </a:r>
            <a:r>
              <a:rPr lang="fr-FR" b="1" dirty="0" smtClean="0"/>
              <a:t>↗ MO </a:t>
            </a:r>
            <a:r>
              <a:rPr lang="fr-FR" b="1" dirty="0"/>
              <a:t>des sols</a:t>
            </a:r>
            <a:r>
              <a:rPr lang="fr-FR" dirty="0"/>
              <a:t> </a:t>
            </a:r>
            <a:r>
              <a:rPr lang="fr-FR" dirty="0" smtClean="0"/>
              <a:t>par </a:t>
            </a:r>
            <a:r>
              <a:rPr lang="fr-FR" dirty="0"/>
              <a:t>les PRO </a:t>
            </a:r>
            <a:r>
              <a:rPr lang="fr-FR" dirty="0" err="1"/>
              <a:t>amendants</a:t>
            </a:r>
            <a:r>
              <a:rPr lang="fr-FR" dirty="0"/>
              <a:t> </a:t>
            </a:r>
            <a:r>
              <a:rPr lang="fr-FR" dirty="0" smtClean="0"/>
              <a:t>= substitution </a:t>
            </a:r>
            <a:r>
              <a:rPr lang="fr-FR" dirty="0"/>
              <a:t>des engrais minéraux azotés.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232" y="4725144"/>
            <a:ext cx="84969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Agrégation des données</a:t>
            </a:r>
            <a:r>
              <a:rPr lang="fr-FR" dirty="0" smtClean="0"/>
              <a:t>: </a:t>
            </a:r>
          </a:p>
          <a:p>
            <a:pPr algn="just"/>
            <a:r>
              <a:rPr lang="fr-FR" dirty="0" smtClean="0"/>
              <a:t>Importance de prendre en compte dans une analyse globale la substitution des engrais azotée (partie ACV) car PRO= </a:t>
            </a:r>
            <a:r>
              <a:rPr lang="fr-FR" b="1" dirty="0" smtClean="0"/>
              <a:t>substitution partielle.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151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>
            <a:spLocks noGrp="1"/>
          </p:cNvSpPr>
          <p:nvPr>
            <p:ph idx="1"/>
          </p:nvPr>
        </p:nvSpPr>
        <p:spPr>
          <a:xfrm>
            <a:off x="5949" y="404664"/>
            <a:ext cx="9138051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Impact des techniques culturales sans labour</a:t>
            </a:r>
          </a:p>
          <a:p>
            <a:pPr marL="0" indent="0" algn="ctr">
              <a:buNone/>
            </a:pPr>
            <a:r>
              <a:rPr lang="fr-FR" sz="32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sur la fonction de production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" y="1700808"/>
            <a:ext cx="3107365" cy="31267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14" y="1700808"/>
            <a:ext cx="2754722" cy="31267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22" y="1700808"/>
            <a:ext cx="3412590" cy="3126786"/>
          </a:xfrm>
          <a:prstGeom prst="rect">
            <a:avLst/>
          </a:prstGeom>
        </p:spPr>
      </p:pic>
      <p:sp>
        <p:nvSpPr>
          <p:cNvPr id="12" name="Espace réservé du contenu 4"/>
          <p:cNvSpPr txBox="1">
            <a:spLocks/>
          </p:cNvSpPr>
          <p:nvPr/>
        </p:nvSpPr>
        <p:spPr>
          <a:xfrm>
            <a:off x="-78351" y="4899601"/>
            <a:ext cx="9138051" cy="1221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 smtClean="0"/>
              <a:t>Patrice COTINET</a:t>
            </a:r>
          </a:p>
          <a:p>
            <a:pPr marL="0" indent="0" algn="ctr">
              <a:buNone/>
            </a:pPr>
            <a:r>
              <a:rPr lang="en-US" sz="1600" dirty="0" err="1"/>
              <a:t>Chambre</a:t>
            </a:r>
            <a:r>
              <a:rPr lang="en-US" sz="1600" dirty="0"/>
              <a:t> </a:t>
            </a:r>
            <a:r>
              <a:rPr lang="en-US" sz="1600" dirty="0" err="1"/>
              <a:t>Régionale</a:t>
            </a:r>
            <a:r>
              <a:rPr lang="en-US" sz="1600" dirty="0"/>
              <a:t> d’Agriculture de Bretagne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99602"/>
            <a:ext cx="1008112" cy="11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Conséquences du non labour et de la </a:t>
            </a:r>
            <a:br>
              <a:rPr lang="fr-FR" dirty="0" smtClean="0"/>
            </a:br>
            <a:r>
              <a:rPr lang="fr-FR" dirty="0" smtClean="0"/>
              <a:t>dés-intensification du travail du sol</a:t>
            </a:r>
            <a:endParaRPr lang="fr-FR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196752"/>
            <a:ext cx="9144000" cy="1998090"/>
            <a:chOff x="0" y="890"/>
            <a:chExt cx="5783" cy="122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0" y="890"/>
              <a:ext cx="5783" cy="726"/>
              <a:chOff x="0" y="935"/>
              <a:chExt cx="5783" cy="726"/>
            </a:xfrm>
          </p:grpSpPr>
          <p:pic>
            <p:nvPicPr>
              <p:cNvPr id="15" name="Picture 7" descr="Fastli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0" y="935"/>
                <a:ext cx="1353" cy="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semavato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" y="935"/>
                <a:ext cx="966" cy="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9" descr="Potting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" y="935"/>
                <a:ext cx="1213" cy="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0" descr="Chisel nov0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7" y="935"/>
                <a:ext cx="1088" cy="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1" descr="labou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35"/>
                <a:ext cx="1292" cy="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0" y="1616"/>
              <a:ext cx="1292" cy="21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fr-FR" altLang="fr-FR" sz="1600" b="1">
                  <a:solidFill>
                    <a:schemeClr val="bg1"/>
                  </a:solidFill>
                </a:rPr>
                <a:t>Inversion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292" y="1616"/>
              <a:ext cx="4468" cy="21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fr-FR" altLang="fr-FR" sz="1600" b="1">
                  <a:solidFill>
                    <a:schemeClr val="bg1"/>
                  </a:solidFill>
                </a:rPr>
                <a:t>Non inversion</a:t>
              </a:r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0" y="1888"/>
              <a:ext cx="5760" cy="227"/>
              <a:chOff x="0" y="2840"/>
              <a:chExt cx="5760" cy="227"/>
            </a:xfrm>
          </p:grpSpPr>
          <p:sp>
            <p:nvSpPr>
              <p:cNvPr id="12" name="AutoShape 15"/>
              <p:cNvSpPr>
                <a:spLocks noChangeArrowheads="1"/>
              </p:cNvSpPr>
              <p:nvPr/>
            </p:nvSpPr>
            <p:spPr bwMode="auto">
              <a:xfrm>
                <a:off x="1927" y="2840"/>
                <a:ext cx="3833" cy="227"/>
              </a:xfrm>
              <a:prstGeom prst="rtTriangl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1292" y="2840"/>
                <a:ext cx="681" cy="227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>
                <a:off x="0" y="2848"/>
                <a:ext cx="1270" cy="212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fr-FR" altLang="fr-FR" sz="1600" b="1">
                    <a:solidFill>
                      <a:schemeClr val="bg1"/>
                    </a:solidFill>
                  </a:rPr>
                  <a:t>Fragmentation</a:t>
                </a:r>
              </a:p>
            </p:txBody>
          </p:sp>
        </p:grp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1292" y="890"/>
              <a:ext cx="0" cy="122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0" y="3177190"/>
            <a:ext cx="8892480" cy="2283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FontTx/>
              <a:buNone/>
            </a:pPr>
            <a:r>
              <a:rPr lang="fr-CH" altLang="fr-FR" dirty="0"/>
              <a:t>I</a:t>
            </a:r>
            <a:r>
              <a:rPr lang="fr-CH" altLang="fr-FR" dirty="0" smtClean="0"/>
              <a:t>mpact sur</a:t>
            </a:r>
            <a:r>
              <a:rPr lang="fr-CH" altLang="fr-FR" b="1" dirty="0" smtClean="0">
                <a:latin typeface="Comic Sans MS" panose="030F0702030302020204" pitchFamily="66" charset="0"/>
              </a:rPr>
              <a:t>…	</a:t>
            </a:r>
            <a:endParaRPr lang="fr-CH" altLang="fr-FR" dirty="0"/>
          </a:p>
          <a:p>
            <a:pPr>
              <a:spcBef>
                <a:spcPts val="0"/>
              </a:spcBef>
              <a:buFontTx/>
              <a:buNone/>
            </a:pPr>
            <a:r>
              <a:rPr lang="fr-CH" altLang="fr-FR" sz="2400" dirty="0" smtClean="0"/>
              <a:t>				</a:t>
            </a:r>
            <a:r>
              <a:rPr lang="fr-CH" altLang="fr-FR" sz="2400" dirty="0"/>
              <a:t>…le développement de la culture ?	</a:t>
            </a:r>
          </a:p>
          <a:p>
            <a:pPr>
              <a:spcBef>
                <a:spcPts val="0"/>
              </a:spcBef>
              <a:buFontTx/>
              <a:buNone/>
            </a:pPr>
            <a:endParaRPr lang="fr-CH" altLang="fr-FR" sz="2400" dirty="0"/>
          </a:p>
          <a:p>
            <a:pPr lvl="1">
              <a:spcBef>
                <a:spcPts val="0"/>
              </a:spcBef>
              <a:buFontTx/>
              <a:buNone/>
            </a:pPr>
            <a:r>
              <a:rPr lang="fr-CH" altLang="fr-FR" dirty="0" smtClean="0"/>
              <a:t>				…</a:t>
            </a:r>
            <a:r>
              <a:rPr lang="fr-CH" altLang="fr-FR" dirty="0"/>
              <a:t>la protection des cultures ?	</a:t>
            </a:r>
          </a:p>
          <a:p>
            <a:pPr>
              <a:spcBef>
                <a:spcPts val="0"/>
              </a:spcBef>
              <a:buFontTx/>
              <a:buNone/>
            </a:pPr>
            <a:endParaRPr lang="fr-CH" altLang="fr-FR" sz="2400" dirty="0"/>
          </a:p>
          <a:p>
            <a:pPr>
              <a:spcBef>
                <a:spcPts val="0"/>
              </a:spcBef>
              <a:buFontTx/>
              <a:buNone/>
            </a:pPr>
            <a:r>
              <a:rPr lang="fr-CH" altLang="fr-FR" sz="2400" dirty="0" smtClean="0"/>
              <a:t>				…</a:t>
            </a:r>
            <a:r>
              <a:rPr lang="fr-CH" altLang="fr-FR" sz="2400" dirty="0"/>
              <a:t>le potentiel de production ? 	</a:t>
            </a:r>
          </a:p>
        </p:txBody>
      </p:sp>
    </p:spTree>
    <p:extLst>
      <p:ext uri="{BB962C8B-B14F-4D97-AF65-F5344CB8AC3E}">
        <p14:creationId xmlns:p14="http://schemas.microsoft.com/office/powerpoint/2010/main" val="18377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7809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 développement de la culture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764704"/>
            <a:ext cx="5235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/>
                </a:solidFill>
              </a:rPr>
              <a:t>Phase d’implantation (céréales)</a:t>
            </a:r>
            <a:endParaRPr lang="fr-FR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723515"/>
              </p:ext>
            </p:extLst>
          </p:nvPr>
        </p:nvGraphicFramePr>
        <p:xfrm>
          <a:off x="0" y="1412777"/>
          <a:ext cx="4572000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345544"/>
              </p:ext>
            </p:extLst>
          </p:nvPr>
        </p:nvGraphicFramePr>
        <p:xfrm>
          <a:off x="4427984" y="1412776"/>
          <a:ext cx="47160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23528" y="4653136"/>
            <a:ext cx="7887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</a:rPr>
              <a:t>A densité de semis identique moins bonne levée en TCSL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</a:rPr>
              <a:t>Capacités de compensation, néanmoins </a:t>
            </a:r>
            <a:r>
              <a:rPr lang="fr-FR" sz="2000" dirty="0" err="1" smtClean="0">
                <a:solidFill>
                  <a:schemeClr val="bg1"/>
                </a:solidFill>
              </a:rPr>
              <a:t>nbre</a:t>
            </a:r>
            <a:r>
              <a:rPr lang="fr-FR" sz="2000" dirty="0" smtClean="0">
                <a:solidFill>
                  <a:schemeClr val="bg1"/>
                </a:solidFill>
              </a:rPr>
              <a:t> épis / m² inférieur en TCSL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7809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 développement de la culture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9261" y="4744285"/>
            <a:ext cx="7691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- Les racines peuvent être des bons indicateurs de l’état structural du sol 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1560" y="764704"/>
            <a:ext cx="3739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/>
                </a:solidFill>
              </a:rPr>
              <a:t>Enracinement (Colza)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4" name="Picture 15" descr="LFV-LM v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4" y="1818103"/>
            <a:ext cx="2880000" cy="227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S2M-S2FV vr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60" y="1818100"/>
            <a:ext cx="2880000" cy="22728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S1M-S1FV vr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17289"/>
            <a:ext cx="2880000" cy="227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23669" y="1368346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Labour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672491" y="1365092"/>
            <a:ext cx="18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Travail superficiel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911212" y="1345948"/>
            <a:ext cx="136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Semis Direct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00519"/>
            <a:ext cx="9144000" cy="2934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7809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 développement de la culture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1178528" y="1286799"/>
            <a:ext cx="68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Colza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528" y="4797152"/>
            <a:ext cx="4689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</a:rPr>
              <a:t>Profondeur d’enracinement identique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</a:rPr>
              <a:t>Exploration racinaire plus limité en maïs</a:t>
            </a:r>
            <a:endParaRPr lang="fr-FR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959244"/>
              </p:ext>
            </p:extLst>
          </p:nvPr>
        </p:nvGraphicFramePr>
        <p:xfrm>
          <a:off x="0" y="1773136"/>
          <a:ext cx="30456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211376"/>
              </p:ext>
            </p:extLst>
          </p:nvPr>
        </p:nvGraphicFramePr>
        <p:xfrm>
          <a:off x="6110774" y="1756570"/>
          <a:ext cx="30456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308304" y="129882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Maïs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95523" y="128679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Blé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558995"/>
              </p:ext>
            </p:extLst>
          </p:nvPr>
        </p:nvGraphicFramePr>
        <p:xfrm>
          <a:off x="3059832" y="1764954"/>
          <a:ext cx="30456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11560" y="764704"/>
            <a:ext cx="2671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/>
                </a:solidFill>
              </a:rPr>
              <a:t>Enracinement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5076056" y="4437112"/>
            <a:ext cx="57606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627784" y="4437112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755576" y="4437112"/>
            <a:ext cx="576064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403648" y="4239808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Labour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724128" y="4239807"/>
            <a:ext cx="1093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Semis direct</a:t>
            </a:r>
            <a:endParaRPr lang="fr-FR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347864" y="4239808"/>
            <a:ext cx="1483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Travail superficiel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684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645"/>
            <a:ext cx="8229600" cy="706090"/>
          </a:xfrm>
        </p:spPr>
        <p:txBody>
          <a:bodyPr>
            <a:normAutofit/>
          </a:bodyPr>
          <a:lstStyle/>
          <a:p>
            <a:r>
              <a:rPr lang="fr-FR" sz="3200" dirty="0"/>
              <a:t>Protections des cultures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52416"/>
            <a:ext cx="8229600" cy="42281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Modification de la flore et de sa dynamique</a:t>
            </a:r>
            <a:endParaRPr lang="fr-FR" dirty="0"/>
          </a:p>
        </p:txBody>
      </p:sp>
      <p:pic>
        <p:nvPicPr>
          <p:cNvPr id="4" name="Image 3" descr="Image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6" y="1255194"/>
            <a:ext cx="3954621" cy="31522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9346" y="4581128"/>
            <a:ext cx="8131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bg1"/>
                </a:solidFill>
              </a:rPr>
              <a:t>En sortie hiver (avant désherbage) moins d’adventices en Semis Direct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bg1"/>
                </a:solidFill>
              </a:rPr>
              <a:t> Post-récolte généralement plus d’adventices en TCSL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i="1" dirty="0" err="1" smtClean="0">
                <a:solidFill>
                  <a:schemeClr val="bg1"/>
                </a:solidFill>
              </a:rPr>
              <a:t>Poa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err="1" smtClean="0">
                <a:solidFill>
                  <a:schemeClr val="bg1"/>
                </a:solidFill>
              </a:rPr>
              <a:t>annua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en plus grand nombre en modalités travaillées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i="1" dirty="0" err="1" smtClean="0">
                <a:solidFill>
                  <a:schemeClr val="bg1"/>
                </a:solidFill>
              </a:rPr>
              <a:t>Epilobium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err="1" smtClean="0">
                <a:solidFill>
                  <a:schemeClr val="bg1"/>
                </a:solidFill>
              </a:rPr>
              <a:t>tetragonum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en Semis Direct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712882"/>
              </p:ext>
            </p:extLst>
          </p:nvPr>
        </p:nvGraphicFramePr>
        <p:xfrm>
          <a:off x="4716016" y="1255194"/>
          <a:ext cx="4320480" cy="310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47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645"/>
            <a:ext cx="8229600" cy="706090"/>
          </a:xfrm>
        </p:spPr>
        <p:txBody>
          <a:bodyPr>
            <a:normAutofit/>
          </a:bodyPr>
          <a:lstStyle/>
          <a:p>
            <a:r>
              <a:rPr lang="fr-FR" sz="3200" dirty="0"/>
              <a:t>Protections des cultures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8555" y="5723964"/>
            <a:ext cx="813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bg1"/>
                </a:solidFill>
              </a:rPr>
              <a:t>Pression plus forte en Labour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752416"/>
            <a:ext cx="8229600" cy="42281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Piétin-verse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29" y="1175231"/>
            <a:ext cx="7931223" cy="4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6712"/>
            <a:ext cx="9144000" cy="3606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836712"/>
            <a:ext cx="4032448" cy="36069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836712"/>
            <a:ext cx="4032447" cy="360693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70609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Potentiel de production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7998535" y="1700808"/>
            <a:ext cx="688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Colza</a:t>
            </a:r>
          </a:p>
          <a:p>
            <a:r>
              <a:rPr lang="fr-FR" b="1" dirty="0" smtClean="0">
                <a:solidFill>
                  <a:srgbClr val="156913"/>
                </a:solidFill>
              </a:rPr>
              <a:t>Blé</a:t>
            </a:r>
          </a:p>
          <a:p>
            <a:r>
              <a:rPr lang="fr-FR" b="1" dirty="0" smtClean="0">
                <a:solidFill>
                  <a:srgbClr val="0000FF"/>
                </a:solidFill>
              </a:rPr>
              <a:t>Maïs</a:t>
            </a:r>
          </a:p>
        </p:txBody>
      </p:sp>
      <p:sp>
        <p:nvSpPr>
          <p:cNvPr id="7" name="Ellipse 6"/>
          <p:cNvSpPr/>
          <p:nvPr/>
        </p:nvSpPr>
        <p:spPr>
          <a:xfrm>
            <a:off x="7884368" y="2852936"/>
            <a:ext cx="108000" cy="108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884368" y="3153742"/>
            <a:ext cx="108000" cy="108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992368" y="2722270"/>
            <a:ext cx="102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Minérale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992368" y="2992537"/>
            <a:ext cx="116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Organique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16722" y="4437112"/>
            <a:ext cx="3369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Colza:	équivalent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Blé: 	- 3,2 </a:t>
            </a:r>
            <a:r>
              <a:rPr lang="fr-FR" dirty="0" err="1" smtClean="0">
                <a:solidFill>
                  <a:schemeClr val="bg1"/>
                </a:solidFill>
              </a:rPr>
              <a:t>qx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en </a:t>
            </a:r>
            <a:r>
              <a:rPr lang="fr-FR" dirty="0" err="1" smtClean="0">
                <a:solidFill>
                  <a:schemeClr val="bg1"/>
                </a:solidFill>
              </a:rPr>
              <a:t>moy</a:t>
            </a:r>
            <a:r>
              <a:rPr lang="fr-FR" dirty="0" smtClean="0">
                <a:solidFill>
                  <a:schemeClr val="bg1"/>
                </a:solidFill>
              </a:rPr>
              <a:t>. en TCSL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Maïs:	- 6,9 </a:t>
            </a:r>
            <a:r>
              <a:rPr lang="fr-FR" dirty="0" err="1" smtClean="0">
                <a:solidFill>
                  <a:schemeClr val="bg1"/>
                </a:solidFill>
              </a:rPr>
              <a:t>qx</a:t>
            </a:r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chemeClr val="bg1"/>
                </a:solidFill>
              </a:rPr>
              <a:t>	‘’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99992" y="4437112"/>
            <a:ext cx="4151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Colza:	équivalent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Blé: 	- 7,9 </a:t>
            </a:r>
            <a:r>
              <a:rPr lang="fr-FR" dirty="0" err="1" smtClean="0">
                <a:solidFill>
                  <a:schemeClr val="bg1"/>
                </a:solidFill>
              </a:rPr>
              <a:t>qx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en </a:t>
            </a:r>
            <a:r>
              <a:rPr lang="fr-FR" dirty="0" err="1">
                <a:solidFill>
                  <a:schemeClr val="bg1"/>
                </a:solidFill>
              </a:rPr>
              <a:t>moy</a:t>
            </a:r>
            <a:r>
              <a:rPr lang="fr-FR" dirty="0">
                <a:solidFill>
                  <a:schemeClr val="bg1"/>
                </a:solidFill>
              </a:rPr>
              <a:t>. en </a:t>
            </a:r>
            <a:r>
              <a:rPr lang="fr-FR" dirty="0" smtClean="0">
                <a:solidFill>
                  <a:schemeClr val="bg1"/>
                </a:solidFill>
              </a:rPr>
              <a:t>Semis Direct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Maïs:	- 9,8 </a:t>
            </a:r>
            <a:r>
              <a:rPr lang="fr-FR" dirty="0" err="1" smtClean="0">
                <a:solidFill>
                  <a:schemeClr val="bg1"/>
                </a:solidFill>
              </a:rPr>
              <a:t>qx</a:t>
            </a:r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chemeClr val="bg1"/>
                </a:solidFill>
              </a:rPr>
              <a:t>	‘’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6722" y="5360442"/>
            <a:ext cx="8607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Variabilité interannuelles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La dés-intensification du travail du sol est facteur de risque pour le rendement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/>
              <a:t>Qualité de la </a:t>
            </a:r>
            <a:r>
              <a:rPr lang="fr-FR" dirty="0" smtClean="0"/>
              <a:t>récolte</a:t>
            </a:r>
            <a:br>
              <a:rPr lang="fr-FR" dirty="0" smtClean="0"/>
            </a:br>
            <a:r>
              <a:rPr lang="fr-FR" dirty="0" smtClean="0"/>
              <a:t>Mycotoxines</a:t>
            </a:r>
            <a:endParaRPr lang="fr-FR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259632" y="1268760"/>
            <a:ext cx="20177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600" dirty="0">
                <a:solidFill>
                  <a:schemeClr val="bg1"/>
                </a:solidFill>
              </a:rPr>
              <a:t>Blé </a:t>
            </a:r>
            <a:r>
              <a:rPr lang="fr-FR" altLang="fr-FR" sz="1600" dirty="0" smtClean="0">
                <a:solidFill>
                  <a:schemeClr val="bg1"/>
                </a:solidFill>
              </a:rPr>
              <a:t>2007 </a:t>
            </a:r>
          </a:p>
          <a:p>
            <a:pPr algn="ctr"/>
            <a:r>
              <a:rPr lang="fr-FR" altLang="fr-FR" sz="1400" i="1" dirty="0" smtClean="0">
                <a:solidFill>
                  <a:schemeClr val="bg1"/>
                </a:solidFill>
              </a:rPr>
              <a:t>Variété</a:t>
            </a:r>
            <a:r>
              <a:rPr lang="fr-FR" altLang="fr-FR" sz="1400" i="1" dirty="0">
                <a:solidFill>
                  <a:schemeClr val="bg1"/>
                </a:solidFill>
              </a:rPr>
              <a:t>: </a:t>
            </a:r>
            <a:r>
              <a:rPr lang="fr-FR" altLang="fr-FR" sz="1400" i="1" dirty="0" smtClean="0">
                <a:solidFill>
                  <a:schemeClr val="bg1"/>
                </a:solidFill>
              </a:rPr>
              <a:t>Apache (+)</a:t>
            </a:r>
          </a:p>
          <a:p>
            <a:pPr algn="ctr"/>
            <a:r>
              <a:rPr lang="fr-FR" altLang="fr-FR" sz="1400" i="1" dirty="0" smtClean="0">
                <a:solidFill>
                  <a:schemeClr val="bg1"/>
                </a:solidFill>
              </a:rPr>
              <a:t>Précédent: Colza (+)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96136" y="1268760"/>
            <a:ext cx="20177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600" dirty="0">
                <a:solidFill>
                  <a:schemeClr val="bg1"/>
                </a:solidFill>
              </a:rPr>
              <a:t>Blé </a:t>
            </a:r>
            <a:r>
              <a:rPr lang="fr-FR" altLang="fr-FR" sz="1600" dirty="0" smtClean="0">
                <a:solidFill>
                  <a:schemeClr val="bg1"/>
                </a:solidFill>
              </a:rPr>
              <a:t>2009 </a:t>
            </a:r>
          </a:p>
          <a:p>
            <a:pPr algn="ctr"/>
            <a:r>
              <a:rPr lang="fr-FR" altLang="fr-FR" sz="1400" i="1" dirty="0" smtClean="0">
                <a:solidFill>
                  <a:schemeClr val="bg1"/>
                </a:solidFill>
              </a:rPr>
              <a:t>Variété</a:t>
            </a:r>
            <a:r>
              <a:rPr lang="fr-FR" altLang="fr-FR" sz="1400" i="1" dirty="0">
                <a:solidFill>
                  <a:schemeClr val="bg1"/>
                </a:solidFill>
              </a:rPr>
              <a:t>: </a:t>
            </a:r>
            <a:r>
              <a:rPr lang="fr-FR" altLang="fr-FR" sz="1400" i="1" dirty="0" err="1" smtClean="0">
                <a:solidFill>
                  <a:schemeClr val="bg1"/>
                </a:solidFill>
              </a:rPr>
              <a:t>Toisondor</a:t>
            </a:r>
            <a:r>
              <a:rPr lang="fr-FR" altLang="fr-FR" sz="1400" i="1" dirty="0" smtClean="0">
                <a:solidFill>
                  <a:schemeClr val="bg1"/>
                </a:solidFill>
              </a:rPr>
              <a:t> (-)</a:t>
            </a:r>
          </a:p>
          <a:p>
            <a:pPr algn="ctr"/>
            <a:r>
              <a:rPr lang="fr-FR" altLang="fr-FR" sz="1400" i="1" dirty="0" smtClean="0">
                <a:solidFill>
                  <a:schemeClr val="bg1"/>
                </a:solidFill>
              </a:rPr>
              <a:t>Précédent: Maïs grain (-)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364666"/>
              </p:ext>
            </p:extLst>
          </p:nvPr>
        </p:nvGraphicFramePr>
        <p:xfrm>
          <a:off x="4788024" y="2099858"/>
          <a:ext cx="4166120" cy="235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359416"/>
              </p:ext>
            </p:extLst>
          </p:nvPr>
        </p:nvGraphicFramePr>
        <p:xfrm>
          <a:off x="341650" y="2104185"/>
          <a:ext cx="4206077" cy="236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1520" y="4725144"/>
            <a:ext cx="4321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Impact du travail du sol / résidus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Effet de l’année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climatique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Importance du précédent et de la variété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5580112" y="3068960"/>
            <a:ext cx="302433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546708" y="279196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1250</a:t>
            </a:r>
            <a:endParaRPr lang="fr-F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0" y="-27384"/>
            <a:ext cx="90364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9pPr>
          </a:lstStyle>
          <a:p>
            <a:r>
              <a:rPr lang="fr-FR" sz="32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Service de production végétale  </a:t>
            </a:r>
            <a:endParaRPr lang="fr-FR" sz="3200" kern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496" y="766445"/>
            <a:ext cx="9036496" cy="5154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514139" y="3131676"/>
            <a:ext cx="2967869" cy="22133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936074" y="3070701"/>
            <a:ext cx="2520280" cy="204758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16675" y="803319"/>
            <a:ext cx="1957242" cy="908864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 </a:t>
            </a:r>
          </a:p>
          <a:p>
            <a:pPr algn="ctr"/>
            <a:r>
              <a:rPr lang="fr-FR" dirty="0" smtClean="0"/>
              <a:t>(ECOSOM)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46" idx="2"/>
          </p:cNvCxnSpPr>
          <p:nvPr/>
        </p:nvCxnSpPr>
        <p:spPr>
          <a:xfrm>
            <a:off x="908385" y="2708920"/>
            <a:ext cx="958299" cy="875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e 23"/>
          <p:cNvGrpSpPr/>
          <p:nvPr/>
        </p:nvGrpSpPr>
        <p:grpSpPr>
          <a:xfrm>
            <a:off x="1838741" y="2134597"/>
            <a:ext cx="2473597" cy="1028514"/>
            <a:chOff x="3106515" y="1628800"/>
            <a:chExt cx="2473597" cy="1028514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515" y="1648036"/>
              <a:ext cx="909510" cy="1009278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450" y="1628800"/>
              <a:ext cx="909510" cy="1009278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4" y="1628800"/>
              <a:ext cx="909510" cy="1009278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2070348"/>
              <a:ext cx="531385" cy="49455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727" y="2070348"/>
              <a:ext cx="531385" cy="494556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192"/>
            <a:stretch/>
          </p:blipFill>
          <p:spPr>
            <a:xfrm>
              <a:off x="4760695" y="1772816"/>
              <a:ext cx="531385" cy="379859"/>
            </a:xfrm>
            <a:prstGeom prst="rect">
              <a:avLst/>
            </a:prstGeom>
          </p:spPr>
        </p:pic>
      </p:grpSp>
      <p:cxnSp>
        <p:nvCxnSpPr>
          <p:cNvPr id="33" name="Connecteur droit avec flèche 32"/>
          <p:cNvCxnSpPr/>
          <p:nvPr/>
        </p:nvCxnSpPr>
        <p:spPr>
          <a:xfrm flipV="1">
            <a:off x="2293496" y="3163111"/>
            <a:ext cx="2618" cy="106864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332118" y="3061409"/>
            <a:ext cx="219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accent3"/>
                </a:solidFill>
              </a:rPr>
              <a:t>Disponibilité en éléments nutritifs  pour les cultures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057383" y="1918195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</a:rPr>
              <a:t>Rendement des cultures</a:t>
            </a:r>
            <a:endParaRPr lang="fr-FR" b="1" dirty="0">
              <a:solidFill>
                <a:schemeClr val="accent3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866684" y="1844824"/>
            <a:ext cx="93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</a:rPr>
              <a:t>+</a:t>
            </a:r>
            <a:endParaRPr lang="fr-FR" sz="2400" b="1" dirty="0">
              <a:solidFill>
                <a:schemeClr val="accent3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5496" y="5274718"/>
            <a:ext cx="427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Comparaison à une fertilisation minérale « classique »</a:t>
            </a:r>
            <a:endParaRPr lang="fr-FR" dirty="0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13537" r="1889" b="5405"/>
          <a:stretch/>
        </p:blipFill>
        <p:spPr>
          <a:xfrm>
            <a:off x="87927" y="1771509"/>
            <a:ext cx="1640916" cy="937411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28" y="2134597"/>
            <a:ext cx="909510" cy="1009278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 rot="2266278">
            <a:off x="1043911" y="2861792"/>
            <a:ext cx="1117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chemeClr val="accent6"/>
                </a:solidFill>
              </a:rPr>
              <a:t>fertilisant</a:t>
            </a:r>
            <a:endParaRPr lang="fr-FR" sz="1600" b="1" i="1" dirty="0">
              <a:solidFill>
                <a:schemeClr val="accent6"/>
              </a:solidFill>
            </a:endParaRPr>
          </a:p>
        </p:txBody>
      </p:sp>
      <p:cxnSp>
        <p:nvCxnSpPr>
          <p:cNvPr id="31" name="Connecteur droit avec flèche 30"/>
          <p:cNvCxnSpPr>
            <a:stCxn id="46" idx="2"/>
          </p:cNvCxnSpPr>
          <p:nvPr/>
        </p:nvCxnSpPr>
        <p:spPr>
          <a:xfrm>
            <a:off x="908385" y="2708920"/>
            <a:ext cx="958299" cy="2441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 rot="4036019">
            <a:off x="173810" y="3525720"/>
            <a:ext cx="1935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chemeClr val="accent6"/>
                </a:solidFill>
              </a:rPr>
              <a:t>Pouvoir amendant </a:t>
            </a:r>
            <a:endParaRPr lang="fr-FR" sz="1600" b="1" i="1" dirty="0">
              <a:solidFill>
                <a:schemeClr val="accent6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852961" y="4362018"/>
            <a:ext cx="60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SOL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36075" y="4726885"/>
            <a:ext cx="2520280" cy="5478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Modification du stock de MO du sol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>
            <a:off x="5514139" y="2717629"/>
            <a:ext cx="2955166" cy="423339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526842" y="3140968"/>
            <a:ext cx="306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     Fragmentation du sol      -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7865912" y="4975653"/>
            <a:ext cx="60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SOL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86147" y="3712852"/>
            <a:ext cx="282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Protection/Développement des cultures? </a:t>
            </a:r>
            <a:endParaRPr lang="fr-FR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5605968" y="4473986"/>
            <a:ext cx="282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Potentiel de production?</a:t>
            </a:r>
            <a:endParaRPr lang="fr-FR" b="1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4600370" y="764704"/>
            <a:ext cx="0" cy="489480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2" name="Groupe 51"/>
          <p:cNvGrpSpPr/>
          <p:nvPr/>
        </p:nvGrpSpPr>
        <p:grpSpPr>
          <a:xfrm>
            <a:off x="5782133" y="2178749"/>
            <a:ext cx="2473597" cy="1028514"/>
            <a:chOff x="3106515" y="1628800"/>
            <a:chExt cx="2473597" cy="1028514"/>
          </a:xfrm>
        </p:grpSpPr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515" y="1648036"/>
              <a:ext cx="909510" cy="1009278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450" y="1628800"/>
              <a:ext cx="909510" cy="1009278"/>
            </a:xfrm>
            <a:prstGeom prst="rect">
              <a:avLst/>
            </a:prstGeom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4" y="1628800"/>
              <a:ext cx="909510" cy="1009278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1870939"/>
              <a:ext cx="531385" cy="494556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727" y="1942947"/>
              <a:ext cx="531385" cy="494556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192"/>
            <a:stretch/>
          </p:blipFill>
          <p:spPr>
            <a:xfrm>
              <a:off x="4760695" y="1772816"/>
              <a:ext cx="531385" cy="379859"/>
            </a:xfrm>
            <a:prstGeom prst="rect">
              <a:avLst/>
            </a:prstGeom>
          </p:spPr>
        </p:pic>
      </p:grpSp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6470"/>
          <a:stretch/>
        </p:blipFill>
        <p:spPr>
          <a:xfrm>
            <a:off x="4834914" y="1791364"/>
            <a:ext cx="1358449" cy="866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4" b="11881"/>
          <a:stretch/>
        </p:blipFill>
        <p:spPr>
          <a:xfrm>
            <a:off x="7315560" y="1567090"/>
            <a:ext cx="1700608" cy="945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4" name="ZoneTexte 63"/>
          <p:cNvSpPr txBox="1"/>
          <p:nvPr/>
        </p:nvSpPr>
        <p:spPr>
          <a:xfrm>
            <a:off x="7058926" y="764704"/>
            <a:ext cx="1957242" cy="908864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TCSL</a:t>
            </a:r>
          </a:p>
          <a:p>
            <a:pPr algn="ctr"/>
            <a:r>
              <a:rPr lang="fr-FR" dirty="0"/>
              <a:t>(SUSTAIN)</a:t>
            </a:r>
          </a:p>
        </p:txBody>
      </p:sp>
    </p:spTree>
    <p:extLst>
      <p:ext uri="{BB962C8B-B14F-4D97-AF65-F5344CB8AC3E}">
        <p14:creationId xmlns:p14="http://schemas.microsoft.com/office/powerpoint/2010/main" val="2224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Gestion des adventices en</a:t>
            </a:r>
            <a:br>
              <a:rPr lang="fr-FR" dirty="0" smtClean="0"/>
            </a:br>
            <a:r>
              <a:rPr lang="fr-FR" dirty="0" smtClean="0"/>
              <a:t>Agriculture Biologique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1263369" cy="1119749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07504" y="1844824"/>
            <a:ext cx="4284984" cy="3229348"/>
            <a:chOff x="115592" y="1942446"/>
            <a:chExt cx="4571999" cy="2750917"/>
          </a:xfrm>
        </p:grpSpPr>
        <p:graphicFrame>
          <p:nvGraphicFramePr>
            <p:cNvPr id="6" name="Graphique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27400921"/>
                </p:ext>
              </p:extLst>
            </p:nvPr>
          </p:nvGraphicFramePr>
          <p:xfrm>
            <a:off x="115592" y="2029067"/>
            <a:ext cx="4571999" cy="2664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Ellipse 6"/>
            <p:cNvSpPr/>
            <p:nvPr/>
          </p:nvSpPr>
          <p:spPr>
            <a:xfrm>
              <a:off x="1726506" y="2284846"/>
              <a:ext cx="532945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223918" y="1942446"/>
              <a:ext cx="1365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Semis-direct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688477"/>
              </p:ext>
            </p:extLst>
          </p:nvPr>
        </p:nvGraphicFramePr>
        <p:xfrm>
          <a:off x="4499992" y="1929588"/>
          <a:ext cx="4572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74299" y="1488375"/>
            <a:ext cx="288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Flore sortie hiver sur triticale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677" y="5319194"/>
            <a:ext cx="3295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Meilleur contrôle des adventices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avec le labour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84168" y="1488375"/>
            <a:ext cx="144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Triticale 2010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427984" y="5319194"/>
            <a:ext cx="3609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Totalité de la flore favorisée en TCSL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(graminées et dicotylédones)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Rendements en</a:t>
            </a:r>
            <a:br>
              <a:rPr lang="fr-FR" dirty="0" smtClean="0"/>
            </a:br>
            <a:r>
              <a:rPr lang="fr-FR" dirty="0" smtClean="0"/>
              <a:t>Agriculture Biologique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02283"/>
            <a:ext cx="1263369" cy="111974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3528" y="5168225"/>
            <a:ext cx="3896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Rendements corrélés aux adventices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Plus délicats pour cultures d’hiver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547779" y="5205872"/>
            <a:ext cx="3709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Impact de la profondeur du labour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865081"/>
              </p:ext>
            </p:extLst>
          </p:nvPr>
        </p:nvGraphicFramePr>
        <p:xfrm>
          <a:off x="323528" y="1988840"/>
          <a:ext cx="3960440" cy="2983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10758"/>
              </p:ext>
            </p:extLst>
          </p:nvPr>
        </p:nvGraphicFramePr>
        <p:xfrm>
          <a:off x="4572000" y="1988840"/>
          <a:ext cx="396044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1520" y="149951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2004 à 2012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6113287" y="1602302"/>
            <a:ext cx="690961" cy="307777"/>
            <a:chOff x="535989" y="1633081"/>
            <a:chExt cx="690961" cy="307777"/>
          </a:xfrm>
        </p:grpSpPr>
        <p:sp>
          <p:nvSpPr>
            <p:cNvPr id="5" name="Ellipse 4"/>
            <p:cNvSpPr/>
            <p:nvPr/>
          </p:nvSpPr>
          <p:spPr>
            <a:xfrm>
              <a:off x="535989" y="1714962"/>
              <a:ext cx="144016" cy="14401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80005" y="1633081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Maïs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692240" y="1602302"/>
            <a:ext cx="959880" cy="307777"/>
            <a:chOff x="535989" y="1633081"/>
            <a:chExt cx="959880" cy="307777"/>
          </a:xfrm>
        </p:grpSpPr>
        <p:sp>
          <p:nvSpPr>
            <p:cNvPr id="23" name="Ellipse 22"/>
            <p:cNvSpPr/>
            <p:nvPr/>
          </p:nvSpPr>
          <p:spPr>
            <a:xfrm>
              <a:off x="535989" y="1714962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80005" y="1633081"/>
              <a:ext cx="8158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Céréales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3180531" y="1561073"/>
            <a:ext cx="927436" cy="307777"/>
            <a:chOff x="535989" y="1633081"/>
            <a:chExt cx="927436" cy="307777"/>
          </a:xfrm>
        </p:grpSpPr>
        <p:sp>
          <p:nvSpPr>
            <p:cNvPr id="26" name="Ellipse 25"/>
            <p:cNvSpPr/>
            <p:nvPr/>
          </p:nvSpPr>
          <p:spPr>
            <a:xfrm>
              <a:off x="535989" y="1714962"/>
              <a:ext cx="144016" cy="144016"/>
            </a:xfrm>
            <a:prstGeom prst="ellipse">
              <a:avLst/>
            </a:prstGeom>
            <a:solidFill>
              <a:srgbClr val="F418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80005" y="1633081"/>
              <a:ext cx="783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S</a:t>
              </a:r>
              <a:r>
                <a:rPr lang="fr-FR" sz="1400" b="1" dirty="0" smtClean="0">
                  <a:solidFill>
                    <a:schemeClr val="bg1"/>
                  </a:solidFill>
                </a:rPr>
                <a:t>arrasin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882058" y="1602303"/>
            <a:ext cx="1053496" cy="307777"/>
            <a:chOff x="535989" y="1633081"/>
            <a:chExt cx="1053496" cy="307777"/>
          </a:xfrm>
        </p:grpSpPr>
        <p:sp>
          <p:nvSpPr>
            <p:cNvPr id="29" name="Ellipse 28"/>
            <p:cNvSpPr/>
            <p:nvPr/>
          </p:nvSpPr>
          <p:spPr>
            <a:xfrm>
              <a:off x="535989" y="1714962"/>
              <a:ext cx="144016" cy="14401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80005" y="1633081"/>
              <a:ext cx="909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Pois hiver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5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0" y="0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fr-FR" sz="3200" dirty="0" smtClean="0"/>
              <a:t>A retenir :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45259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Dans notre contexte, les TCSL ne permettent d’augmenter la productivité</a:t>
            </a:r>
          </a:p>
          <a:p>
            <a:endParaRPr lang="fr-FR" sz="1100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Leur mise en œuvre, nécessite une adaptation du système de culture</a:t>
            </a:r>
          </a:p>
          <a:p>
            <a:endParaRPr lang="fr-FR" sz="1100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L’évaluation de la durabilité des TCSL sur des approches agronomiques n’est pas suffisante.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	Indicateurs: - économique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		- social 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		- environnemental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/>
              <a:t>SYNTHESE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620688"/>
            <a:ext cx="4186808" cy="4525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600" u="sng" dirty="0" smtClean="0">
                <a:solidFill>
                  <a:schemeClr val="tx1"/>
                </a:solidFill>
              </a:rPr>
              <a:t>Rendements:</a:t>
            </a:r>
          </a:p>
          <a:p>
            <a:pPr algn="just"/>
            <a:r>
              <a:rPr lang="fr-FR" sz="1600" dirty="0">
                <a:solidFill>
                  <a:schemeClr val="tx1"/>
                </a:solidFill>
              </a:rPr>
              <a:t>Fertilisation par apports répétés de PRO </a:t>
            </a: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 atteinte </a:t>
            </a:r>
            <a:r>
              <a:rPr lang="fr-FR" sz="1600" dirty="0">
                <a:solidFill>
                  <a:schemeClr val="tx1"/>
                </a:solidFill>
              </a:rPr>
              <a:t>de rendements </a:t>
            </a:r>
            <a:r>
              <a:rPr lang="fr-FR" sz="1800" b="1" dirty="0">
                <a:solidFill>
                  <a:schemeClr val="tx1"/>
                </a:solidFill>
              </a:rPr>
              <a:t>≥</a:t>
            </a:r>
            <a:r>
              <a:rPr lang="fr-FR" sz="1600" dirty="0">
                <a:solidFill>
                  <a:schemeClr val="tx1"/>
                </a:solidFill>
              </a:rPr>
              <a:t> aux rendements atteints par une fertilisation azotée minérale seule, si les augmentations des teneurs en MO du sol sont suffisamment importantes.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u="sng" dirty="0" smtClean="0">
                <a:solidFill>
                  <a:schemeClr val="tx1"/>
                </a:solidFill>
              </a:rPr>
              <a:t>Disponibilité de l’N à court terme:</a:t>
            </a:r>
          </a:p>
          <a:p>
            <a:pPr algn="just"/>
            <a:r>
              <a:rPr lang="fr-FR" sz="1600" dirty="0" smtClean="0">
                <a:solidFill>
                  <a:schemeClr val="tx1"/>
                </a:solidFill>
              </a:rPr>
              <a:t>La </a:t>
            </a:r>
            <a:r>
              <a:rPr lang="fr-FR" sz="1600" dirty="0">
                <a:solidFill>
                  <a:schemeClr val="tx1"/>
                </a:solidFill>
              </a:rPr>
              <a:t>fourniture en N pour les plantes dépend des teneurs en N minéral et de la vitesse de minéralisation du N organique des PRO.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u="sng" dirty="0" smtClean="0">
                <a:solidFill>
                  <a:schemeClr val="tx1"/>
                </a:solidFill>
              </a:rPr>
              <a:t>Disponibilité de l’N à long terme:</a:t>
            </a:r>
          </a:p>
          <a:p>
            <a:pPr marL="285750" indent="-285750" algn="just"/>
            <a:r>
              <a:rPr lang="fr-FR" sz="1600" dirty="0">
                <a:solidFill>
                  <a:schemeClr val="tx1"/>
                </a:solidFill>
              </a:rPr>
              <a:t>↗ MO des sols par les PRO </a:t>
            </a:r>
            <a:r>
              <a:rPr lang="fr-FR" sz="1600" dirty="0" err="1">
                <a:solidFill>
                  <a:schemeClr val="tx1"/>
                </a:solidFill>
              </a:rPr>
              <a:t>amendants</a:t>
            </a:r>
            <a:r>
              <a:rPr lang="fr-FR" sz="1600" dirty="0">
                <a:solidFill>
                  <a:schemeClr val="tx1"/>
                </a:solidFill>
              </a:rPr>
              <a:t> = substitution des engrais minéraux azotés. </a:t>
            </a:r>
            <a:endParaRPr lang="fr-FR" sz="1600" dirty="0" smtClean="0">
              <a:solidFill>
                <a:schemeClr val="tx1"/>
              </a:solidFill>
            </a:endParaRPr>
          </a:p>
          <a:p>
            <a:pPr marL="285750" indent="-285750" algn="just"/>
            <a:endParaRPr lang="fr-FR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smtClean="0"/>
              <a:t>Les </a:t>
            </a:r>
            <a:r>
              <a:rPr lang="fr-FR" sz="1600" dirty="0"/>
              <a:t>apports de PRO peuvent se substituer </a:t>
            </a:r>
            <a:r>
              <a:rPr lang="fr-FR" sz="1600" b="1" dirty="0"/>
              <a:t>partiellement</a:t>
            </a:r>
            <a:r>
              <a:rPr lang="fr-FR" sz="1600" dirty="0"/>
              <a:t> aux engrais minéraux </a:t>
            </a:r>
            <a:r>
              <a:rPr lang="fr-FR" sz="1600" dirty="0" smtClean="0"/>
              <a:t>azotés (voir ACV). </a:t>
            </a:r>
            <a:endParaRPr lang="fr-FR" sz="1600" dirty="0"/>
          </a:p>
          <a:p>
            <a:endParaRPr lang="fr-FR" sz="16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59832" y="620688"/>
            <a:ext cx="122413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Partie MO: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741913" y="620687"/>
            <a:ext cx="4186808" cy="4525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600" u="sng" dirty="0" smtClean="0">
                <a:solidFill>
                  <a:schemeClr val="tx1"/>
                </a:solidFill>
              </a:rPr>
              <a:t>Rendements:</a:t>
            </a:r>
          </a:p>
          <a:p>
            <a:pPr algn="just"/>
            <a:r>
              <a:rPr lang="fr-FR" sz="1600" dirty="0" smtClean="0">
                <a:solidFill>
                  <a:schemeClr val="tx1"/>
                </a:solidFill>
              </a:rPr>
              <a:t>Des rendements potentiellement identiques. Néanmoins, les rendements sont généralement inférieurs.</a:t>
            </a:r>
          </a:p>
          <a:p>
            <a:pPr algn="just"/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600" u="sng" dirty="0" smtClean="0">
                <a:solidFill>
                  <a:schemeClr val="tx1"/>
                </a:solidFill>
              </a:rPr>
              <a:t>Développement de la culture:</a:t>
            </a:r>
            <a:endParaRPr lang="fr-FR" sz="1600" u="sng" dirty="0">
              <a:solidFill>
                <a:schemeClr val="tx1"/>
              </a:solidFill>
            </a:endParaRPr>
          </a:p>
          <a:p>
            <a:pPr algn="just"/>
            <a:r>
              <a:rPr lang="fr-FR" sz="1600" dirty="0" smtClean="0">
                <a:solidFill>
                  <a:schemeClr val="tx1"/>
                </a:solidFill>
              </a:rPr>
              <a:t>Implantations plus délicate et pertes à la levées fréquentes.</a:t>
            </a:r>
          </a:p>
          <a:p>
            <a:pPr algn="just"/>
            <a:r>
              <a:rPr lang="fr-FR" sz="1600" dirty="0" smtClean="0">
                <a:solidFill>
                  <a:schemeClr val="tx1"/>
                </a:solidFill>
              </a:rPr>
              <a:t>Enracinement non limitant</a:t>
            </a:r>
            <a:r>
              <a:rPr lang="fr-FR" sz="16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1600" u="sng" dirty="0" smtClean="0">
                <a:solidFill>
                  <a:schemeClr val="tx1"/>
                </a:solidFill>
              </a:rPr>
              <a:t>Protection </a:t>
            </a:r>
            <a:r>
              <a:rPr lang="fr-FR" sz="1600" u="sng" dirty="0">
                <a:solidFill>
                  <a:schemeClr val="tx1"/>
                </a:solidFill>
              </a:rPr>
              <a:t>de la culture:</a:t>
            </a:r>
          </a:p>
          <a:p>
            <a:pPr algn="just"/>
            <a:r>
              <a:rPr lang="fr-FR" sz="1600" dirty="0" smtClean="0">
                <a:solidFill>
                  <a:schemeClr val="tx1"/>
                </a:solidFill>
              </a:rPr>
              <a:t>Adventices: évolution possible de la flore et de la dynamique des levées.</a:t>
            </a:r>
          </a:p>
          <a:p>
            <a:pPr algn="just"/>
            <a:endParaRPr lang="fr-FR" sz="1600" dirty="0" smtClean="0">
              <a:solidFill>
                <a:schemeClr val="tx1"/>
              </a:solidFill>
            </a:endParaRPr>
          </a:p>
          <a:p>
            <a:pPr algn="just"/>
            <a:r>
              <a:rPr lang="fr-FR" sz="1600" dirty="0" smtClean="0">
                <a:solidFill>
                  <a:schemeClr val="tx1"/>
                </a:solidFill>
              </a:rPr>
              <a:t>Maladies: diminution des maladies du pieds pour les céréales mais risque accru pour les mycotoxines.</a:t>
            </a:r>
          </a:p>
          <a:p>
            <a:pPr marL="0" indent="0" algn="just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smtClean="0"/>
              <a:t>Les TCSL supposent une adaptation  du système de culture.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24328" y="620688"/>
            <a:ext cx="144016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Partie TCSL: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>
            <a:spLocks noGrp="1"/>
          </p:cNvSpPr>
          <p:nvPr>
            <p:ph idx="1"/>
          </p:nvPr>
        </p:nvSpPr>
        <p:spPr>
          <a:xfrm>
            <a:off x="443541" y="1628800"/>
            <a:ext cx="8253603" cy="39013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800" b="1" dirty="0" smtClean="0">
                <a:solidFill>
                  <a:schemeClr val="accent6"/>
                </a:solidFill>
              </a:rPr>
              <a:t>G</a:t>
            </a:r>
            <a:r>
              <a:rPr lang="fr-FR" sz="1800" b="1" dirty="0" smtClean="0">
                <a:solidFill>
                  <a:schemeClr val="bg1"/>
                </a:solidFill>
              </a:rPr>
              <a:t>ESTION DES </a:t>
            </a:r>
            <a:r>
              <a:rPr lang="fr-FR" sz="1800" b="1" dirty="0">
                <a:solidFill>
                  <a:schemeClr val="accent6"/>
                </a:solidFill>
              </a:rPr>
              <a:t>M</a:t>
            </a:r>
            <a:r>
              <a:rPr lang="fr-FR" sz="1800" b="1" dirty="0" smtClean="0">
                <a:solidFill>
                  <a:schemeClr val="bg1"/>
                </a:solidFill>
              </a:rPr>
              <a:t>ATIÈRES </a:t>
            </a:r>
            <a:r>
              <a:rPr lang="fr-FR" sz="1800" b="1" dirty="0">
                <a:solidFill>
                  <a:schemeClr val="accent6"/>
                </a:solidFill>
              </a:rPr>
              <a:t>O</a:t>
            </a:r>
            <a:r>
              <a:rPr lang="fr-FR" sz="1800" b="1" dirty="0" smtClean="0">
                <a:solidFill>
                  <a:schemeClr val="bg1"/>
                </a:solidFill>
              </a:rPr>
              <a:t>RGANIQUES ET DU </a:t>
            </a:r>
            <a:r>
              <a:rPr lang="fr-FR" sz="1800" b="1" dirty="0">
                <a:solidFill>
                  <a:schemeClr val="accent6"/>
                </a:solidFill>
              </a:rPr>
              <a:t>T</a:t>
            </a:r>
            <a:r>
              <a:rPr lang="fr-FR" sz="1800" b="1" dirty="0" smtClean="0">
                <a:solidFill>
                  <a:schemeClr val="bg1"/>
                </a:solidFill>
              </a:rPr>
              <a:t>RAVAIL DU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OL : </a:t>
            </a:r>
          </a:p>
          <a:p>
            <a:pPr marL="0" indent="0" algn="ctr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DES </a:t>
            </a:r>
            <a:r>
              <a:rPr lang="fr-FR" sz="1800" b="1" dirty="0">
                <a:solidFill>
                  <a:schemeClr val="accent6"/>
                </a:solidFill>
              </a:rPr>
              <a:t>P</a:t>
            </a:r>
            <a:r>
              <a:rPr lang="fr-FR" sz="1800" b="1" dirty="0" smtClean="0">
                <a:solidFill>
                  <a:schemeClr val="bg1"/>
                </a:solidFill>
              </a:rPr>
              <a:t>RATIQUES QUI </a:t>
            </a:r>
            <a:r>
              <a:rPr lang="fr-FR" sz="1800" b="1" dirty="0">
                <a:solidFill>
                  <a:schemeClr val="accent6"/>
                </a:solidFill>
              </a:rPr>
              <a:t>A</a:t>
            </a:r>
            <a:r>
              <a:rPr lang="fr-FR" sz="1800" b="1" dirty="0" smtClean="0">
                <a:solidFill>
                  <a:schemeClr val="bg1"/>
                </a:solidFill>
              </a:rPr>
              <a:t>MÉLIORENT LES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ERVICES </a:t>
            </a:r>
            <a:r>
              <a:rPr lang="fr-FR" sz="1800" b="1" dirty="0" smtClean="0">
                <a:solidFill>
                  <a:schemeClr val="accent6"/>
                </a:solidFill>
              </a:rPr>
              <a:t>É</a:t>
            </a:r>
            <a:r>
              <a:rPr lang="fr-FR" sz="1800" b="1" dirty="0" smtClean="0">
                <a:solidFill>
                  <a:schemeClr val="bg1"/>
                </a:solidFill>
              </a:rPr>
              <a:t>COSYSTÉMIQUES RENDUS PAR LES </a:t>
            </a:r>
            <a:r>
              <a:rPr lang="fr-FR" sz="1800" b="1" dirty="0">
                <a:solidFill>
                  <a:schemeClr val="accent6"/>
                </a:solidFill>
              </a:rPr>
              <a:t>S</a:t>
            </a:r>
            <a:r>
              <a:rPr lang="fr-FR" sz="1800" b="1" dirty="0" smtClean="0">
                <a:solidFill>
                  <a:schemeClr val="bg1"/>
                </a:solidFill>
              </a:rPr>
              <a:t>OLS ?</a:t>
            </a:r>
          </a:p>
          <a:p>
            <a:pPr marL="0" indent="0" algn="ctr">
              <a:buNone/>
            </a:pPr>
            <a:endParaRPr lang="fr-FR" sz="2400" b="1" dirty="0"/>
          </a:p>
          <a:p>
            <a:pPr marL="0" indent="0" algn="ctr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6396" y="2636912"/>
            <a:ext cx="9150350" cy="1143000"/>
          </a:xfrm>
        </p:spPr>
        <p:txBody>
          <a:bodyPr>
            <a:normAutofit fontScale="90000"/>
          </a:bodyPr>
          <a:lstStyle/>
          <a:p>
            <a:r>
              <a:rPr lang="fr-FR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Rendements des cultures: vers une substitution possible de la fertilisation minérale par l’apport de PRO</a:t>
            </a:r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" y="0"/>
            <a:ext cx="9150350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0" y="5302949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solidFill>
                  <a:schemeClr val="bg1"/>
                </a:solidFill>
              </a:rPr>
              <a:t>Fiona </a:t>
            </a:r>
            <a:r>
              <a:rPr lang="fr-FR" u="sng" dirty="0" err="1" smtClean="0">
                <a:solidFill>
                  <a:schemeClr val="bg1"/>
                </a:solidFill>
              </a:rPr>
              <a:t>Obriot</a:t>
            </a:r>
            <a:r>
              <a:rPr lang="fr-FR" dirty="0" smtClean="0">
                <a:solidFill>
                  <a:schemeClr val="bg1"/>
                </a:solidFill>
              </a:rPr>
              <a:t>, Jean-Noël RAMPON, Vincent MERCIER, Yolaine </a:t>
            </a:r>
            <a:r>
              <a:rPr lang="fr-FR" dirty="0" err="1" smtClean="0">
                <a:solidFill>
                  <a:schemeClr val="bg1"/>
                </a:solidFill>
              </a:rPr>
              <a:t>Goubard</a:t>
            </a:r>
            <a:r>
              <a:rPr lang="fr-FR" dirty="0" smtClean="0">
                <a:solidFill>
                  <a:schemeClr val="bg1"/>
                </a:solidFill>
              </a:rPr>
              <a:t>, Denis </a:t>
            </a:r>
            <a:r>
              <a:rPr lang="fr-FR" dirty="0" err="1" smtClean="0">
                <a:solidFill>
                  <a:schemeClr val="bg1"/>
                </a:solidFill>
              </a:rPr>
              <a:t>Montenach</a:t>
            </a:r>
            <a:r>
              <a:rPr lang="fr-FR" dirty="0" smtClean="0">
                <a:solidFill>
                  <a:schemeClr val="bg1"/>
                </a:solidFill>
              </a:rPr>
              <a:t>,</a:t>
            </a:r>
            <a:r>
              <a:rPr lang="fr-FR" dirty="0">
                <a:solidFill>
                  <a:schemeClr val="bg1"/>
                </a:solidFill>
              </a:rPr>
              <a:t> Laure </a:t>
            </a:r>
            <a:r>
              <a:rPr lang="fr-FR" dirty="0" err="1">
                <a:solidFill>
                  <a:schemeClr val="bg1"/>
                </a:solidFill>
              </a:rPr>
              <a:t>Vieublé-Gonod</a:t>
            </a:r>
            <a:r>
              <a:rPr lang="fr-FR" dirty="0">
                <a:solidFill>
                  <a:schemeClr val="bg1"/>
                </a:solidFill>
              </a:rPr>
              <a:t>,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Sabine </a:t>
            </a:r>
            <a:r>
              <a:rPr lang="fr-FR" dirty="0" err="1" smtClean="0">
                <a:solidFill>
                  <a:schemeClr val="bg1"/>
                </a:solidFill>
              </a:rPr>
              <a:t>Houot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ncrypted-tbn3.gstatic.com/images?q=tbn:ANd9GcStk13_OVtvvB3IwevGHlCvJIPGOzVJj78LJiYrmAqvucNRlS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" y="3942854"/>
            <a:ext cx="2043857" cy="13600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encrypted-tbn2.gstatic.com/images?q=tbn:ANd9GcTw52zGC-AIgr2ODjdqsmsOFcbh8pOs8pbuvm3JPwUPNtJdDlT_K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9"/>
          <a:stretch/>
        </p:blipFill>
        <p:spPr bwMode="auto">
          <a:xfrm>
            <a:off x="7160302" y="3790951"/>
            <a:ext cx="1882370" cy="14869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338" y="5805264"/>
            <a:ext cx="9180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12 décembre 2014 - Centre International de Séjour de Paris, 6 av. Maurice Ravel, 75012 PARIS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34" y="3942854"/>
            <a:ext cx="1706147" cy="1277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88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4707493" y="2997792"/>
            <a:ext cx="4309339" cy="30118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itre 1"/>
          <p:cNvSpPr txBox="1">
            <a:spLocks/>
          </p:cNvSpPr>
          <p:nvPr/>
        </p:nvSpPr>
        <p:spPr bwMode="auto">
          <a:xfrm>
            <a:off x="0" y="-99392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27" charset="-128"/>
                <a:cs typeface="Arial" charset="0"/>
              </a:defRPr>
            </a:lvl9pPr>
          </a:lstStyle>
          <a:p>
            <a:r>
              <a:rPr lang="fr-FR" sz="3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Apport répété de PRO et disponibilité de N</a:t>
            </a:r>
            <a:endParaRPr lang="fr-FR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6527" y="3009061"/>
            <a:ext cx="4309339" cy="30118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8" r="38660"/>
          <a:stretch/>
        </p:blipFill>
        <p:spPr>
          <a:xfrm>
            <a:off x="3635896" y="2070193"/>
            <a:ext cx="746815" cy="1574491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116526" y="1631617"/>
            <a:ext cx="3231338" cy="1015663"/>
            <a:chOff x="116526" y="1487940"/>
            <a:chExt cx="3231338" cy="1015663"/>
          </a:xfrm>
        </p:grpSpPr>
        <p:sp>
          <p:nvSpPr>
            <p:cNvPr id="11" name="Rectangle 10"/>
            <p:cNvSpPr/>
            <p:nvPr/>
          </p:nvSpPr>
          <p:spPr>
            <a:xfrm>
              <a:off x="116526" y="1517283"/>
              <a:ext cx="3231338" cy="9563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41852" y="1487940"/>
              <a:ext cx="23299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</a:rPr>
                <a:t>PRO</a:t>
              </a:r>
            </a:p>
            <a:p>
              <a:endParaRPr lang="fr-FR" sz="2000" b="1" dirty="0"/>
            </a:p>
            <a:p>
              <a:endParaRPr lang="fr-FR" sz="2000" b="1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655597" y="1783522"/>
              <a:ext cx="1548251" cy="584775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N minéral (NH</a:t>
              </a:r>
              <a:r>
                <a:rPr lang="fr-FR" sz="1600" baseline="-25000" dirty="0" smtClean="0"/>
                <a:t>4</a:t>
              </a:r>
              <a:r>
                <a:rPr lang="fr-FR" sz="1600" baseline="30000" dirty="0" smtClean="0"/>
                <a:t>+</a:t>
              </a:r>
              <a:r>
                <a:rPr lang="fr-FR" sz="1600" dirty="0" smtClean="0"/>
                <a:t>)</a:t>
              </a:r>
              <a:endParaRPr lang="fr-FR" sz="16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98502" y="1877326"/>
              <a:ext cx="1357805" cy="338554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N organique</a:t>
              </a:r>
              <a:endParaRPr lang="fr-FR" sz="1600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82738" y="3780158"/>
            <a:ext cx="1068822" cy="70788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N minéral</a:t>
            </a:r>
            <a:endParaRPr lang="fr-FR" sz="2000" baseline="30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5496" y="3030152"/>
            <a:ext cx="109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Sol</a:t>
            </a:r>
            <a:endParaRPr lang="fr-FR" dirty="0"/>
          </a:p>
        </p:txBody>
      </p:sp>
      <p:cxnSp>
        <p:nvCxnSpPr>
          <p:cNvPr id="37" name="Connecteur droit avec flèche 36"/>
          <p:cNvCxnSpPr>
            <a:endCxn id="43" idx="0"/>
          </p:cNvCxnSpPr>
          <p:nvPr/>
        </p:nvCxnSpPr>
        <p:spPr>
          <a:xfrm>
            <a:off x="827584" y="2359556"/>
            <a:ext cx="31160" cy="140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14" idx="2"/>
          </p:cNvCxnSpPr>
          <p:nvPr/>
        </p:nvCxnSpPr>
        <p:spPr>
          <a:xfrm>
            <a:off x="2429723" y="2511974"/>
            <a:ext cx="1" cy="1252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470532" y="4436773"/>
            <a:ext cx="2661308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C000"/>
                </a:solidFill>
              </a:rPr>
              <a:t>M</a:t>
            </a:r>
            <a:r>
              <a:rPr lang="fr-FR" sz="2000" dirty="0" smtClean="0">
                <a:solidFill>
                  <a:srgbClr val="FFC000"/>
                </a:solidFill>
              </a:rPr>
              <a:t>inéralisation dans l’année</a:t>
            </a:r>
            <a:endParaRPr lang="fr-FR" sz="2000" i="1" dirty="0">
              <a:solidFill>
                <a:srgbClr val="FFC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51115" y="3764770"/>
            <a:ext cx="1415257" cy="70788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N organique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 rot="18750442">
            <a:off x="2726899" y="4010060"/>
            <a:ext cx="1719604" cy="37457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Disponibilité en N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6547" y="2617319"/>
            <a:ext cx="1583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Incorporation </a:t>
            </a:r>
            <a:endParaRPr lang="fr-FR" sz="1600" i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35496" y="2639729"/>
            <a:ext cx="50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Air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9" name="Flèche vers le bas 58"/>
          <p:cNvSpPr/>
          <p:nvPr/>
        </p:nvSpPr>
        <p:spPr>
          <a:xfrm rot="16200000">
            <a:off x="1537304" y="3890663"/>
            <a:ext cx="433940" cy="557236"/>
          </a:xfrm>
          <a:prstGeom prst="downArrow">
            <a:avLst>
              <a:gd name="adj1" fmla="val 48948"/>
              <a:gd name="adj2" fmla="val 50000"/>
            </a:avLst>
          </a:prstGeom>
          <a:gradFill flip="none" rotWithShape="1">
            <a:gsLst>
              <a:gs pos="35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323528" y="476333"/>
            <a:ext cx="4275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A</a:t>
            </a:r>
            <a:r>
              <a:rPr lang="fr-FR" sz="2400" b="1" dirty="0" smtClean="0">
                <a:solidFill>
                  <a:schemeClr val="bg1"/>
                </a:solidFill>
              </a:rPr>
              <a:t> court terme</a:t>
            </a:r>
          </a:p>
          <a:p>
            <a:endParaRPr lang="fr-FR" dirty="0" smtClean="0"/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Après 1 apport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707494" y="3025955"/>
            <a:ext cx="2790395" cy="11081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4707493" y="3009061"/>
            <a:ext cx="2790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PRO décomposé partiellement</a:t>
            </a:r>
          </a:p>
          <a:p>
            <a:endParaRPr lang="fr-FR" sz="2000" b="1" dirty="0"/>
          </a:p>
          <a:p>
            <a:endParaRPr lang="fr-FR" sz="2000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5174374" y="3717032"/>
            <a:ext cx="1900361" cy="33855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 organique résiduel</a:t>
            </a:r>
            <a:endParaRPr lang="fr-FR" sz="1600" dirty="0"/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8" r="38660"/>
          <a:stretch/>
        </p:blipFill>
        <p:spPr>
          <a:xfrm>
            <a:off x="7794815" y="1562589"/>
            <a:ext cx="1124833" cy="2371458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5070749" y="476333"/>
            <a:ext cx="41097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A long terme</a:t>
            </a:r>
          </a:p>
          <a:p>
            <a:endParaRPr lang="fr-FR" dirty="0" smtClean="0"/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Après n apports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8172400" y="5640348"/>
            <a:ext cx="109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Sol</a:t>
            </a:r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107504" y="5273790"/>
            <a:ext cx="4318362" cy="7471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4707493" y="4776476"/>
            <a:ext cx="4311458" cy="13168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843163" y="5385759"/>
            <a:ext cx="316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Stock de MO Sol</a:t>
            </a:r>
            <a:endParaRPr lang="fr-FR" sz="2800" b="1" dirty="0"/>
          </a:p>
        </p:txBody>
      </p:sp>
      <p:sp>
        <p:nvSpPr>
          <p:cNvPr id="2" name="Flèche courbée vers la droite 1"/>
          <p:cNvSpPr/>
          <p:nvPr/>
        </p:nvSpPr>
        <p:spPr>
          <a:xfrm>
            <a:off x="584328" y="984164"/>
            <a:ext cx="548833" cy="507832"/>
          </a:xfrm>
          <a:prstGeom prst="curv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Flèche courbée vers la droite 46"/>
          <p:cNvSpPr/>
          <p:nvPr/>
        </p:nvSpPr>
        <p:spPr>
          <a:xfrm>
            <a:off x="5219020" y="1008180"/>
            <a:ext cx="543078" cy="507832"/>
          </a:xfrm>
          <a:prstGeom prst="curv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Flèche vers le bas 54"/>
          <p:cNvSpPr/>
          <p:nvPr/>
        </p:nvSpPr>
        <p:spPr>
          <a:xfrm rot="13251131">
            <a:off x="3159537" y="3366135"/>
            <a:ext cx="433940" cy="987359"/>
          </a:xfrm>
          <a:prstGeom prst="downArrow">
            <a:avLst>
              <a:gd name="adj1" fmla="val 48948"/>
              <a:gd name="adj2" fmla="val 50000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vers le bas 55"/>
          <p:cNvSpPr/>
          <p:nvPr/>
        </p:nvSpPr>
        <p:spPr>
          <a:xfrm>
            <a:off x="116526" y="4436773"/>
            <a:ext cx="433940" cy="1031485"/>
          </a:xfrm>
          <a:prstGeom prst="downArrow">
            <a:avLst>
              <a:gd name="adj1" fmla="val 48948"/>
              <a:gd name="adj2" fmla="val 50000"/>
            </a:avLst>
          </a:prstGeom>
          <a:gradFill>
            <a:gsLst>
              <a:gs pos="37000">
                <a:schemeClr val="accent6"/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4525755" y="1655458"/>
            <a:ext cx="2317267" cy="1131138"/>
            <a:chOff x="4525755" y="1655458"/>
            <a:chExt cx="2317267" cy="11311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755" y="1655458"/>
              <a:ext cx="1624807" cy="5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155" y="1807858"/>
              <a:ext cx="1624807" cy="5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872" y="2038071"/>
              <a:ext cx="1624807" cy="5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215" y="2261927"/>
              <a:ext cx="1624807" cy="5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3" name="ZoneTexte 92"/>
          <p:cNvSpPr txBox="1"/>
          <p:nvPr/>
        </p:nvSpPr>
        <p:spPr>
          <a:xfrm>
            <a:off x="4739822" y="5413905"/>
            <a:ext cx="420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Stock augmenté de MO Sol</a:t>
            </a:r>
            <a:endParaRPr lang="fr-FR" sz="2800" b="1" dirty="0"/>
          </a:p>
        </p:txBody>
      </p:sp>
      <p:sp>
        <p:nvSpPr>
          <p:cNvPr id="24" name="Virage 23"/>
          <p:cNvSpPr/>
          <p:nvPr/>
        </p:nvSpPr>
        <p:spPr>
          <a:xfrm>
            <a:off x="6372200" y="4509120"/>
            <a:ext cx="722068" cy="442725"/>
          </a:xfrm>
          <a:prstGeom prst="ben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Virage 93"/>
          <p:cNvSpPr/>
          <p:nvPr/>
        </p:nvSpPr>
        <p:spPr>
          <a:xfrm rot="10800000" flipH="1">
            <a:off x="6370147" y="4005064"/>
            <a:ext cx="722067" cy="441815"/>
          </a:xfrm>
          <a:prstGeom prst="ben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260404" y="4044686"/>
            <a:ext cx="1068822" cy="70788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N minéral</a:t>
            </a:r>
            <a:endParaRPr lang="fr-FR" sz="2000" baseline="30000" dirty="0"/>
          </a:p>
        </p:txBody>
      </p:sp>
      <p:sp>
        <p:nvSpPr>
          <p:cNvPr id="96" name="Flèche vers le bas 95"/>
          <p:cNvSpPr/>
          <p:nvPr/>
        </p:nvSpPr>
        <p:spPr>
          <a:xfrm rot="12991976">
            <a:off x="8128753" y="3544346"/>
            <a:ext cx="433940" cy="607755"/>
          </a:xfrm>
          <a:prstGeom prst="downArrow">
            <a:avLst>
              <a:gd name="adj1" fmla="val 48948"/>
              <a:gd name="adj2" fmla="val 50000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vers le bas 45"/>
          <p:cNvSpPr/>
          <p:nvPr/>
        </p:nvSpPr>
        <p:spPr>
          <a:xfrm>
            <a:off x="5535030" y="4055586"/>
            <a:ext cx="223245" cy="1089071"/>
          </a:xfrm>
          <a:prstGeom prst="downArrow">
            <a:avLst>
              <a:gd name="adj1" fmla="val 48948"/>
              <a:gd name="adj2" fmla="val 50000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64" grpId="0"/>
      <p:bldP spid="65" grpId="0" animBg="1"/>
      <p:bldP spid="74" grpId="0"/>
      <p:bldP spid="75" grpId="0"/>
      <p:bldP spid="77" grpId="0" animBg="1"/>
      <p:bldP spid="47" grpId="0" animBg="1"/>
      <p:bldP spid="93" grpId="0"/>
      <p:bldP spid="24" grpId="0" animBg="1"/>
      <p:bldP spid="94" grpId="0" animBg="1"/>
      <p:bldP spid="45" grpId="0" animBg="1"/>
      <p:bldP spid="96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19" b="20636"/>
          <a:stretch/>
        </p:blipFill>
        <p:spPr>
          <a:xfrm>
            <a:off x="108409" y="980728"/>
            <a:ext cx="2753630" cy="2860711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2412665" y="1940407"/>
            <a:ext cx="6695839" cy="13681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-15755"/>
            <a:ext cx="9225512" cy="924475"/>
          </a:xfrm>
          <a:noFill/>
          <a:ln/>
        </p:spPr>
        <p:txBody>
          <a:bodyPr vert="horz" lIns="85533" tIns="42766" rIns="85533" bIns="42766" rtlCol="0" anchor="ctr">
            <a:noAutofit/>
          </a:bodyPr>
          <a:lstStyle/>
          <a:p>
            <a:pPr algn="l" defTabSz="914400" fontAlgn="base">
              <a:spcAft>
                <a:spcPct val="0"/>
              </a:spcAft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Maintien des rendements avec les PRO?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11761" y="1940408"/>
            <a:ext cx="673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ym typeface="Wingdings"/>
              </a:rPr>
              <a:t>Evaluation des rendements relatif à une fertilisation minérale: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411760" y="2492896"/>
                <a:ext cx="6777240" cy="668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𝑅𝑒𝑛𝑑𝑒𝑚𝑒𝑛𝑡𝑠</m:t>
                          </m:r>
                          <m:r>
                            <a:rPr lang="fr-FR" i="1">
                              <a:latin typeface="Cambria Math"/>
                            </a:rPr>
                            <m:t> </m:t>
                          </m:r>
                          <m:r>
                            <a:rPr lang="fr-FR" i="1">
                              <a:latin typeface="Cambria Math"/>
                            </a:rPr>
                            <m:t>𝑑𝑒𝑠</m:t>
                          </m:r>
                          <m:r>
                            <a:rPr lang="fr-FR" i="1">
                              <a:latin typeface="Cambria Math"/>
                            </a:rPr>
                            <m:t> </m:t>
                          </m:r>
                          <m:r>
                            <a:rPr lang="fr-FR" i="1">
                              <a:latin typeface="Cambria Math"/>
                            </a:rPr>
                            <m:t>𝑝𝑎𝑟𝑐𝑒𝑙𝑙𝑒𝑠</m:t>
                          </m:r>
                          <m:r>
                            <a:rPr lang="fr-FR" i="1">
                              <a:latin typeface="Cambria Math"/>
                            </a:rPr>
                            <m:t> </m:t>
                          </m:r>
                          <m:r>
                            <a:rPr lang="fr-FR" i="1">
                              <a:latin typeface="Cambria Math"/>
                            </a:rPr>
                            <m:t>𝑎𝑚𝑒𝑛𝑑</m:t>
                          </m:r>
                          <m:r>
                            <a:rPr lang="fr-FR" i="1">
                              <a:latin typeface="Cambria Math"/>
                            </a:rPr>
                            <m:t>é</m:t>
                          </m:r>
                          <m:r>
                            <a:rPr lang="fr-FR" i="1">
                              <a:latin typeface="Cambria Math"/>
                            </a:rPr>
                            <m:t>𝑒𝑠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𝑅𝑒𝑛𝑑𝑒𝑚𝑒𝑛𝑡𝑠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𝑑𝑒𝑠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𝑝𝑎𝑟𝑐𝑒𝑙𝑙𝑒𝑠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𝑟𝑒𝑐𝑒𝑣𝑎𝑛𝑡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𝑢𝑛𝑒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𝑓𝑒𝑟𝑡𝑖𝑙𝑖𝑠𝑎𝑡𝑖𝑜𝑛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𝑚𝑖𝑛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é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𝑟𝑎𝑙𝑒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492896"/>
                <a:ext cx="6777240" cy="6681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3620370" y="1162553"/>
            <a:ext cx="4696046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Ratio =1 </a:t>
            </a:r>
            <a:r>
              <a:rPr lang="fr-F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Rendement identique à une fertilisation minérale seule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43608" y="980728"/>
            <a:ext cx="1152128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QualiAgro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65602" y="1608829"/>
            <a:ext cx="1631039" cy="1201480"/>
            <a:chOff x="565602" y="1608829"/>
            <a:chExt cx="1631039" cy="1201480"/>
          </a:xfrm>
        </p:grpSpPr>
        <p:sp>
          <p:nvSpPr>
            <p:cNvPr id="22" name="ZoneTexte 21"/>
            <p:cNvSpPr txBox="1"/>
            <p:nvPr/>
          </p:nvSpPr>
          <p:spPr>
            <a:xfrm>
              <a:off x="565602" y="1608829"/>
              <a:ext cx="21602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1</a:t>
              </a:r>
              <a:endParaRPr lang="fr-FR" sz="2000" b="1" dirty="0"/>
            </a:p>
          </p:txBody>
        </p:sp>
        <p:cxnSp>
          <p:nvCxnSpPr>
            <p:cNvPr id="6" name="Connecteur droit 5"/>
            <p:cNvCxnSpPr/>
            <p:nvPr/>
          </p:nvCxnSpPr>
          <p:spPr>
            <a:xfrm>
              <a:off x="827584" y="1808884"/>
              <a:ext cx="136905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Virage 7"/>
            <p:cNvSpPr/>
            <p:nvPr/>
          </p:nvSpPr>
          <p:spPr>
            <a:xfrm>
              <a:off x="1224080" y="1870727"/>
              <a:ext cx="792993" cy="939582"/>
            </a:xfrm>
            <a:prstGeom prst="bentArrow">
              <a:avLst>
                <a:gd name="adj1" fmla="val 13593"/>
                <a:gd name="adj2" fmla="val 25000"/>
                <a:gd name="adj3" fmla="val 25000"/>
                <a:gd name="adj4" fmla="val 43750"/>
              </a:avLst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5" b="15048"/>
          <a:stretch/>
        </p:blipFill>
        <p:spPr>
          <a:xfrm>
            <a:off x="6144596" y="3640658"/>
            <a:ext cx="2891900" cy="282037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119420" y="5696332"/>
            <a:ext cx="91707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Colmar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660232" y="4138638"/>
            <a:ext cx="1440160" cy="400110"/>
            <a:chOff x="6660232" y="4535602"/>
            <a:chExt cx="1440160" cy="400110"/>
          </a:xfrm>
        </p:grpSpPr>
        <p:sp>
          <p:nvSpPr>
            <p:cNvPr id="23" name="ZoneTexte 22"/>
            <p:cNvSpPr txBox="1"/>
            <p:nvPr/>
          </p:nvSpPr>
          <p:spPr>
            <a:xfrm>
              <a:off x="6660232" y="4535602"/>
              <a:ext cx="22149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1</a:t>
              </a:r>
              <a:endParaRPr lang="fr-FR" sz="2000" b="1" dirty="0"/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6948264" y="4818515"/>
              <a:ext cx="11521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-13909" y="4725144"/>
            <a:ext cx="5977287" cy="1104007"/>
            <a:chOff x="4952" y="4535602"/>
            <a:chExt cx="5539131" cy="1274781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179995" y="4535602"/>
              <a:ext cx="5364088" cy="127478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Rendements similaires  à une fertilisation minérale</a:t>
              </a:r>
            </a:p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PRO </a:t>
              </a:r>
              <a:r>
                <a:rPr lang="fr-FR" sz="2000" b="1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 subst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itution des engrais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Flèche courbée vers la droite 12"/>
            <p:cNvSpPr/>
            <p:nvPr/>
          </p:nvSpPr>
          <p:spPr>
            <a:xfrm>
              <a:off x="4952" y="4935712"/>
              <a:ext cx="350086" cy="512099"/>
            </a:xfrm>
            <a:prstGeom prst="curved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Connecteur droit avec flèche 30"/>
          <p:cNvCxnSpPr/>
          <p:nvPr/>
        </p:nvCxnSpPr>
        <p:spPr>
          <a:xfrm>
            <a:off x="7059010" y="3896132"/>
            <a:ext cx="0" cy="44256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7211411" y="3824124"/>
            <a:ext cx="0" cy="37368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7363811" y="3896132"/>
            <a:ext cx="0" cy="37368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7524328" y="3896132"/>
            <a:ext cx="0" cy="37368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7676728" y="3824123"/>
            <a:ext cx="0" cy="37368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7829128" y="3522451"/>
            <a:ext cx="0" cy="37368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7981528" y="3951797"/>
            <a:ext cx="0" cy="37368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844316" y="3284984"/>
            <a:ext cx="59643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PRO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924219" y="3573016"/>
            <a:ext cx="13909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81627" y="4044619"/>
            <a:ext cx="242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Évolution temporelle</a:t>
            </a:r>
            <a:endParaRPr lang="fr-FR" dirty="0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23528" y="4229285"/>
            <a:ext cx="4580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7013447" y="6128380"/>
            <a:ext cx="10869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6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0" y="1556792"/>
            <a:ext cx="5441152" cy="40237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-243408"/>
            <a:ext cx="9143999" cy="1112058"/>
          </a:xfrm>
          <a:noFill/>
          <a:ln/>
        </p:spPr>
        <p:txBody>
          <a:bodyPr vert="horz" lIns="85533" tIns="42766" rIns="85533" bIns="42766" rtlCol="0" anchor="ctr">
            <a:noAutofit/>
          </a:bodyPr>
          <a:lstStyle/>
          <a:p>
            <a:pPr algn="just" defTabSz="914400" fontAlgn="base">
              <a:spcAft>
                <a:spcPct val="0"/>
              </a:spcAft>
            </a:pPr>
            <a:r>
              <a:rPr lang="fr-FR" sz="3200" b="1" dirty="0" smtClean="0">
                <a:latin typeface="+mn-lt"/>
                <a:cs typeface="Arial" panose="020B0604020202020204" pitchFamily="34" charset="0"/>
              </a:rPr>
              <a:t>Disponibilité de l’N à court terme: PRO</a:t>
            </a:r>
            <a:endParaRPr lang="fr-FR" sz="3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12160" y="1630580"/>
            <a:ext cx="3024336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FF"/>
                </a:solidFill>
              </a:rPr>
              <a:t>BOUE</a:t>
            </a:r>
            <a:r>
              <a:rPr lang="fr-FR" sz="1400" dirty="0" smtClean="0">
                <a:solidFill>
                  <a:srgbClr val="FF00FF"/>
                </a:solidFill>
              </a:rPr>
              <a:t>: </a:t>
            </a:r>
            <a:r>
              <a:rPr lang="fr-FR" sz="1400" dirty="0" smtClean="0"/>
              <a:t>boue de station d’épuration</a:t>
            </a:r>
          </a:p>
          <a:p>
            <a:r>
              <a:rPr lang="fr-FR" sz="1400" b="1" dirty="0" smtClean="0">
                <a:solidFill>
                  <a:schemeClr val="accent4"/>
                </a:solidFill>
              </a:rPr>
              <a:t>DVB: </a:t>
            </a:r>
            <a:r>
              <a:rPr lang="fr-FR" sz="1400" dirty="0" smtClean="0"/>
              <a:t>compost de déchets verts + boue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BIO: </a:t>
            </a:r>
            <a:r>
              <a:rPr lang="fr-FR" sz="1400" dirty="0" smtClean="0"/>
              <a:t>compost de </a:t>
            </a:r>
            <a:r>
              <a:rPr lang="fr-FR" sz="1400" dirty="0" err="1" smtClean="0"/>
              <a:t>biodéchets</a:t>
            </a:r>
            <a:endParaRPr lang="fr-FR" sz="1400" dirty="0" smtClean="0"/>
          </a:p>
          <a:p>
            <a:r>
              <a:rPr lang="fr-FR" sz="1400" b="1" dirty="0" smtClean="0">
                <a:solidFill>
                  <a:schemeClr val="accent5"/>
                </a:solidFill>
              </a:rPr>
              <a:t>OMR: </a:t>
            </a:r>
            <a:r>
              <a:rPr lang="fr-FR" sz="1400" dirty="0" smtClean="0"/>
              <a:t>compost d’ordures ménagères résiduaires</a:t>
            </a:r>
          </a:p>
          <a:p>
            <a:r>
              <a:rPr lang="fr-FR" sz="1400" b="1" dirty="0" smtClean="0">
                <a:solidFill>
                  <a:schemeClr val="accent3"/>
                </a:solidFill>
              </a:rPr>
              <a:t>FUM: </a:t>
            </a:r>
            <a:r>
              <a:rPr lang="fr-FR" sz="1400" dirty="0" smtClean="0"/>
              <a:t>Fumier de bovins</a:t>
            </a:r>
          </a:p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</a:rPr>
              <a:t>FUMC: </a:t>
            </a:r>
            <a:r>
              <a:rPr lang="fr-FR" sz="1400" dirty="0" smtClean="0"/>
              <a:t>compost de fumier de bovins</a:t>
            </a:r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6012160" y="3414479"/>
            <a:ext cx="313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</a:rPr>
              <a:t>Distinctions de 3 groupes: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bg1"/>
                </a:solidFill>
              </a:rPr>
              <a:t>N disponible élevé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bg1"/>
                </a:solidFill>
              </a:rPr>
              <a:t>N disponible </a:t>
            </a:r>
            <a:r>
              <a:rPr lang="fr-FR" sz="2000" dirty="0" smtClean="0">
                <a:solidFill>
                  <a:schemeClr val="bg1"/>
                </a:solidFill>
              </a:rPr>
              <a:t>moyen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bg1"/>
                </a:solidFill>
              </a:rPr>
              <a:t>N disponible faible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 rot="18484933">
            <a:off x="2399295" y="1756540"/>
            <a:ext cx="736316" cy="87568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/>
          <p:cNvCxnSpPr>
            <a:stCxn id="26" idx="4"/>
          </p:cNvCxnSpPr>
          <p:nvPr/>
        </p:nvCxnSpPr>
        <p:spPr>
          <a:xfrm>
            <a:off x="3112091" y="2464442"/>
            <a:ext cx="2846172" cy="1376301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899592" y="3893572"/>
            <a:ext cx="5256584" cy="1335628"/>
            <a:chOff x="611560" y="4034592"/>
            <a:chExt cx="6341276" cy="1611848"/>
          </a:xfrm>
        </p:grpSpPr>
        <p:sp>
          <p:nvSpPr>
            <p:cNvPr id="25" name="Ellipse 24"/>
            <p:cNvSpPr/>
            <p:nvPr/>
          </p:nvSpPr>
          <p:spPr>
            <a:xfrm>
              <a:off x="611560" y="4034592"/>
              <a:ext cx="5256584" cy="1611848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" name="Connecteur droit avec flèche 29"/>
            <p:cNvCxnSpPr>
              <a:stCxn id="25" idx="6"/>
            </p:cNvCxnSpPr>
            <p:nvPr/>
          </p:nvCxnSpPr>
          <p:spPr>
            <a:xfrm>
              <a:off x="5868143" y="4840516"/>
              <a:ext cx="1084693" cy="545224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/>
        </p:nvSpPr>
        <p:spPr>
          <a:xfrm>
            <a:off x="2087240" y="5650622"/>
            <a:ext cx="4895874" cy="4426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BOUE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b="1" dirty="0" smtClean="0">
                <a:sym typeface="Wingdings" panose="05000000000000000000" pitchFamily="2" charset="2"/>
              </a:rPr>
              <a:t>fertilisante </a:t>
            </a:r>
            <a:r>
              <a:rPr lang="fr-FR" sz="2000" i="1" dirty="0" smtClean="0">
                <a:sym typeface="Wingdings" panose="05000000000000000000" pitchFamily="2" charset="2"/>
              </a:rPr>
              <a:t>VS</a:t>
            </a:r>
            <a:r>
              <a:rPr lang="fr-FR" sz="2000" dirty="0" smtClean="0">
                <a:sym typeface="Wingdings" panose="05000000000000000000" pitchFamily="2" charset="2"/>
              </a:rPr>
              <a:t> des PRO </a:t>
            </a:r>
            <a:r>
              <a:rPr lang="fr-FR" sz="2000" b="1" dirty="0" err="1" smtClean="0">
                <a:sym typeface="Wingdings" panose="05000000000000000000" pitchFamily="2" charset="2"/>
              </a:rPr>
              <a:t>amendants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971600" y="2492896"/>
            <a:ext cx="327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FF"/>
                </a:solidFill>
              </a:rPr>
              <a:t>68% N facilement disponible</a:t>
            </a:r>
            <a:endParaRPr lang="fr-FR" dirty="0">
              <a:solidFill>
                <a:srgbClr val="FF00FF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547664" y="4581128"/>
            <a:ext cx="31683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à 20% N facilement disponible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107504" y="620688"/>
            <a:ext cx="8856984" cy="6339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Cambria Math"/>
              </a:rPr>
              <a:t>N disponible pour les </a:t>
            </a:r>
            <a:r>
              <a:rPr lang="fr-FR" sz="2000" dirty="0" smtClean="0">
                <a:solidFill>
                  <a:schemeClr val="tx1"/>
                </a:solidFill>
                <a:latin typeface="Cambria Math"/>
              </a:rPr>
              <a:t>plantes (</a:t>
            </a:r>
            <a:r>
              <a:rPr lang="fr-FR" sz="2000" dirty="0" err="1" smtClean="0">
                <a:solidFill>
                  <a:schemeClr val="tx1"/>
                </a:solidFill>
                <a:latin typeface="Cambria Math"/>
              </a:rPr>
              <a:t>kgN</a:t>
            </a:r>
            <a:r>
              <a:rPr lang="fr-FR" sz="2000" dirty="0" smtClean="0">
                <a:solidFill>
                  <a:schemeClr val="tx1"/>
                </a:solidFill>
                <a:latin typeface="Cambria Math"/>
              </a:rPr>
              <a:t>/</a:t>
            </a:r>
            <a:r>
              <a:rPr lang="fr-FR" sz="2000" dirty="0" err="1" smtClean="0">
                <a:solidFill>
                  <a:schemeClr val="tx1"/>
                </a:solidFill>
                <a:latin typeface="Cambria Math"/>
              </a:rPr>
              <a:t>tMB</a:t>
            </a:r>
            <a:r>
              <a:rPr lang="fr-FR" sz="2000" dirty="0" smtClean="0">
                <a:solidFill>
                  <a:schemeClr val="tx1"/>
                </a:solidFill>
                <a:latin typeface="Cambria Math"/>
              </a:rPr>
              <a:t>) </a:t>
            </a:r>
            <a:r>
              <a:rPr lang="fr-FR" sz="2000" dirty="0">
                <a:solidFill>
                  <a:schemeClr val="tx1"/>
                </a:solidFill>
                <a:latin typeface="Cambria Math"/>
              </a:rPr>
              <a:t>= ∑ (N minéral + </a:t>
            </a:r>
            <a:r>
              <a:rPr lang="fr-FR" sz="2000" dirty="0" err="1">
                <a:solidFill>
                  <a:schemeClr val="tx1"/>
                </a:solidFill>
                <a:latin typeface="Cambria Math"/>
              </a:rPr>
              <a:t>Norg</a:t>
            </a:r>
            <a:r>
              <a:rPr lang="fr-FR" sz="2000" dirty="0">
                <a:solidFill>
                  <a:schemeClr val="tx1"/>
                </a:solidFill>
                <a:latin typeface="Cambria Math"/>
              </a:rPr>
              <a:t> minéralisé) </a:t>
            </a:r>
          </a:p>
        </p:txBody>
      </p:sp>
      <p:sp>
        <p:nvSpPr>
          <p:cNvPr id="23" name="Ellipse 22"/>
          <p:cNvSpPr/>
          <p:nvPr/>
        </p:nvSpPr>
        <p:spPr>
          <a:xfrm>
            <a:off x="3497330" y="3140968"/>
            <a:ext cx="916916" cy="52440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>
            <a:stCxn id="23" idx="6"/>
            <a:endCxn id="27" idx="1"/>
          </p:cNvCxnSpPr>
          <p:nvPr/>
        </p:nvCxnSpPr>
        <p:spPr>
          <a:xfrm>
            <a:off x="4414246" y="3403169"/>
            <a:ext cx="1597914" cy="980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043608" y="3491716"/>
            <a:ext cx="327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25% N facilement disponible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9428" y="1193472"/>
            <a:ext cx="370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</a:rPr>
              <a:t>Composition chimique des PRO</a:t>
            </a:r>
            <a:endParaRPr lang="fr-FR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5" grpId="0"/>
      <p:bldP spid="28" grpId="0" animBg="1"/>
      <p:bldP spid="23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5496" y="12686"/>
            <a:ext cx="9143999" cy="1112058"/>
          </a:xfrm>
          <a:noFill/>
          <a:ln/>
        </p:spPr>
        <p:txBody>
          <a:bodyPr vert="horz" lIns="85533" tIns="42766" rIns="85533" bIns="42766" rtlCol="0" anchor="ctr">
            <a:noAutofit/>
          </a:bodyPr>
          <a:lstStyle/>
          <a:p>
            <a:pPr algn="just" defTabSz="914400" fontAlgn="base">
              <a:spcAft>
                <a:spcPct val="0"/>
              </a:spcAft>
            </a:pPr>
            <a:r>
              <a:rPr lang="fr-FR" sz="3200" b="1" dirty="0" smtClean="0">
                <a:latin typeface="+mn-lt"/>
                <a:cs typeface="Arial" panose="020B0604020202020204" pitchFamily="34" charset="0"/>
              </a:rPr>
              <a:t>Disponibilité à court terme du N des PRO mesurée au champ</a:t>
            </a:r>
            <a:endParaRPr lang="fr-FR" sz="32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07504" y="1052736"/>
            <a:ext cx="4572000" cy="2380101"/>
            <a:chOff x="4355976" y="908720"/>
            <a:chExt cx="4572000" cy="238010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37"/>
            <a:stretch/>
          </p:blipFill>
          <p:spPr bwMode="auto">
            <a:xfrm>
              <a:off x="4355976" y="908720"/>
              <a:ext cx="4572000" cy="2380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4355976" y="908720"/>
              <a:ext cx="1152128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QualiAgro</a:t>
              </a:r>
              <a:endPara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794200" y="1441192"/>
            <a:ext cx="4108276" cy="11237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L’augmentation de MO se traduit par une augmentation apparente du CAU des PRO  (</a:t>
            </a:r>
            <a:r>
              <a:rPr lang="fr-FR" sz="2000" b="1" dirty="0" err="1" smtClean="0"/>
              <a:t>QualiAgro</a:t>
            </a:r>
            <a:r>
              <a:rPr lang="fr-FR" sz="2000" b="1" dirty="0" smtClean="0"/>
              <a:t>)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322126" y="2024023"/>
            <a:ext cx="76559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240124" y="1846742"/>
            <a:ext cx="60368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203848" y="1422069"/>
            <a:ext cx="648072" cy="1264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494034" y="2290453"/>
            <a:ext cx="549574" cy="594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4754512" y="2641903"/>
            <a:ext cx="4118744" cy="7831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Le compostage des PRO diminue la disponibilité du N à court </a:t>
            </a:r>
            <a:r>
              <a:rPr lang="fr-FR" sz="2000" b="1" dirty="0" smtClean="0"/>
              <a:t>terme</a:t>
            </a:r>
            <a:endParaRPr lang="fr-FR" sz="2000" b="1" dirty="0"/>
          </a:p>
        </p:txBody>
      </p: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477727"/>
              </p:ext>
            </p:extLst>
          </p:nvPr>
        </p:nvGraphicFramePr>
        <p:xfrm>
          <a:off x="3468131" y="3841504"/>
          <a:ext cx="5280247" cy="2225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03783"/>
                <a:gridCol w="1200472"/>
                <a:gridCol w="1344019"/>
                <a:gridCol w="1631973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effectLst/>
                          <a:latin typeface="Arial"/>
                        </a:rPr>
                        <a:t>COLMAR</a:t>
                      </a:r>
                      <a:endParaRPr lang="fr-FR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effet direct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arrière-effet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2 ans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u="none" strike="noStrike" dirty="0">
                          <a:effectLst/>
                        </a:rPr>
                        <a:t>BOUE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effectLst/>
                        </a:rPr>
                        <a:t>44%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effectLst/>
                        </a:rPr>
                        <a:t>20%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64%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u="none" strike="noStrike" dirty="0">
                          <a:effectLst/>
                        </a:rPr>
                        <a:t>DVB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effectLst/>
                        </a:rPr>
                        <a:t>24%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effectLst/>
                        </a:rPr>
                        <a:t>9%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33%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u="none" strike="noStrike">
                          <a:effectLst/>
                        </a:rPr>
                        <a:t>BIO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effectLst/>
                        </a:rPr>
                        <a:t>15%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effectLst/>
                        </a:rPr>
                        <a:t>10%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u="none" strike="noStrike" dirty="0">
                          <a:effectLst/>
                        </a:rPr>
                        <a:t>FUM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effectLst/>
                        </a:rPr>
                        <a:t>25%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effectLst/>
                        </a:rPr>
                        <a:t>16%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41%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u="none" strike="noStrike" dirty="0">
                          <a:effectLst/>
                        </a:rPr>
                        <a:t>FUMC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effectLst/>
                        </a:rPr>
                        <a:t>21%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effectLst/>
                        </a:rPr>
                        <a:t>15%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36%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32" name="Groupe 31"/>
          <p:cNvGrpSpPr/>
          <p:nvPr/>
        </p:nvGrpSpPr>
        <p:grpSpPr>
          <a:xfrm>
            <a:off x="107504" y="3502880"/>
            <a:ext cx="3194842" cy="2602533"/>
            <a:chOff x="5732176" y="3429000"/>
            <a:chExt cx="3194842" cy="2602533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176" y="3429000"/>
              <a:ext cx="3194842" cy="2602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ZoneTexte 33"/>
            <p:cNvSpPr txBox="1"/>
            <p:nvPr/>
          </p:nvSpPr>
          <p:spPr>
            <a:xfrm>
              <a:off x="8009942" y="3429000"/>
              <a:ext cx="917076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Colmar</a:t>
              </a:r>
              <a:endPara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467544" y="4335428"/>
            <a:ext cx="283480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Pas d’augmentation des CAU dans le temps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458220" y="3429000"/>
            <a:ext cx="5218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Calcul des CAU moyens à Colmar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7" name="Flèche courbée vers la gauche 36"/>
          <p:cNvSpPr/>
          <p:nvPr/>
        </p:nvSpPr>
        <p:spPr>
          <a:xfrm>
            <a:off x="8532440" y="5454516"/>
            <a:ext cx="360040" cy="504056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Flèche courbée vers la gauche 37"/>
          <p:cNvSpPr/>
          <p:nvPr/>
        </p:nvSpPr>
        <p:spPr>
          <a:xfrm>
            <a:off x="8573020" y="4297870"/>
            <a:ext cx="360040" cy="504056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754512" y="1035001"/>
            <a:ext cx="4716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CAU: Coefficient Apparent d’Utilisation des PRO</a:t>
            </a:r>
            <a:endParaRPr lang="fr-F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35" grpId="0" animBg="1"/>
      <p:bldP spid="36" grpId="0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1907704" y="5335514"/>
            <a:ext cx="5832648" cy="5417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/>
                </a:solidFill>
                <a:sym typeface="Wingdings" panose="05000000000000000000" pitchFamily="2" charset="2"/>
              </a:rPr>
              <a:t>↗ de la MO induit une ↗ de la fourniture du sol en N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386" y="-99392"/>
            <a:ext cx="9154164" cy="924475"/>
          </a:xfrm>
          <a:prstGeom prst="rect">
            <a:avLst/>
          </a:prstGeom>
          <a:noFill/>
          <a:ln/>
        </p:spPr>
        <p:txBody>
          <a:bodyPr vert="horz" lIns="85533" tIns="42766" rIns="85533" bIns="42766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fontAlgn="base">
              <a:spcAft>
                <a:spcPct val="0"/>
              </a:spcAft>
            </a:pPr>
            <a:r>
              <a:rPr lang="fr-FR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Disponibilité du N à long terme: SOL</a:t>
            </a:r>
            <a:endParaRPr lang="fr-FR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704883" y="1268760"/>
            <a:ext cx="6465453" cy="3953342"/>
            <a:chOff x="1195926" y="729576"/>
            <a:chExt cx="6465453" cy="3953342"/>
          </a:xfrm>
        </p:grpSpPr>
        <p:sp>
          <p:nvSpPr>
            <p:cNvPr id="10" name="Rectangle 9"/>
            <p:cNvSpPr/>
            <p:nvPr/>
          </p:nvSpPr>
          <p:spPr>
            <a:xfrm>
              <a:off x="1195926" y="729576"/>
              <a:ext cx="64654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fr-FR" b="1" dirty="0">
                  <a:sym typeface="Wingdings" panose="05000000000000000000" pitchFamily="2" charset="2"/>
                </a:rPr>
                <a:t>Au bout de </a:t>
              </a:r>
              <a:r>
                <a:rPr lang="fr-FR" b="1" dirty="0" smtClean="0">
                  <a:sym typeface="Wingdings" panose="05000000000000000000" pitchFamily="2" charset="2"/>
                </a:rPr>
                <a:t>6 épandages                     </a:t>
              </a:r>
              <a:r>
                <a:rPr lang="fr-FR" b="1" dirty="0">
                  <a:sym typeface="Wingdings" panose="05000000000000000000" pitchFamily="2" charset="2"/>
                </a:rPr>
                <a:t>ou </a:t>
              </a:r>
              <a:r>
                <a:rPr lang="fr-FR" b="1" dirty="0" smtClean="0">
                  <a:sym typeface="Wingdings" panose="05000000000000000000" pitchFamily="2" charset="2"/>
                </a:rPr>
                <a:t>                     7 épandages </a:t>
              </a:r>
              <a:endParaRPr lang="fr-FR" b="1" dirty="0"/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82" b="5283"/>
            <a:stretch/>
          </p:blipFill>
          <p:spPr>
            <a:xfrm>
              <a:off x="1195926" y="1268760"/>
              <a:ext cx="6465453" cy="341415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051720" y="1268760"/>
              <a:ext cx="2593984" cy="6480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32039" y="1268760"/>
              <a:ext cx="2664297" cy="6480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755576" y="1477686"/>
            <a:ext cx="900409" cy="881605"/>
            <a:chOff x="6477000" y="908720"/>
            <a:chExt cx="2667000" cy="2562226"/>
          </a:xfrm>
        </p:grpSpPr>
        <p:pic>
          <p:nvPicPr>
            <p:cNvPr id="13" name="Picture 2" descr="Voir la carte topographique de France">
              <a:hlinkClick r:id="rId4" tooltip="Voir la carte topographique de Franc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7000" y="908720"/>
              <a:ext cx="2667000" cy="2562226"/>
            </a:xfrm>
            <a:prstGeom prst="rect">
              <a:avLst/>
            </a:prstGeom>
            <a:noFill/>
          </p:spPr>
        </p:pic>
        <p:sp>
          <p:nvSpPr>
            <p:cNvPr id="14" name="Ellipse 13"/>
            <p:cNvSpPr/>
            <p:nvPr/>
          </p:nvSpPr>
          <p:spPr>
            <a:xfrm>
              <a:off x="8676456" y="1700808"/>
              <a:ext cx="72008" cy="72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8208095" y="1477686"/>
            <a:ext cx="900409" cy="861868"/>
            <a:chOff x="6477000" y="908720"/>
            <a:chExt cx="2667000" cy="2562226"/>
          </a:xfrm>
        </p:grpSpPr>
        <p:pic>
          <p:nvPicPr>
            <p:cNvPr id="16" name="Picture 2" descr="Voir la carte topographique de France">
              <a:hlinkClick r:id="rId4" tooltip="Voir la carte topographique de Franc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7000" y="908720"/>
              <a:ext cx="2667000" cy="2562226"/>
            </a:xfrm>
            <a:prstGeom prst="rect">
              <a:avLst/>
            </a:prstGeom>
            <a:noFill/>
          </p:spPr>
        </p:pic>
        <p:sp>
          <p:nvSpPr>
            <p:cNvPr id="17" name="Ellipse 16"/>
            <p:cNvSpPr/>
            <p:nvPr/>
          </p:nvSpPr>
          <p:spPr>
            <a:xfrm>
              <a:off x="7740352" y="155679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Rectangle à coins arrondis 2"/>
          <p:cNvSpPr/>
          <p:nvPr/>
        </p:nvSpPr>
        <p:spPr>
          <a:xfrm>
            <a:off x="846431" y="754078"/>
            <a:ext cx="8064896" cy="4426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ndara" panose="020E0502030303020204" pitchFamily="34" charset="0"/>
                <a:sym typeface="Wingdings" panose="05000000000000000000" pitchFamily="2" charset="2"/>
              </a:rPr>
              <a:t>Disponibilité </a:t>
            </a:r>
            <a:r>
              <a:rPr lang="fr-FR" sz="2000" dirty="0">
                <a:latin typeface="Candara" panose="020E0502030303020204" pitchFamily="34" charset="0"/>
                <a:sym typeface="Wingdings" panose="05000000000000000000" pitchFamily="2" charset="2"/>
              </a:rPr>
              <a:t>de l’N </a:t>
            </a:r>
            <a:r>
              <a:rPr lang="fr-FR" sz="2000" dirty="0" smtClean="0">
                <a:latin typeface="Candara" panose="020E0502030303020204" pitchFamily="34" charset="0"/>
                <a:sym typeface="Wingdings" panose="05000000000000000000" pitchFamily="2" charset="2"/>
              </a:rPr>
              <a:t>à long terme = </a:t>
            </a:r>
            <a:r>
              <a:rPr lang="fr-FR" sz="2000" dirty="0">
                <a:latin typeface="Candara" panose="020E0502030303020204" pitchFamily="34" charset="0"/>
                <a:sym typeface="Wingdings" panose="05000000000000000000" pitchFamily="2" charset="2"/>
              </a:rPr>
              <a:t>surplus de N par rapport aux </a:t>
            </a:r>
            <a:r>
              <a:rPr lang="fr-FR" sz="2000" dirty="0" smtClean="0">
                <a:latin typeface="Candara" panose="020E0502030303020204" pitchFamily="34" charset="0"/>
                <a:sym typeface="Wingdings" panose="05000000000000000000" pitchFamily="2" charset="2"/>
              </a:rPr>
              <a:t>témoins </a:t>
            </a:r>
            <a:endParaRPr lang="fr-FR" sz="2000" dirty="0">
              <a:latin typeface="Candara" panose="020E0502030303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" b="5361"/>
          <a:stretch/>
        </p:blipFill>
        <p:spPr>
          <a:xfrm>
            <a:off x="9386" y="4365104"/>
            <a:ext cx="1674090" cy="17741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4882" y="1583711"/>
            <a:ext cx="6467517" cy="224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399131" y="1701896"/>
            <a:ext cx="91707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Colmar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197080" y="1691516"/>
            <a:ext cx="1152128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QualiAgro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9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02" y="1916832"/>
            <a:ext cx="6183597" cy="41139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15407" y="1547500"/>
            <a:ext cx="91707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Colmar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38671" y="1547500"/>
            <a:ext cx="1152128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QualiAgro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386" y="-99392"/>
            <a:ext cx="9154164" cy="924475"/>
          </a:xfrm>
          <a:prstGeom prst="rect">
            <a:avLst/>
          </a:prstGeom>
          <a:noFill/>
          <a:ln/>
        </p:spPr>
        <p:txBody>
          <a:bodyPr vert="horz" lIns="85533" tIns="42766" rIns="85533" bIns="42766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fontAlgn="base">
              <a:spcAft>
                <a:spcPct val="0"/>
              </a:spcAft>
            </a:pPr>
            <a:r>
              <a:rPr lang="fr-FR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Disponibilité de l’N : SOL + PRO</a:t>
            </a:r>
            <a:endParaRPr lang="fr-FR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079303" y="1525109"/>
            <a:ext cx="900409" cy="881605"/>
            <a:chOff x="6477000" y="908720"/>
            <a:chExt cx="2667000" cy="2562226"/>
          </a:xfrm>
        </p:grpSpPr>
        <p:pic>
          <p:nvPicPr>
            <p:cNvPr id="9" name="Picture 2" descr="Voir la carte topographique de France">
              <a:hlinkClick r:id="rId3" tooltip="Voir la carte topographique de France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908720"/>
              <a:ext cx="2667000" cy="2562226"/>
            </a:xfrm>
            <a:prstGeom prst="rect">
              <a:avLst/>
            </a:prstGeom>
            <a:noFill/>
          </p:spPr>
        </p:pic>
        <p:sp>
          <p:nvSpPr>
            <p:cNvPr id="10" name="Ellipse 9"/>
            <p:cNvSpPr/>
            <p:nvPr/>
          </p:nvSpPr>
          <p:spPr>
            <a:xfrm>
              <a:off x="8676456" y="1700808"/>
              <a:ext cx="72008" cy="72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8208095" y="1555286"/>
            <a:ext cx="900409" cy="861868"/>
            <a:chOff x="6477000" y="908720"/>
            <a:chExt cx="2667000" cy="2562226"/>
          </a:xfrm>
        </p:grpSpPr>
        <p:pic>
          <p:nvPicPr>
            <p:cNvPr id="12" name="Picture 2" descr="Voir la carte topographique de France">
              <a:hlinkClick r:id="rId3" tooltip="Voir la carte topographique de France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908720"/>
              <a:ext cx="2667000" cy="2562226"/>
            </a:xfrm>
            <a:prstGeom prst="rect">
              <a:avLst/>
            </a:prstGeom>
            <a:noFill/>
          </p:spPr>
        </p:pic>
        <p:sp>
          <p:nvSpPr>
            <p:cNvPr id="13" name="Ellipse 12"/>
            <p:cNvSpPr/>
            <p:nvPr/>
          </p:nvSpPr>
          <p:spPr>
            <a:xfrm>
              <a:off x="7740352" y="155679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Rectangle à coins arrondis 19"/>
          <p:cNvSpPr/>
          <p:nvPr/>
        </p:nvSpPr>
        <p:spPr>
          <a:xfrm>
            <a:off x="9386" y="548680"/>
            <a:ext cx="9134614" cy="7831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ndara" panose="020E0502030303020204" pitchFamily="34" charset="0"/>
                <a:sym typeface="Wingdings" panose="05000000000000000000" pitchFamily="2" charset="2"/>
              </a:rPr>
              <a:t>Potentiel de N disponible après un dernier apport (</a:t>
            </a:r>
            <a:r>
              <a:rPr lang="fr-FR" sz="2000" dirty="0" err="1" smtClean="0">
                <a:latin typeface="Candara" panose="020E0502030303020204" pitchFamily="34" charset="0"/>
                <a:sym typeface="Wingdings" panose="05000000000000000000" pitchFamily="2" charset="2"/>
              </a:rPr>
              <a:t>kgN</a:t>
            </a:r>
            <a:r>
              <a:rPr lang="fr-FR" sz="2000" dirty="0" smtClean="0">
                <a:latin typeface="Candara" panose="020E0502030303020204" pitchFamily="34" charset="0"/>
                <a:sym typeface="Wingdings" panose="05000000000000000000" pitchFamily="2" charset="2"/>
              </a:rPr>
              <a:t>/ha) = disponibilité de l’N à court terme + disponibilité de l’N à long terme </a:t>
            </a:r>
            <a:endParaRPr lang="fr-FR" sz="2000" dirty="0">
              <a:latin typeface="Candara" panose="020E0502030303020204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5580112" y="2600037"/>
            <a:ext cx="0" cy="31683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b="2487"/>
          <a:stretch/>
        </p:blipFill>
        <p:spPr>
          <a:xfrm>
            <a:off x="0" y="2492896"/>
            <a:ext cx="1681092" cy="169713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" r="5312" b="5361"/>
          <a:stretch/>
        </p:blipFill>
        <p:spPr>
          <a:xfrm>
            <a:off x="254001" y="4365104"/>
            <a:ext cx="1681194" cy="1774181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502353" y="3861048"/>
            <a:ext cx="51305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+</a:t>
            </a:r>
            <a:endParaRPr lang="fr-FR" sz="3600" b="1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3347864" y="3319290"/>
            <a:ext cx="5544616" cy="5417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N principalement apporté par la mémoire du sol </a:t>
            </a:r>
          </a:p>
          <a:p>
            <a:r>
              <a:rPr lang="fr-FR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Distinction claire des PRO fertilisants</a:t>
            </a:r>
            <a:endParaRPr lang="fr-FR" sz="20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32484" y="1547500"/>
            <a:ext cx="41061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ym typeface="Wingdings" panose="05000000000000000000" pitchFamily="2" charset="2"/>
              </a:rPr>
              <a:t>N</a:t>
            </a:r>
            <a:r>
              <a:rPr lang="fr-FR" b="1" dirty="0" smtClean="0">
                <a:sym typeface="Wingdings" panose="05000000000000000000" pitchFamily="2" charset="2"/>
              </a:rPr>
              <a:t> disponible  Sol +  PRO (</a:t>
            </a:r>
            <a:r>
              <a:rPr lang="fr-FR" b="1" dirty="0" err="1" smtClean="0">
                <a:sym typeface="Wingdings" panose="05000000000000000000" pitchFamily="2" charset="2"/>
              </a:rPr>
              <a:t>kgN</a:t>
            </a:r>
            <a:r>
              <a:rPr lang="fr-FR" b="1" dirty="0" smtClean="0">
                <a:sym typeface="Wingdings" panose="05000000000000000000" pitchFamily="2" charset="2"/>
              </a:rPr>
              <a:t>/ha)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935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2867</TotalTime>
  <Words>1325</Words>
  <Application>Microsoft Office PowerPoint</Application>
  <PresentationFormat>Affichage à l'écran (4:3)</PresentationFormat>
  <Paragraphs>343</Paragraphs>
  <Slides>23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Rendements des cultures: vers une substitution possible de la fertilisation minérale par l’apport de PRO</vt:lpstr>
      <vt:lpstr>Présentation PowerPoint</vt:lpstr>
      <vt:lpstr>Maintien des rendements avec les PRO?</vt:lpstr>
      <vt:lpstr>Disponibilité de l’N à court terme: PRO</vt:lpstr>
      <vt:lpstr>Disponibilité à court terme du N des PRO mesurée au champ</vt:lpstr>
      <vt:lpstr>Présentation PowerPoint</vt:lpstr>
      <vt:lpstr>Présentation PowerPoint</vt:lpstr>
      <vt:lpstr>Présentation PowerPoint</vt:lpstr>
      <vt:lpstr>Présentation PowerPoint</vt:lpstr>
      <vt:lpstr>Conséquences du non labour et de la  dés-intensification du travail du sol</vt:lpstr>
      <vt:lpstr>Le développement de la culture</vt:lpstr>
      <vt:lpstr>Le développement de la culture</vt:lpstr>
      <vt:lpstr>Le développement de la culture</vt:lpstr>
      <vt:lpstr>Protections des cultures</vt:lpstr>
      <vt:lpstr>Protections des cultures</vt:lpstr>
      <vt:lpstr>Potentiel de production</vt:lpstr>
      <vt:lpstr>Qualité de la récolte Mycotoxines</vt:lpstr>
      <vt:lpstr>Gestion des adventices en Agriculture Biologique</vt:lpstr>
      <vt:lpstr>Rendements en Agriculture Biologique</vt:lpstr>
      <vt:lpstr>A retenir : </vt:lpstr>
      <vt:lpstr>SYNTHESE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Michael S. Corson</dc:creator>
  <cp:lastModifiedBy>Agathe.REVALLIER</cp:lastModifiedBy>
  <cp:revision>186</cp:revision>
  <dcterms:created xsi:type="dcterms:W3CDTF">2014-09-10T10:08:00Z</dcterms:created>
  <dcterms:modified xsi:type="dcterms:W3CDTF">2014-12-16T11:17:06Z</dcterms:modified>
</cp:coreProperties>
</file>