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1" r:id="rId3"/>
    <p:sldId id="264" r:id="rId4"/>
    <p:sldId id="273" r:id="rId5"/>
    <p:sldId id="265" r:id="rId6"/>
    <p:sldId id="279" r:id="rId7"/>
    <p:sldId id="278" r:id="rId8"/>
    <p:sldId id="271" r:id="rId9"/>
    <p:sldId id="272" r:id="rId10"/>
    <p:sldId id="280" r:id="rId11"/>
    <p:sldId id="274" r:id="rId12"/>
    <p:sldId id="275" r:id="rId13"/>
    <p:sldId id="276" r:id="rId14"/>
    <p:sldId id="313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UOT Sabine" initials="HS" lastIdx="6" clrIdx="0"/>
  <p:cmAuthor id="1" name="Michael S. Corson" initials="MSC" lastIdx="4" clrIdx="1"/>
  <p:cmAuthor id="2" name="Guenola" initials="GP" lastIdx="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913"/>
    <a:srgbClr val="9CB86E"/>
    <a:srgbClr val="DDEBCF"/>
    <a:srgbClr val="D8F2DA"/>
    <a:srgbClr val="3399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90" autoAdjust="0"/>
    <p:restoredTop sz="94660"/>
  </p:normalViewPr>
  <p:slideViewPr>
    <p:cSldViewPr>
      <p:cViewPr>
        <p:scale>
          <a:sx n="75" d="100"/>
          <a:sy n="75" d="100"/>
        </p:scale>
        <p:origin x="-145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ers\vhallaire\Documents\data%20inra\data2014\sustain%202014\livret%20guide%20TCSL\livretguide%20page1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ers\vhallaire\Documents\data%20inra\data2014\sustain%202014\PO%20Kerg%2011%20juin\diapos%2013-14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vhallaire\AppData\Local\Temp\graphes%20sustain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ers\vhallaire\Documents\data%20inra\data2014\sustain%202014\livret%20guide%20TCSL\livretguide%20page1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ers\vhallaire\Documents\data%20inra\data2014\sustain%202014\restit%2012%20decembre\histos%20model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ers\vhallaire\Documents\data%20inra\data2014\sustain%202014\restit%2012%20decembre\histos%20model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ers\vhallaire\Documents\data%20inra\data2014\sustain%202014\restit%2012%20decembre\histos%20modele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ers\vhallaire\Documents\data%20inra\data2014\sustain%202014\restit%2012%20decembre\histos%20mode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</c:dPt>
          <c:cat>
            <c:strRef>
              <c:f>'Macroporosité  infiltration'!$N$2:$P$2</c:f>
              <c:strCache>
                <c:ptCount val="3"/>
                <c:pt idx="0">
                  <c:v>Labour</c:v>
                </c:pt>
                <c:pt idx="1">
                  <c:v>Travail superficiel</c:v>
                </c:pt>
                <c:pt idx="2">
                  <c:v>Semis direct</c:v>
                </c:pt>
              </c:strCache>
            </c:strRef>
          </c:cat>
          <c:val>
            <c:numRef>
              <c:f>'Macroporosité  infiltration'!$N$3:$P$3</c:f>
              <c:numCache>
                <c:formatCode>0.00</c:formatCode>
                <c:ptCount val="3"/>
                <c:pt idx="0">
                  <c:v>1.1266666666666665</c:v>
                </c:pt>
                <c:pt idx="1">
                  <c:v>1.5406249999999977</c:v>
                </c:pt>
                <c:pt idx="2">
                  <c:v>1.5494444444444424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axId val="32849920"/>
        <c:axId val="32851456"/>
      </c:barChart>
      <c:catAx>
        <c:axId val="32849920"/>
        <c:scaling>
          <c:orientation val="minMax"/>
        </c:scaling>
        <c:delete val="0"/>
        <c:axPos val="b"/>
        <c:majorTickMark val="out"/>
        <c:minorTickMark val="none"/>
        <c:tickLblPos val="nextTo"/>
        <c:crossAx val="32851456"/>
        <c:crossesAt val="0"/>
        <c:auto val="1"/>
        <c:lblAlgn val="ctr"/>
        <c:lblOffset val="100"/>
        <c:noMultiLvlLbl val="0"/>
      </c:catAx>
      <c:valAx>
        <c:axId val="32851456"/>
        <c:scaling>
          <c:orientation val="minMax"/>
          <c:max val="2"/>
          <c:min val="0"/>
        </c:scaling>
        <c:delete val="0"/>
        <c:axPos val="l"/>
        <c:numFmt formatCode="#,##0.0" sourceLinked="0"/>
        <c:majorTickMark val="out"/>
        <c:minorTickMark val="none"/>
        <c:tickLblPos val="nextTo"/>
        <c:crossAx val="32849920"/>
        <c:crosses val="autoZero"/>
        <c:crossBetween val="between"/>
        <c:majorUnit val="0.5"/>
      </c:valAx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9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</c:dPt>
          <c:cat>
            <c:strRef>
              <c:f>Feuil1!$A$3:$C$3</c:f>
              <c:strCache>
                <c:ptCount val="3"/>
                <c:pt idx="0">
                  <c:v>Labour</c:v>
                </c:pt>
                <c:pt idx="1">
                  <c:v>Travail superficiel</c:v>
                </c:pt>
                <c:pt idx="2">
                  <c:v>Semis direct</c:v>
                </c:pt>
              </c:strCache>
            </c:strRef>
          </c:cat>
          <c:val>
            <c:numRef>
              <c:f>Feuil1!$A$26:$C$26</c:f>
              <c:numCache>
                <c:formatCode>General</c:formatCode>
                <c:ptCount val="3"/>
                <c:pt idx="0">
                  <c:v>122.13</c:v>
                </c:pt>
                <c:pt idx="1">
                  <c:v>220.035</c:v>
                </c:pt>
                <c:pt idx="2">
                  <c:v>250.44499999999999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axId val="33423744"/>
        <c:axId val="33425280"/>
      </c:barChart>
      <c:catAx>
        <c:axId val="334237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33425280"/>
        <c:crosses val="autoZero"/>
        <c:auto val="1"/>
        <c:lblAlgn val="ctr"/>
        <c:lblOffset val="100"/>
        <c:noMultiLvlLbl val="0"/>
      </c:catAx>
      <c:valAx>
        <c:axId val="334252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fr-FR"/>
          </a:p>
        </c:txPr>
        <c:crossAx val="33423744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Feuil2!$C$1</c:f>
              <c:strCache>
                <c:ptCount val="1"/>
                <c:pt idx="0">
                  <c:v>AS MP</c:v>
                </c:pt>
              </c:strCache>
            </c:strRef>
          </c:tx>
          <c:spPr>
            <a:ln w="44450">
              <a:solidFill>
                <a:schemeClr val="accent6">
                  <a:lumMod val="50000"/>
                </a:schemeClr>
              </a:solidFill>
            </a:ln>
          </c:spPr>
          <c:marker>
            <c:spPr>
              <a:ln>
                <a:solidFill>
                  <a:schemeClr val="accent6">
                    <a:lumMod val="50000"/>
                  </a:schemeClr>
                </a:solidFill>
              </a:ln>
            </c:spPr>
          </c:marker>
          <c:dPt>
            <c:idx val="0"/>
            <c:marker>
              <c:spPr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c:spPr>
            </c:marker>
            <c:bubble3D val="0"/>
          </c:dPt>
          <c:dPt>
            <c:idx val="3"/>
            <c:marker>
              <c:spPr>
                <a:solidFill>
                  <a:schemeClr val="accent6">
                    <a:lumMod val="50000"/>
                  </a:schemeClr>
                </a:solidFill>
                <a:ln>
                  <a:solidFill>
                    <a:schemeClr val="accent6">
                      <a:lumMod val="50000"/>
                    </a:schemeClr>
                  </a:solidFill>
                </a:ln>
              </c:spPr>
            </c:marker>
            <c:bubble3D val="0"/>
          </c:dPt>
          <c:xVal>
            <c:numRef>
              <c:f>Feuil2!$B$2:$B$5</c:f>
              <c:numCache>
                <c:formatCode>[$-409]d\-mmm;@</c:formatCode>
                <c:ptCount val="4"/>
                <c:pt idx="0">
                  <c:v>39177</c:v>
                </c:pt>
                <c:pt idx="1">
                  <c:v>39224</c:v>
                </c:pt>
                <c:pt idx="2">
                  <c:v>39293</c:v>
                </c:pt>
                <c:pt idx="3">
                  <c:v>39433</c:v>
                </c:pt>
              </c:numCache>
            </c:numRef>
          </c:xVal>
          <c:yVal>
            <c:numRef>
              <c:f>Feuil2!$C$2:$C$5</c:f>
              <c:numCache>
                <c:formatCode>General</c:formatCode>
                <c:ptCount val="4"/>
                <c:pt idx="0">
                  <c:v>1.0900000000000001</c:v>
                </c:pt>
                <c:pt idx="1">
                  <c:v>1.1399999999999977</c:v>
                </c:pt>
                <c:pt idx="2">
                  <c:v>1.47</c:v>
                </c:pt>
                <c:pt idx="3">
                  <c:v>0.91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Feuil2!$D$1</c:f>
              <c:strCache>
                <c:ptCount val="1"/>
                <c:pt idx="0">
                  <c:v>AS ST</c:v>
                </c:pt>
              </c:strCache>
            </c:strRef>
          </c:tx>
          <c:spPr>
            <a:ln w="44450">
              <a:solidFill>
                <a:schemeClr val="accent1"/>
              </a:solidFill>
            </a:ln>
          </c:spPr>
          <c:dPt>
            <c:idx val="0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</c:dPt>
          <c:dPt>
            <c:idx val="2"/>
            <c:marker>
              <c:symbol val="square"/>
              <c:size val="7"/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</c:dPt>
          <c:dPt>
            <c:idx val="3"/>
            <c:marker>
              <c:spPr>
                <a:solidFill>
                  <a:schemeClr val="accent1"/>
                </a:solidFill>
                <a:ln>
                  <a:solidFill>
                    <a:schemeClr val="accent1"/>
                  </a:solidFill>
                </a:ln>
              </c:spPr>
            </c:marker>
            <c:bubble3D val="0"/>
          </c:dPt>
          <c:xVal>
            <c:numRef>
              <c:f>Feuil2!$B$2:$B$5</c:f>
              <c:numCache>
                <c:formatCode>[$-409]d\-mmm;@</c:formatCode>
                <c:ptCount val="4"/>
                <c:pt idx="0">
                  <c:v>39177</c:v>
                </c:pt>
                <c:pt idx="1">
                  <c:v>39224</c:v>
                </c:pt>
                <c:pt idx="2">
                  <c:v>39293</c:v>
                </c:pt>
                <c:pt idx="3">
                  <c:v>39433</c:v>
                </c:pt>
              </c:numCache>
            </c:numRef>
          </c:xVal>
          <c:yVal>
            <c:numRef>
              <c:f>Feuil2!$D$2:$D$5</c:f>
              <c:numCache>
                <c:formatCode>General</c:formatCode>
                <c:ptCount val="4"/>
                <c:pt idx="0">
                  <c:v>1.1599999999999977</c:v>
                </c:pt>
                <c:pt idx="1">
                  <c:v>1.6</c:v>
                </c:pt>
                <c:pt idx="2">
                  <c:v>2</c:v>
                </c:pt>
                <c:pt idx="3">
                  <c:v>1.0900000000000001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Feuil2!$E$1</c:f>
              <c:strCache>
                <c:ptCount val="1"/>
                <c:pt idx="0">
                  <c:v>AS NT</c:v>
                </c:pt>
              </c:strCache>
            </c:strRef>
          </c:tx>
          <c:spPr>
            <a:ln w="44450">
              <a:solidFill>
                <a:srgbClr val="FFC000"/>
              </a:solidFill>
            </a:ln>
          </c:spPr>
          <c:marker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</c:spPr>
          </c:marker>
          <c:xVal>
            <c:numRef>
              <c:f>Feuil2!$B$2:$B$5</c:f>
              <c:numCache>
                <c:formatCode>[$-409]d\-mmm;@</c:formatCode>
                <c:ptCount val="4"/>
                <c:pt idx="0">
                  <c:v>39177</c:v>
                </c:pt>
                <c:pt idx="1">
                  <c:v>39224</c:v>
                </c:pt>
                <c:pt idx="2">
                  <c:v>39293</c:v>
                </c:pt>
                <c:pt idx="3">
                  <c:v>39433</c:v>
                </c:pt>
              </c:numCache>
            </c:numRef>
          </c:xVal>
          <c:yVal>
            <c:numRef>
              <c:f>Feuil2!$E$2:$E$5</c:f>
              <c:numCache>
                <c:formatCode>General</c:formatCode>
                <c:ptCount val="4"/>
                <c:pt idx="0">
                  <c:v>1.3800000000000001</c:v>
                </c:pt>
                <c:pt idx="1">
                  <c:v>1.58</c:v>
                </c:pt>
                <c:pt idx="2">
                  <c:v>1.8900000000000001</c:v>
                </c:pt>
                <c:pt idx="3">
                  <c:v>1.36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585856"/>
        <c:axId val="36587776"/>
      </c:scatterChart>
      <c:valAx>
        <c:axId val="36585856"/>
        <c:scaling>
          <c:orientation val="minMax"/>
        </c:scaling>
        <c:delete val="0"/>
        <c:axPos val="b"/>
        <c:numFmt formatCode="[$-409]d\-mmm;@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fr-FR"/>
          </a:p>
        </c:txPr>
        <c:crossAx val="36587776"/>
        <c:crosses val="autoZero"/>
        <c:crossBetween val="midCat"/>
      </c:valAx>
      <c:valAx>
        <c:axId val="36587776"/>
        <c:scaling>
          <c:orientation val="minMax"/>
          <c:max val="2"/>
          <c:min val="0.8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Stabilité structurale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6585856"/>
        <c:crosses val="autoZero"/>
        <c:crossBetween val="midCat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Feuil1!$H$5</c:f>
              <c:strCache>
                <c:ptCount val="1"/>
                <c:pt idx="0">
                  <c:v>Labour</c:v>
                </c:pt>
              </c:strCache>
            </c:strRef>
          </c:tx>
          <c:spPr>
            <a:ln w="44450">
              <a:solidFill>
                <a:schemeClr val="accent6">
                  <a:lumMod val="50000"/>
                </a:schemeClr>
              </a:solidFill>
            </a:ln>
          </c:spPr>
          <c:marker>
            <c:symbol val="none"/>
          </c:marker>
          <c:val>
            <c:numRef>
              <c:f>Feuil1!$I$5:$J$5</c:f>
              <c:numCache>
                <c:formatCode>General</c:formatCode>
                <c:ptCount val="2"/>
              </c:numCache>
            </c:numRef>
          </c:val>
          <c:smooth val="0"/>
        </c:ser>
        <c:ser>
          <c:idx val="1"/>
          <c:order val="1"/>
          <c:tx>
            <c:strRef>
              <c:f>Feuil1!$H$6</c:f>
              <c:strCache>
                <c:ptCount val="1"/>
                <c:pt idx="0">
                  <c:v>Travail superficiel</c:v>
                </c:pt>
              </c:strCache>
            </c:strRef>
          </c:tx>
          <c:spPr>
            <a:ln w="44450">
              <a:solidFill>
                <a:srgbClr val="0070C0"/>
              </a:solidFill>
            </a:ln>
          </c:spPr>
          <c:marker>
            <c:symbol val="none"/>
          </c:marker>
          <c:val>
            <c:numRef>
              <c:f>Feuil1!$I$6:$J$6</c:f>
              <c:numCache>
                <c:formatCode>General</c:formatCode>
                <c:ptCount val="2"/>
              </c:numCache>
            </c:numRef>
          </c:val>
          <c:smooth val="0"/>
        </c:ser>
        <c:ser>
          <c:idx val="2"/>
          <c:order val="2"/>
          <c:tx>
            <c:strRef>
              <c:f>Feuil1!$H$7</c:f>
              <c:strCache>
                <c:ptCount val="1"/>
                <c:pt idx="0">
                  <c:v>Semis direct</c:v>
                </c:pt>
              </c:strCache>
            </c:strRef>
          </c:tx>
          <c:spPr>
            <a:ln w="44450">
              <a:solidFill>
                <a:srgbClr val="FFC000"/>
              </a:solidFill>
            </a:ln>
          </c:spPr>
          <c:marker>
            <c:symbol val="none"/>
          </c:marker>
          <c:val>
            <c:numRef>
              <c:f>Feuil1!$I$7:$J$7</c:f>
              <c:numCache>
                <c:formatCode>General</c:formatCode>
                <c:ptCount val="2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868096"/>
        <c:axId val="36869632"/>
      </c:lineChart>
      <c:catAx>
        <c:axId val="36868096"/>
        <c:scaling>
          <c:orientation val="minMax"/>
        </c:scaling>
        <c:delete val="1"/>
        <c:axPos val="b"/>
        <c:majorTickMark val="out"/>
        <c:minorTickMark val="none"/>
        <c:tickLblPos val="nextTo"/>
        <c:crossAx val="36869632"/>
        <c:crosses val="autoZero"/>
        <c:auto val="1"/>
        <c:lblAlgn val="ctr"/>
        <c:lblOffset val="100"/>
        <c:noMultiLvlLbl val="0"/>
      </c:catAx>
      <c:valAx>
        <c:axId val="36869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68680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4.7661128955657953E-2"/>
          <c:y val="0.18923884514435738"/>
          <c:w val="0.8229537034444796"/>
          <c:h val="0.67429862894461634"/>
        </c:manualLayout>
      </c:layout>
      <c:overlay val="0"/>
      <c:txPr>
        <a:bodyPr/>
        <a:lstStyle/>
        <a:p>
          <a:pPr>
            <a:defRPr sz="1600" b="1"/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C000"/>
              </a:solidFill>
            </c:spPr>
          </c:dPt>
          <c:cat>
            <c:strRef>
              <c:f>'Macroporosité  infiltration'!$B$2:$D$2</c:f>
              <c:strCache>
                <c:ptCount val="3"/>
                <c:pt idx="0">
                  <c:v>Labour</c:v>
                </c:pt>
                <c:pt idx="1">
                  <c:v>Travail superficiel</c:v>
                </c:pt>
                <c:pt idx="2">
                  <c:v>Semis direct</c:v>
                </c:pt>
              </c:strCache>
            </c:strRef>
          </c:cat>
          <c:val>
            <c:numRef>
              <c:f>'Macroporosité  infiltration'!$B$3:$D$3</c:f>
              <c:numCache>
                <c:formatCode>General</c:formatCode>
                <c:ptCount val="3"/>
                <c:pt idx="0">
                  <c:v>15.820000000000002</c:v>
                </c:pt>
                <c:pt idx="1">
                  <c:v>18.479999999999986</c:v>
                </c:pt>
                <c:pt idx="2">
                  <c:v>8.5400000000000009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axId val="36770944"/>
        <c:axId val="36772480"/>
      </c:barChart>
      <c:catAx>
        <c:axId val="36770944"/>
        <c:scaling>
          <c:orientation val="minMax"/>
        </c:scaling>
        <c:delete val="0"/>
        <c:axPos val="b"/>
        <c:majorTickMark val="out"/>
        <c:minorTickMark val="none"/>
        <c:tickLblPos val="nextTo"/>
        <c:crossAx val="36772480"/>
        <c:crosses val="autoZero"/>
        <c:auto val="1"/>
        <c:lblAlgn val="ctr"/>
        <c:lblOffset val="100"/>
        <c:noMultiLvlLbl val="0"/>
      </c:catAx>
      <c:valAx>
        <c:axId val="367724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36770944"/>
        <c:crosses val="autoZero"/>
        <c:crossBetween val="between"/>
        <c:majorUnit val="5"/>
      </c:valAx>
    </c:plotArea>
    <c:plotVisOnly val="1"/>
    <c:dispBlanksAs val="gap"/>
    <c:showDLblsOverMax val="0"/>
  </c:chart>
  <c:spPr>
    <a:solidFill>
      <a:prstClr val="white"/>
    </a:solidFill>
  </c:spPr>
  <c:txPr>
    <a:bodyPr/>
    <a:lstStyle/>
    <a:p>
      <a:pPr>
        <a:defRPr sz="800"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Feuil1!$A$3:$C$3</c:f>
              <c:strCache>
                <c:ptCount val="3"/>
                <c:pt idx="0">
                  <c:v>Galeries</c:v>
                </c:pt>
                <c:pt idx="1">
                  <c:v>Fissures</c:v>
                </c:pt>
                <c:pt idx="2">
                  <c:v>Vides interstitiels</c:v>
                </c:pt>
              </c:strCache>
            </c:strRef>
          </c:cat>
          <c:val>
            <c:numRef>
              <c:f>Feuil1!$A$4:$C$4</c:f>
              <c:numCache>
                <c:formatCode>General</c:formatCode>
                <c:ptCount val="3"/>
                <c:pt idx="0">
                  <c:v>4.8499999999999996</c:v>
                </c:pt>
                <c:pt idx="1">
                  <c:v>2.3699999999999997</c:v>
                </c:pt>
                <c:pt idx="2">
                  <c:v>9.4700000000000006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axId val="32888704"/>
        <c:axId val="32890240"/>
      </c:barChart>
      <c:catAx>
        <c:axId val="32888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fr-FR"/>
          </a:p>
        </c:txPr>
        <c:crossAx val="32890240"/>
        <c:crosses val="autoZero"/>
        <c:auto val="1"/>
        <c:lblAlgn val="ctr"/>
        <c:lblOffset val="100"/>
        <c:noMultiLvlLbl val="0"/>
      </c:catAx>
      <c:valAx>
        <c:axId val="32890240"/>
        <c:scaling>
          <c:orientation val="minMax"/>
          <c:max val="2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32888704"/>
        <c:crosses val="autoZero"/>
        <c:crossBetween val="between"/>
      </c:valAx>
    </c:plotArea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Feuil1!$A$3:$C$3</c:f>
              <c:strCache>
                <c:ptCount val="3"/>
                <c:pt idx="0">
                  <c:v>Galeries</c:v>
                </c:pt>
                <c:pt idx="1">
                  <c:v>Fissures</c:v>
                </c:pt>
                <c:pt idx="2">
                  <c:v>Vides interstitiels</c:v>
                </c:pt>
              </c:strCache>
            </c:strRef>
          </c:cat>
          <c:val>
            <c:numRef>
              <c:f>Feuil1!$A$29:$C$29</c:f>
              <c:numCache>
                <c:formatCode>0.0</c:formatCode>
                <c:ptCount val="3"/>
                <c:pt idx="0">
                  <c:v>1.5111979166666665</c:v>
                </c:pt>
                <c:pt idx="1">
                  <c:v>0.62791666666666668</c:v>
                </c:pt>
                <c:pt idx="2">
                  <c:v>0.51286458333333329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axId val="58361728"/>
        <c:axId val="58363264"/>
      </c:barChart>
      <c:catAx>
        <c:axId val="58361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fr-FR"/>
          </a:p>
        </c:txPr>
        <c:crossAx val="58363264"/>
        <c:crosses val="autoZero"/>
        <c:auto val="1"/>
        <c:lblAlgn val="ctr"/>
        <c:lblOffset val="100"/>
        <c:noMultiLvlLbl val="0"/>
      </c:catAx>
      <c:valAx>
        <c:axId val="58363264"/>
        <c:scaling>
          <c:orientation val="minMax"/>
          <c:max val="20"/>
        </c:scaling>
        <c:delete val="0"/>
        <c:axPos val="l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5836172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Feuil1!$F$3:$H$3</c:f>
              <c:strCache>
                <c:ptCount val="3"/>
                <c:pt idx="0">
                  <c:v>Galeries</c:v>
                </c:pt>
                <c:pt idx="1">
                  <c:v>Fissures</c:v>
                </c:pt>
                <c:pt idx="2">
                  <c:v>Vides interstitiels</c:v>
                </c:pt>
              </c:strCache>
            </c:strRef>
          </c:cat>
          <c:val>
            <c:numRef>
              <c:f>Feuil1!$F$4:$H$4</c:f>
              <c:numCache>
                <c:formatCode>General</c:formatCode>
                <c:ptCount val="3"/>
                <c:pt idx="0">
                  <c:v>5.41</c:v>
                </c:pt>
                <c:pt idx="1">
                  <c:v>1.6400000000000001</c:v>
                </c:pt>
                <c:pt idx="2">
                  <c:v>16.32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axId val="89343488"/>
        <c:axId val="89345024"/>
      </c:barChart>
      <c:catAx>
        <c:axId val="893434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fr-FR"/>
          </a:p>
        </c:txPr>
        <c:crossAx val="89345024"/>
        <c:crosses val="autoZero"/>
        <c:auto val="1"/>
        <c:lblAlgn val="ctr"/>
        <c:lblOffset val="100"/>
        <c:noMultiLvlLbl val="0"/>
      </c:catAx>
      <c:valAx>
        <c:axId val="89345024"/>
        <c:scaling>
          <c:orientation val="minMax"/>
          <c:max val="2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89343488"/>
        <c:crosses val="autoZero"/>
        <c:crossBetween val="between"/>
        <c:majorUnit val="5"/>
        <c:minorUnit val="1"/>
      </c:valAx>
    </c:plotArea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cat>
            <c:strRef>
              <c:f>Feuil2!$F$3:$H$3</c:f>
              <c:strCache>
                <c:ptCount val="3"/>
                <c:pt idx="0">
                  <c:v>Galeries</c:v>
                </c:pt>
                <c:pt idx="1">
                  <c:v>Fissures</c:v>
                </c:pt>
                <c:pt idx="2">
                  <c:v>Vides interstitiels</c:v>
                </c:pt>
              </c:strCache>
            </c:strRef>
          </c:cat>
          <c:val>
            <c:numRef>
              <c:f>Feuil2!$F$4:$H$4</c:f>
              <c:numCache>
                <c:formatCode>General</c:formatCode>
                <c:ptCount val="3"/>
                <c:pt idx="0">
                  <c:v>1.36</c:v>
                </c:pt>
                <c:pt idx="1">
                  <c:v>5.1199999999999966</c:v>
                </c:pt>
                <c:pt idx="2">
                  <c:v>3.7800000000000002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1"/>
        <c:axId val="89388544"/>
        <c:axId val="89390080"/>
      </c:barChart>
      <c:catAx>
        <c:axId val="893885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/>
            </a:pPr>
            <a:endParaRPr lang="fr-FR"/>
          </a:p>
        </c:txPr>
        <c:crossAx val="89390080"/>
        <c:crosses val="autoZero"/>
        <c:auto val="1"/>
        <c:lblAlgn val="ctr"/>
        <c:lblOffset val="100"/>
        <c:noMultiLvlLbl val="0"/>
      </c:catAx>
      <c:valAx>
        <c:axId val="89390080"/>
        <c:scaling>
          <c:orientation val="minMax"/>
          <c:max val="2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fr-FR"/>
          </a:p>
        </c:txPr>
        <c:crossAx val="89388544"/>
        <c:crosses val="autoZero"/>
        <c:crossBetween val="between"/>
        <c:majorUnit val="5"/>
        <c:minorUnit val="1"/>
      </c:valAx>
    </c:plotArea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0.61249</cdr:x>
      <cdr:y>1</cdr:y>
    </cdr:from>
    <cdr:to>
      <cdr:x>0.93547</cdr:x>
      <cdr:y>1</cdr:y>
    </cdr:to>
    <cdr:cxnSp macro="">
      <cdr:nvCxnSpPr>
        <cdr:cNvPr id="2" name="Connecteur droit 1"/>
        <cdr:cNvCxnSpPr/>
      </cdr:nvCxnSpPr>
      <cdr:spPr>
        <a:xfrm xmlns:a="http://schemas.openxmlformats.org/drawingml/2006/main">
          <a:off x="3357586" y="2857519"/>
          <a:ext cx="1770539" cy="0"/>
        </a:xfrm>
        <a:prstGeom xmlns:a="http://schemas.openxmlformats.org/drawingml/2006/main" prst="line">
          <a:avLst/>
        </a:prstGeom>
        <a:ln xmlns:a="http://schemas.openxmlformats.org/drawingml/2006/main">
          <a:headEnd type="triangl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2380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825211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2884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23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64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</a:t>
            </a:r>
            <a:r>
              <a:rPr lang="en-GB" dirty="0" err="1" smtClean="0"/>
              <a:t>om</a:t>
            </a:r>
            <a:r>
              <a:rPr lang="en-GB" dirty="0" smtClean="0"/>
              <a:t>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</a:t>
            </a:r>
            <a:r>
              <a:rPr lang="en-GB" dirty="0" err="1" smtClean="0"/>
              <a:t>om</a:t>
            </a:r>
            <a:r>
              <a:rPr lang="en-GB" dirty="0" smtClean="0"/>
              <a:t> de </a:t>
            </a:r>
            <a:r>
              <a:rPr lang="en-GB" dirty="0" err="1" smtClean="0"/>
              <a:t>stijl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</a:t>
            </a:r>
            <a:r>
              <a:rPr lang="en-GB" dirty="0" err="1" smtClean="0"/>
              <a:t>om</a:t>
            </a:r>
            <a:r>
              <a:rPr lang="en-GB" dirty="0" smtClean="0"/>
              <a:t> de </a:t>
            </a:r>
            <a:r>
              <a:rPr lang="en-GB" dirty="0" err="1" smtClean="0"/>
              <a:t>modelstijlen</a:t>
            </a:r>
            <a:r>
              <a:rPr lang="en-GB" dirty="0" smtClean="0"/>
              <a:t> </a:t>
            </a:r>
            <a:r>
              <a:rPr lang="en-GB" dirty="0" err="1" smtClean="0"/>
              <a:t>te</a:t>
            </a:r>
            <a:r>
              <a:rPr lang="en-GB" dirty="0" smtClean="0"/>
              <a:t>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4127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jpe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3.jpeg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5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.jpeg"/><Relationship Id="rId20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24" Type="http://schemas.openxmlformats.org/officeDocument/2006/relationships/image" Target="../media/image15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jpeg"/><Relationship Id="rId23" Type="http://schemas.openxmlformats.org/officeDocument/2006/relationships/image" Target="../media/image14.png"/><Relationship Id="rId10" Type="http://schemas.openxmlformats.org/officeDocument/2006/relationships/image" Target="../media/image2.png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gif"/><Relationship Id="rId14" Type="http://schemas.openxmlformats.org/officeDocument/2006/relationships/image" Target="../media/image6.jpeg"/><Relationship Id="rId22" Type="http://schemas.openxmlformats.org/officeDocument/2006/relationships/hyperlink" Target="http://www.developpement-durable.gouv.fr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0">
              <a:srgbClr val="DDEBCF"/>
            </a:gs>
            <a:gs pos="0">
              <a:srgbClr val="9CB86E"/>
            </a:gs>
            <a:gs pos="100000">
              <a:srgbClr val="156913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3362" y="6154225"/>
            <a:ext cx="9130637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3" name="Picture 2" descr="D:\Mes Documents\Mes Images\snowman.g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26"/>
          <a:stretch/>
        </p:blipFill>
        <p:spPr bwMode="auto">
          <a:xfrm>
            <a:off x="7452320" y="6165304"/>
            <a:ext cx="1593293" cy="6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D:\Mes Documents\Mes Images\Logos INRA\Logo_QualiAgro_2ton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888" y="6553140"/>
            <a:ext cx="610843" cy="27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5" descr="D:\Mes Documents\Mes Images\logo_VEOLIA_10C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1" y="6165304"/>
            <a:ext cx="751341" cy="30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P:\PPR\PPR_5\07CR-BIO-VALOAGRO\8BIO0403\Donnees\_QualiAgro\Site Web\Photos images site web\Logos\logo-nouveau-INRA-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32" y="6206317"/>
            <a:ext cx="730680" cy="30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P:\PPR\PPR_5\07CR-BIO-VALOAGRO\8BIO0403\Donnees\_QualiAgro\Site Web\Photos images site web\Logos\ensar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6186620"/>
            <a:ext cx="457509" cy="34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D:\Mes Documents\Mes Images\alterra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4" t="28943" r="21563" b="13276"/>
          <a:stretch/>
        </p:blipFill>
        <p:spPr bwMode="auto">
          <a:xfrm>
            <a:off x="224049" y="6453336"/>
            <a:ext cx="1035583" cy="38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D:\Mes Documents\Mes Images\logo umea univ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36" y="6185852"/>
            <a:ext cx="313248" cy="3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Image 49" descr="http://www6.dijon.inra.fr/var/internet_dijon_umragroecologie/storage/images/media/images/logo-ademe/53673-1-fre-FR/logo-ADEME_medium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608" y="6237312"/>
            <a:ext cx="558696" cy="59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Picture 1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145" y="6188376"/>
            <a:ext cx="431839" cy="35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2" descr="logo_Rennes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032" y="6590352"/>
            <a:ext cx="569912" cy="25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899" y="6525344"/>
            <a:ext cx="582957" cy="28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Afbeelding 1" descr="C:\Users\hanny136\AppData\Local\Microsoft\Windows\Temporary Internet Files\Content.Outlook\SP9YMCMO\SKB LOGO groot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405" y="6453336"/>
            <a:ext cx="448635" cy="40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8" descr="http://blogperso.univ-rennes1.fr/catherine.dupont/public/.logo_osur_type1-22x16-fond-blanc_m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400" y="6200461"/>
            <a:ext cx="500696" cy="36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http://www.snowmannetwork.com/upload/images/logos/MEDDE.png">
            <a:hlinkClick r:id="rId22"/>
          </p:cNvPr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670" y="6187020"/>
            <a:ext cx="457554" cy="52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087" y="6419364"/>
            <a:ext cx="260057" cy="41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" descr="D:\Mes Documents\Mes Images\Agroparistech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2"/>
          <a:stretch/>
        </p:blipFill>
        <p:spPr bwMode="auto">
          <a:xfrm>
            <a:off x="1717639" y="6597352"/>
            <a:ext cx="766129" cy="1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4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Image1.jpg"/>
          <p:cNvPicPr>
            <a:picLocks noChangeAspect="1"/>
          </p:cNvPicPr>
          <p:nvPr/>
        </p:nvPicPr>
        <p:blipFill>
          <a:blip r:embed="rId2">
            <a:lum bright="-10000" contrast="-30000"/>
          </a:blip>
          <a:srcRect l="3906" t="29839" r="3906"/>
          <a:stretch>
            <a:fillRect/>
          </a:stretch>
        </p:blipFill>
        <p:spPr>
          <a:xfrm>
            <a:off x="357158" y="1785926"/>
            <a:ext cx="8429684" cy="4322000"/>
          </a:xfrm>
          <a:prstGeom prst="rect">
            <a:avLst/>
          </a:prstGeom>
        </p:spPr>
      </p:pic>
      <p:sp>
        <p:nvSpPr>
          <p:cNvPr id="4" name="Espace réservé du contenu 4"/>
          <p:cNvSpPr>
            <a:spLocks noGrp="1"/>
          </p:cNvSpPr>
          <p:nvPr>
            <p:ph idx="1"/>
          </p:nvPr>
        </p:nvSpPr>
        <p:spPr>
          <a:xfrm>
            <a:off x="357127" y="0"/>
            <a:ext cx="8786873" cy="13572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1800" b="1" dirty="0" smtClean="0">
                <a:solidFill>
                  <a:schemeClr val="accent6"/>
                </a:solidFill>
              </a:rPr>
              <a:t>G</a:t>
            </a:r>
            <a:r>
              <a:rPr lang="fr-FR" sz="1800" b="1" dirty="0" smtClean="0">
                <a:solidFill>
                  <a:schemeClr val="bg1"/>
                </a:solidFill>
              </a:rPr>
              <a:t>ESTION DES </a:t>
            </a:r>
            <a:r>
              <a:rPr lang="fr-FR" sz="1800" b="1" dirty="0">
                <a:solidFill>
                  <a:schemeClr val="accent6"/>
                </a:solidFill>
              </a:rPr>
              <a:t>M</a:t>
            </a:r>
            <a:r>
              <a:rPr lang="fr-FR" sz="1800" b="1" dirty="0" smtClean="0">
                <a:solidFill>
                  <a:schemeClr val="bg1"/>
                </a:solidFill>
              </a:rPr>
              <a:t>ATIÈRES </a:t>
            </a:r>
            <a:r>
              <a:rPr lang="fr-FR" sz="1800" b="1" dirty="0">
                <a:solidFill>
                  <a:schemeClr val="accent6"/>
                </a:solidFill>
              </a:rPr>
              <a:t>O</a:t>
            </a:r>
            <a:r>
              <a:rPr lang="fr-FR" sz="1800" b="1" dirty="0" smtClean="0">
                <a:solidFill>
                  <a:schemeClr val="bg1"/>
                </a:solidFill>
              </a:rPr>
              <a:t>RGANIQUES ET DU </a:t>
            </a:r>
            <a:r>
              <a:rPr lang="fr-FR" sz="1800" b="1" dirty="0">
                <a:solidFill>
                  <a:schemeClr val="accent6"/>
                </a:solidFill>
              </a:rPr>
              <a:t>T</a:t>
            </a:r>
            <a:r>
              <a:rPr lang="fr-FR" sz="1800" b="1" dirty="0" smtClean="0">
                <a:solidFill>
                  <a:schemeClr val="bg1"/>
                </a:solidFill>
              </a:rPr>
              <a:t>RAVAIL DU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OL : </a:t>
            </a:r>
          </a:p>
          <a:p>
            <a:pPr marL="0" indent="0" algn="ctr">
              <a:buNone/>
            </a:pPr>
            <a:r>
              <a:rPr lang="fr-FR" sz="1800" b="1" dirty="0" smtClean="0">
                <a:solidFill>
                  <a:schemeClr val="bg1"/>
                </a:solidFill>
              </a:rPr>
              <a:t>DES </a:t>
            </a:r>
            <a:r>
              <a:rPr lang="fr-FR" sz="1800" b="1" dirty="0">
                <a:solidFill>
                  <a:schemeClr val="accent6"/>
                </a:solidFill>
              </a:rPr>
              <a:t>P</a:t>
            </a:r>
            <a:r>
              <a:rPr lang="fr-FR" sz="1800" b="1" dirty="0" smtClean="0">
                <a:solidFill>
                  <a:schemeClr val="bg1"/>
                </a:solidFill>
              </a:rPr>
              <a:t>RATIQUES QUI </a:t>
            </a:r>
            <a:r>
              <a:rPr lang="fr-FR" sz="1800" b="1" dirty="0">
                <a:solidFill>
                  <a:schemeClr val="accent6"/>
                </a:solidFill>
              </a:rPr>
              <a:t>A</a:t>
            </a:r>
            <a:r>
              <a:rPr lang="fr-FR" sz="1800" b="1" dirty="0" smtClean="0">
                <a:solidFill>
                  <a:schemeClr val="bg1"/>
                </a:solidFill>
              </a:rPr>
              <a:t>MÉLIORENT LES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ERVICES </a:t>
            </a:r>
            <a:r>
              <a:rPr lang="fr-FR" sz="1800" b="1" dirty="0" smtClean="0">
                <a:solidFill>
                  <a:schemeClr val="accent6"/>
                </a:solidFill>
              </a:rPr>
              <a:t>É</a:t>
            </a:r>
            <a:r>
              <a:rPr lang="fr-FR" sz="1800" b="1" dirty="0" smtClean="0">
                <a:solidFill>
                  <a:schemeClr val="bg1"/>
                </a:solidFill>
              </a:rPr>
              <a:t>COSYSTÉMIQUES RENDUS PAR LES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OLS ?</a:t>
            </a: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12 </a:t>
            </a:r>
            <a:r>
              <a:rPr lang="en-US" sz="1800" b="1" dirty="0" err="1" smtClean="0">
                <a:solidFill>
                  <a:schemeClr val="bg1"/>
                </a:solidFill>
              </a:rPr>
              <a:t>décembre</a:t>
            </a:r>
            <a:r>
              <a:rPr lang="en-US" sz="1800" b="1" dirty="0" smtClean="0">
                <a:solidFill>
                  <a:schemeClr val="bg1"/>
                </a:solidFill>
              </a:rPr>
              <a:t> 2014</a:t>
            </a: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Paris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214282" y="4572008"/>
            <a:ext cx="8672024" cy="1426170"/>
          </a:xfrm>
        </p:spPr>
        <p:txBody>
          <a:bodyPr>
            <a:noAutofit/>
          </a:bodyPr>
          <a:lstStyle/>
          <a:p>
            <a:r>
              <a:rPr lang="en-GB" sz="2900" b="1" dirty="0" smtClean="0"/>
              <a:t>- Organic matter management: </a:t>
            </a:r>
            <a:r>
              <a:rPr lang="en-GB" sz="2900" b="1" dirty="0"/>
              <a:t>i</a:t>
            </a:r>
            <a:r>
              <a:rPr lang="en-GB" sz="2900" b="1" dirty="0" smtClean="0"/>
              <a:t>nfluence </a:t>
            </a:r>
            <a:r>
              <a:rPr lang="en-GB" sz="2900" b="1" dirty="0"/>
              <a:t>on </a:t>
            </a:r>
            <a:r>
              <a:rPr lang="en-GB" sz="2900" b="1" dirty="0" smtClean="0"/>
              <a:t>soil structure (ECOSOM)</a:t>
            </a:r>
            <a:br>
              <a:rPr lang="en-GB" sz="2900" b="1" dirty="0" smtClean="0"/>
            </a:br>
            <a:r>
              <a:rPr lang="en-GB" sz="2400" b="1" dirty="0" smtClean="0"/>
              <a:t>J. </a:t>
            </a:r>
            <a:r>
              <a:rPr lang="fr-FR" sz="2400" b="1" dirty="0" err="1" smtClean="0"/>
              <a:t>Faber</a:t>
            </a:r>
            <a:r>
              <a:rPr lang="fr-FR" sz="2400" b="1" dirty="0" smtClean="0"/>
              <a:t>, J. </a:t>
            </a:r>
            <a:r>
              <a:rPr lang="fr-FR" sz="2400" b="1" dirty="0" err="1" smtClean="0"/>
              <a:t>Bloem</a:t>
            </a:r>
            <a:r>
              <a:rPr lang="fr-FR" sz="2400" b="1" dirty="0" smtClean="0"/>
              <a:t>  &amp; S. </a:t>
            </a:r>
            <a:r>
              <a:rPr lang="fr-FR" sz="2400" b="1" dirty="0" err="1" smtClean="0"/>
              <a:t>Houot</a:t>
            </a:r>
            <a:endParaRPr lang="fr-FR" sz="3200" b="1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285720" y="3143248"/>
            <a:ext cx="8672024" cy="14261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 La structure des sols, en </a:t>
            </a:r>
            <a:r>
              <a:rPr kumimoji="0" lang="en-GB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contexte</a:t>
            </a:r>
            <a:r>
              <a:rPr kumimoji="0" lang="en-GB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</a:t>
            </a:r>
            <a:r>
              <a:rPr kumimoji="0" lang="en-GB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réduction</a:t>
            </a:r>
            <a:r>
              <a:rPr kumimoji="0" lang="en-GB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 travail du sol</a:t>
            </a:r>
            <a:r>
              <a:rPr kumimoji="0" lang="en-GB" sz="29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en-GB" sz="2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SUSTAIN)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V. Hallaire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&amp; S.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Menasseri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357158" y="1928802"/>
            <a:ext cx="8229600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Effet des pratiques culturales sur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structure du sol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3889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Porosité</a:t>
            </a:r>
            <a:r>
              <a:rPr lang="fr-FR" sz="3600" dirty="0" smtClean="0">
                <a:solidFill>
                  <a:schemeClr val="bg1"/>
                </a:solidFill>
              </a:rPr>
              <a:t> structurale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Image 3" descr="b60421.tif"/>
          <p:cNvPicPr>
            <a:picLocks noChangeAspect="1"/>
          </p:cNvPicPr>
          <p:nvPr/>
        </p:nvPicPr>
        <p:blipFill>
          <a:blip r:embed="rId2"/>
          <a:srcRect l="30469" t="22916" r="25000" b="20833"/>
          <a:stretch>
            <a:fillRect/>
          </a:stretch>
        </p:blipFill>
        <p:spPr>
          <a:xfrm>
            <a:off x="357158" y="1500174"/>
            <a:ext cx="4071966" cy="385765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643438" y="1357298"/>
            <a:ext cx="40719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Couche de sol travaillée:</a:t>
            </a:r>
          </a:p>
          <a:p>
            <a:pPr algn="ctr"/>
            <a:endParaRPr lang="fr-FR" b="1" dirty="0" smtClean="0">
              <a:solidFill>
                <a:schemeClr val="bg1"/>
              </a:solidFill>
            </a:endParaRPr>
          </a:p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Prise en masse; compaction naturelle</a:t>
            </a:r>
            <a:endParaRPr lang="fr-FR" sz="2800" dirty="0">
              <a:solidFill>
                <a:schemeClr val="bg1"/>
              </a:solidFill>
            </a:endParaRPr>
          </a:p>
        </p:txBody>
      </p:sp>
      <p:graphicFrame>
        <p:nvGraphicFramePr>
          <p:cNvPr id="6" name="Graphique 5"/>
          <p:cNvGraphicFramePr/>
          <p:nvPr/>
        </p:nvGraphicFramePr>
        <p:xfrm>
          <a:off x="4714876" y="3429000"/>
          <a:ext cx="4000528" cy="2528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Porosité structurale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285852" y="5429264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2 mm</a:t>
            </a:r>
            <a:endParaRPr lang="fr-FR" sz="2000" dirty="0">
              <a:solidFill>
                <a:schemeClr val="bg1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142976" y="5786454"/>
            <a:ext cx="1000132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b_bio état1.tif"/>
          <p:cNvPicPr>
            <a:picLocks noChangeAspect="1"/>
          </p:cNvPicPr>
          <p:nvPr/>
        </p:nvPicPr>
        <p:blipFill>
          <a:blip r:embed="rId2"/>
          <a:srcRect l="24219" t="21875" r="31250" b="21875"/>
          <a:stretch>
            <a:fillRect/>
          </a:stretch>
        </p:blipFill>
        <p:spPr>
          <a:xfrm>
            <a:off x="357158" y="1500174"/>
            <a:ext cx="4071966" cy="3857652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500562" y="1357298"/>
            <a:ext cx="45005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Couche de sol non travaillée:</a:t>
            </a:r>
          </a:p>
          <a:p>
            <a:endParaRPr lang="fr-FR" b="1" dirty="0" smtClean="0">
              <a:solidFill>
                <a:schemeClr val="bg1"/>
              </a:solidFill>
            </a:endParaRPr>
          </a:p>
          <a:p>
            <a:pPr algn="ctr"/>
            <a:r>
              <a:rPr lang="fr-FR" sz="2800" dirty="0" err="1" smtClean="0">
                <a:solidFill>
                  <a:schemeClr val="bg1"/>
                </a:solidFill>
              </a:rPr>
              <a:t>Biostructures</a:t>
            </a:r>
            <a:r>
              <a:rPr lang="fr-FR" sz="2800" dirty="0" smtClean="0">
                <a:solidFill>
                  <a:schemeClr val="bg1"/>
                </a:solidFill>
              </a:rPr>
              <a:t> « fraîches »: </a:t>
            </a:r>
            <a:r>
              <a:rPr lang="fr-FR" sz="2800" i="1" dirty="0" smtClean="0">
                <a:solidFill>
                  <a:schemeClr val="bg1"/>
                </a:solidFill>
              </a:rPr>
              <a:t>galeries de vers, déjections</a:t>
            </a:r>
            <a:endParaRPr lang="fr-FR" sz="2800" dirty="0">
              <a:solidFill>
                <a:schemeClr val="bg1"/>
              </a:solidFill>
            </a:endParaRPr>
          </a:p>
        </p:txBody>
      </p:sp>
      <p:graphicFrame>
        <p:nvGraphicFramePr>
          <p:cNvPr id="13" name="Graphique 12"/>
          <p:cNvGraphicFramePr/>
          <p:nvPr/>
        </p:nvGraphicFramePr>
        <p:xfrm>
          <a:off x="4643439" y="3429000"/>
          <a:ext cx="3929089" cy="238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Porosité structurale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285852" y="5429264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2 mm</a:t>
            </a:r>
            <a:endParaRPr lang="fr-FR" sz="2000" dirty="0">
              <a:solidFill>
                <a:schemeClr val="bg1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142976" y="5786454"/>
            <a:ext cx="1000132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b_bio état3.tif"/>
          <p:cNvPicPr>
            <a:picLocks noChangeAspect="1"/>
          </p:cNvPicPr>
          <p:nvPr/>
        </p:nvPicPr>
        <p:blipFill>
          <a:blip r:embed="rId2"/>
          <a:srcRect l="44531" t="7291" r="4688" b="30208"/>
          <a:stretch>
            <a:fillRect/>
          </a:stretch>
        </p:blipFill>
        <p:spPr>
          <a:xfrm>
            <a:off x="321439" y="1500174"/>
            <a:ext cx="4179123" cy="385765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500562" y="1214422"/>
            <a:ext cx="45005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Couche de sol non travaillée:</a:t>
            </a:r>
          </a:p>
          <a:p>
            <a:endParaRPr lang="fr-FR" b="1" dirty="0" smtClean="0">
              <a:solidFill>
                <a:schemeClr val="bg1"/>
              </a:solidFill>
            </a:endParaRPr>
          </a:p>
          <a:p>
            <a:pPr algn="ctr"/>
            <a:r>
              <a:rPr lang="fr-FR" sz="2800" dirty="0" err="1" smtClean="0">
                <a:solidFill>
                  <a:schemeClr val="bg1"/>
                </a:solidFill>
              </a:rPr>
              <a:t>Biostructures</a:t>
            </a:r>
            <a:r>
              <a:rPr lang="fr-FR" sz="2800" dirty="0" smtClean="0">
                <a:solidFill>
                  <a:schemeClr val="bg1"/>
                </a:solidFill>
              </a:rPr>
              <a:t> « âgées »: </a:t>
            </a:r>
            <a:r>
              <a:rPr lang="fr-FR" sz="2800" i="1" dirty="0" smtClean="0">
                <a:solidFill>
                  <a:schemeClr val="bg1"/>
                </a:solidFill>
              </a:rPr>
              <a:t>prise en masse des déjections dans les galeries</a:t>
            </a:r>
            <a:endParaRPr lang="fr-FR" sz="2800" dirty="0">
              <a:solidFill>
                <a:schemeClr val="bg1"/>
              </a:solidFill>
            </a:endParaRPr>
          </a:p>
        </p:txBody>
      </p:sp>
      <p:graphicFrame>
        <p:nvGraphicFramePr>
          <p:cNvPr id="12" name="Graphique 11"/>
          <p:cNvGraphicFramePr/>
          <p:nvPr/>
        </p:nvGraphicFramePr>
        <p:xfrm>
          <a:off x="4643439" y="3429000"/>
          <a:ext cx="3929089" cy="238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42844" y="1214422"/>
            <a:ext cx="8786874" cy="48577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/>
          <a:lstStyle/>
          <a:p>
            <a:r>
              <a:rPr lang="fr-FR" dirty="0" smtClean="0"/>
              <a:t>À retenir…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688" y="1357298"/>
            <a:ext cx="8858312" cy="2043113"/>
          </a:xfrm>
          <a:ln>
            <a:noFill/>
          </a:ln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La structure est fortement impactée par la réduction du travail du sol :</a:t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>		stabilité structurale        </a:t>
            </a:r>
            <a:br>
              <a:rPr lang="fr-FR" dirty="0" smtClean="0">
                <a:solidFill>
                  <a:schemeClr val="tx1"/>
                </a:solidFill>
              </a:rPr>
            </a:br>
            <a:r>
              <a:rPr lang="fr-FR" dirty="0" smtClean="0">
                <a:solidFill>
                  <a:schemeClr val="tx1"/>
                </a:solidFill>
              </a:rPr>
              <a:t> 		porosité structurale 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5072066" y="2285992"/>
            <a:ext cx="357190" cy="2857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5072066" y="2786058"/>
            <a:ext cx="428628" cy="2857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85688" y="4714884"/>
            <a:ext cx="885831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2800" dirty="0" smtClean="0"/>
              <a:t>La structure est dynamique: évolution à court terme (échelle saisonnière) ou long terme (échelle </a:t>
            </a:r>
            <a:r>
              <a:rPr lang="fr-FR" sz="2800" dirty="0" err="1" smtClean="0"/>
              <a:t>inter-annuelle</a:t>
            </a:r>
            <a:r>
              <a:rPr lang="fr-FR" sz="2800" dirty="0" smtClean="0"/>
              <a:t>)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20" y="3286124"/>
            <a:ext cx="81439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fr-FR" sz="2800" dirty="0" smtClean="0"/>
              <a:t>Les « acteurs » de la structure  sont biologiques (MO, macro-microfaune) ou anthropiques (outils de travail du sol).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4"/>
          <p:cNvSpPr txBox="1">
            <a:spLocks/>
          </p:cNvSpPr>
          <p:nvPr/>
        </p:nvSpPr>
        <p:spPr>
          <a:xfrm>
            <a:off x="95536" y="1234340"/>
            <a:ext cx="8970579" cy="1045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1800" b="1" smtClean="0">
                <a:solidFill>
                  <a:schemeClr val="accent6"/>
                </a:solidFill>
              </a:rPr>
              <a:t>G</a:t>
            </a:r>
            <a:r>
              <a:rPr lang="fr-FR" sz="1800" b="1" smtClean="0"/>
              <a:t>ESTION DES </a:t>
            </a:r>
            <a:r>
              <a:rPr lang="fr-FR" sz="1800" b="1" smtClean="0">
                <a:solidFill>
                  <a:schemeClr val="accent6"/>
                </a:solidFill>
              </a:rPr>
              <a:t>M</a:t>
            </a:r>
            <a:r>
              <a:rPr lang="fr-FR" sz="1800" b="1" smtClean="0"/>
              <a:t>ATIÈRES </a:t>
            </a:r>
            <a:r>
              <a:rPr lang="fr-FR" sz="1800" b="1" smtClean="0">
                <a:solidFill>
                  <a:schemeClr val="accent6"/>
                </a:solidFill>
              </a:rPr>
              <a:t>O</a:t>
            </a:r>
            <a:r>
              <a:rPr lang="fr-FR" sz="1800" b="1" smtClean="0"/>
              <a:t>RGANIQUES ET DU </a:t>
            </a:r>
            <a:r>
              <a:rPr lang="fr-FR" sz="1800" b="1" smtClean="0">
                <a:solidFill>
                  <a:schemeClr val="accent6"/>
                </a:solidFill>
              </a:rPr>
              <a:t>T</a:t>
            </a:r>
            <a:r>
              <a:rPr lang="fr-FR" sz="1800" b="1" smtClean="0"/>
              <a:t>RAVAIL DU </a:t>
            </a:r>
            <a:r>
              <a:rPr lang="fr-FR" sz="1800" b="1" smtClean="0">
                <a:solidFill>
                  <a:schemeClr val="accent6"/>
                </a:solidFill>
              </a:rPr>
              <a:t>S</a:t>
            </a:r>
            <a:r>
              <a:rPr lang="fr-FR" sz="1800" b="1" smtClean="0"/>
              <a:t>OL :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sz="1800" b="1" smtClean="0"/>
              <a:t>DES </a:t>
            </a:r>
            <a:r>
              <a:rPr lang="fr-FR" sz="1800" b="1" smtClean="0">
                <a:solidFill>
                  <a:schemeClr val="accent6"/>
                </a:solidFill>
              </a:rPr>
              <a:t>P</a:t>
            </a:r>
            <a:r>
              <a:rPr lang="fr-FR" sz="1800" b="1" smtClean="0"/>
              <a:t>RATIQUES QUI </a:t>
            </a:r>
            <a:r>
              <a:rPr lang="fr-FR" sz="1800" b="1" smtClean="0">
                <a:solidFill>
                  <a:schemeClr val="accent6"/>
                </a:solidFill>
              </a:rPr>
              <a:t>A</a:t>
            </a:r>
            <a:r>
              <a:rPr lang="fr-FR" sz="1800" b="1" smtClean="0"/>
              <a:t>MÉLIORENT LES </a:t>
            </a:r>
            <a:r>
              <a:rPr lang="fr-FR" sz="1800" b="1" smtClean="0">
                <a:solidFill>
                  <a:schemeClr val="accent6"/>
                </a:solidFill>
              </a:rPr>
              <a:t>S</a:t>
            </a:r>
            <a:r>
              <a:rPr lang="fr-FR" sz="1800" b="1" smtClean="0"/>
              <a:t>ERVICES </a:t>
            </a:r>
            <a:r>
              <a:rPr lang="fr-FR" sz="1800" b="1" smtClean="0">
                <a:solidFill>
                  <a:schemeClr val="accent6"/>
                </a:solidFill>
              </a:rPr>
              <a:t>É</a:t>
            </a:r>
            <a:r>
              <a:rPr lang="fr-FR" sz="1800" b="1" smtClean="0"/>
              <a:t>COSYSTÉMIQUES RENDUS PAR LES </a:t>
            </a:r>
            <a:r>
              <a:rPr lang="fr-FR" sz="1800" b="1" smtClean="0">
                <a:solidFill>
                  <a:schemeClr val="accent6"/>
                </a:solidFill>
              </a:rPr>
              <a:t>S</a:t>
            </a:r>
            <a:r>
              <a:rPr lang="fr-FR" sz="1800" b="1" smtClean="0"/>
              <a:t>OLS ?</a:t>
            </a:r>
            <a:endParaRPr lang="fr-FR" sz="1050" b="1" dirty="0"/>
          </a:p>
        </p:txBody>
      </p:sp>
      <p:pic>
        <p:nvPicPr>
          <p:cNvPr id="5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b="21246"/>
          <a:stretch/>
        </p:blipFill>
        <p:spPr bwMode="auto">
          <a:xfrm>
            <a:off x="0" y="0"/>
            <a:ext cx="3498640" cy="122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6" name="Picture 9" descr="P:\PPR\PPR_5\07CR-BIO-VALOAGRO\8BIO0411\Photos\Jack photo's\CIMG23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8" b="6525"/>
          <a:stretch/>
        </p:blipFill>
        <p:spPr bwMode="auto">
          <a:xfrm>
            <a:off x="5876940" y="0"/>
            <a:ext cx="3267060" cy="12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P:\PPR\PPR_5\07CR-BIO-VALOAGRO\8BIO0403\Photos\QualiAgro\2013 récolte blé\DSC002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17565"/>
          <a:stretch/>
        </p:blipFill>
        <p:spPr bwMode="auto">
          <a:xfrm>
            <a:off x="3498640" y="0"/>
            <a:ext cx="2385060" cy="12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2459504"/>
            <a:ext cx="8424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FFC000"/>
                </a:solidFill>
              </a:rPr>
              <a:t>Gestion de la matière organique : </a:t>
            </a:r>
            <a:br>
              <a:rPr lang="fr-FR" sz="3200" b="1" dirty="0">
                <a:solidFill>
                  <a:srgbClr val="FFC000"/>
                </a:solidFill>
              </a:rPr>
            </a:br>
            <a:r>
              <a:rPr lang="fr-FR" sz="3200" b="1" dirty="0">
                <a:solidFill>
                  <a:srgbClr val="FFC000"/>
                </a:solidFill>
              </a:rPr>
              <a:t>influence sur la structure du </a:t>
            </a:r>
            <a:r>
              <a:rPr lang="fr-FR" sz="3200" b="1" dirty="0" smtClean="0">
                <a:solidFill>
                  <a:srgbClr val="FFC000"/>
                </a:solidFill>
              </a:rPr>
              <a:t>sol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/>
            </a:r>
            <a:br>
              <a:rPr lang="fr-FR" sz="3200" b="1" dirty="0">
                <a:solidFill>
                  <a:schemeClr val="bg1"/>
                </a:solidFill>
              </a:rPr>
            </a:br>
            <a:r>
              <a:rPr lang="fr-FR" sz="2400" u="sng" dirty="0">
                <a:solidFill>
                  <a:schemeClr val="bg1"/>
                </a:solidFill>
              </a:rPr>
              <a:t>Jack </a:t>
            </a:r>
            <a:r>
              <a:rPr lang="fr-FR" sz="2400" u="sng" dirty="0" err="1">
                <a:solidFill>
                  <a:schemeClr val="bg1"/>
                </a:solidFill>
              </a:rPr>
              <a:t>Faber</a:t>
            </a:r>
            <a:r>
              <a:rPr lang="fr-FR" sz="2400" dirty="0">
                <a:solidFill>
                  <a:schemeClr val="bg1"/>
                </a:solidFill>
              </a:rPr>
              <a:t>, </a:t>
            </a:r>
            <a:r>
              <a:rPr lang="fr-FR" sz="2400" dirty="0" err="1">
                <a:solidFill>
                  <a:schemeClr val="bg1"/>
                </a:solidFill>
              </a:rPr>
              <a:t>Jaap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r>
              <a:rPr lang="fr-FR" sz="2400" dirty="0" err="1">
                <a:solidFill>
                  <a:schemeClr val="bg1"/>
                </a:solidFill>
              </a:rPr>
              <a:t>Bloem</a:t>
            </a:r>
            <a:r>
              <a:rPr lang="fr-FR" sz="2400" dirty="0">
                <a:solidFill>
                  <a:schemeClr val="bg1"/>
                </a:solidFill>
              </a:rPr>
              <a:t>  (</a:t>
            </a:r>
            <a:r>
              <a:rPr lang="fr-FR" sz="2400" dirty="0" err="1">
                <a:solidFill>
                  <a:schemeClr val="bg1"/>
                </a:solidFill>
              </a:rPr>
              <a:t>Alterra</a:t>
            </a:r>
            <a:r>
              <a:rPr lang="fr-FR" sz="2400" dirty="0">
                <a:solidFill>
                  <a:schemeClr val="bg1"/>
                </a:solidFill>
              </a:rPr>
              <a:t> - Wageningen UR, </a:t>
            </a:r>
            <a:r>
              <a:rPr lang="fr-FR" sz="2400" dirty="0" err="1">
                <a:solidFill>
                  <a:schemeClr val="bg1"/>
                </a:solidFill>
              </a:rPr>
              <a:t>Netherlands</a:t>
            </a:r>
            <a:r>
              <a:rPr lang="fr-FR" sz="2400" dirty="0">
                <a:solidFill>
                  <a:schemeClr val="bg1"/>
                </a:solidFill>
              </a:rPr>
              <a:t>)</a:t>
            </a:r>
            <a:br>
              <a:rPr lang="fr-FR" sz="2400" dirty="0">
                <a:solidFill>
                  <a:schemeClr val="bg1"/>
                </a:solidFill>
              </a:rPr>
            </a:br>
            <a:r>
              <a:rPr lang="fr-FR" sz="2400" dirty="0">
                <a:solidFill>
                  <a:schemeClr val="bg1"/>
                </a:solidFill>
              </a:rPr>
              <a:t>&amp; Sabine Houot  (INRA, Grignon)</a:t>
            </a:r>
            <a:r>
              <a:rPr lang="fr-FR" sz="3200" dirty="0">
                <a:solidFill>
                  <a:schemeClr val="bg1"/>
                </a:solidFill>
              </a:rPr>
              <a:t/>
            </a:r>
            <a:br>
              <a:rPr lang="fr-FR" sz="3200" dirty="0">
                <a:solidFill>
                  <a:schemeClr val="bg1"/>
                </a:solidFill>
              </a:rPr>
            </a:b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92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yDocuments C\Bodemecologie dias\Frankrijk, Lusignan, oktober 2012\2012_10180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9548" y="2250249"/>
            <a:ext cx="4740020" cy="355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72024" cy="864096"/>
          </a:xfrm>
        </p:spPr>
        <p:txBody>
          <a:bodyPr>
            <a:noAutofit/>
          </a:bodyPr>
          <a:lstStyle/>
          <a:p>
            <a:r>
              <a:rPr lang="fr-FR" dirty="0"/>
              <a:t>Objectif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3184" y="1988840"/>
            <a:ext cx="3898776" cy="3816424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fr-FR" sz="2200" dirty="0" smtClean="0"/>
              <a:t>Comparer </a:t>
            </a:r>
            <a:r>
              <a:rPr lang="fr-FR" sz="2200" dirty="0" smtClean="0"/>
              <a:t>les effets d’amendement organiques sur la structure du sol</a:t>
            </a:r>
          </a:p>
          <a:p>
            <a:pPr>
              <a:spcBef>
                <a:spcPts val="1200"/>
              </a:spcBef>
            </a:pPr>
            <a:r>
              <a:rPr lang="fr-FR" sz="2200" dirty="0" smtClean="0"/>
              <a:t>Taille et stabilité des agrégats</a:t>
            </a:r>
          </a:p>
          <a:p>
            <a:pPr>
              <a:spcBef>
                <a:spcPts val="1200"/>
              </a:spcBef>
            </a:pPr>
            <a:r>
              <a:rPr lang="fr-FR" sz="2200" dirty="0" smtClean="0"/>
              <a:t>Résistance à la pénétration</a:t>
            </a:r>
          </a:p>
          <a:p>
            <a:pPr>
              <a:spcBef>
                <a:spcPts val="1200"/>
              </a:spcBef>
            </a:pPr>
            <a:r>
              <a:rPr lang="fr-FR" sz="2200" dirty="0" smtClean="0"/>
              <a:t>Conséquences sur la régulation de l’eau du sol  et l’érosion</a:t>
            </a:r>
          </a:p>
          <a:p>
            <a:pPr marL="57150" indent="0">
              <a:spcBef>
                <a:spcPts val="1200"/>
              </a:spcBef>
              <a:buNone/>
            </a:pPr>
            <a:endParaRPr lang="fr-FR" sz="2200" dirty="0" smtClean="0"/>
          </a:p>
          <a:p>
            <a:pPr>
              <a:spcBef>
                <a:spcPts val="1200"/>
              </a:spcBef>
            </a:pPr>
            <a:endParaRPr lang="fr-FR" sz="2200" dirty="0"/>
          </a:p>
        </p:txBody>
      </p:sp>
    </p:spTree>
    <p:extLst>
      <p:ext uri="{BB962C8B-B14F-4D97-AF65-F5344CB8AC3E}">
        <p14:creationId xmlns:p14="http://schemas.microsoft.com/office/powerpoint/2010/main" val="400866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Agrégats</a:t>
            </a:r>
            <a:r>
              <a:rPr lang="en-GB" dirty="0" smtClean="0"/>
              <a:t> du sol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700808"/>
            <a:ext cx="302433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fr-FR" sz="2000" dirty="0" smtClean="0">
                <a:solidFill>
                  <a:schemeClr val="bg1"/>
                </a:solidFill>
              </a:rPr>
              <a:t>Composés de petites particules de sol</a:t>
            </a:r>
          </a:p>
          <a:p>
            <a:pPr>
              <a:spcBef>
                <a:spcPts val="1800"/>
              </a:spcBef>
            </a:pPr>
            <a:r>
              <a:rPr lang="fr-FR" sz="2000" dirty="0" smtClean="0">
                <a:solidFill>
                  <a:schemeClr val="bg1"/>
                </a:solidFill>
              </a:rPr>
              <a:t>Collés entre eux au sein d’agrégation de plus en plus grandes tailles</a:t>
            </a:r>
          </a:p>
          <a:p>
            <a:pPr>
              <a:spcBef>
                <a:spcPts val="1800"/>
              </a:spcBef>
            </a:pPr>
            <a:r>
              <a:rPr lang="fr-FR" sz="2000" dirty="0" smtClean="0">
                <a:solidFill>
                  <a:schemeClr val="bg1"/>
                </a:solidFill>
              </a:rPr>
              <a:t>Par des sécrétions de champignons, de bactéries, de vers de terre, etc.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1880" y="1710190"/>
            <a:ext cx="5652120" cy="423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44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/>
          </p:cNvPicPr>
          <p:nvPr>
            <p:ph type="pic" sz="quarter" idx="16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262" cy="6858000"/>
          </a:xfrm>
        </p:spPr>
      </p:pic>
      <p:sp>
        <p:nvSpPr>
          <p:cNvPr id="5" name="Oval 4"/>
          <p:cNvSpPr/>
          <p:nvPr/>
        </p:nvSpPr>
        <p:spPr>
          <a:xfrm>
            <a:off x="5022256" y="1128172"/>
            <a:ext cx="2628910" cy="222068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7082" y="3591390"/>
            <a:ext cx="1669047" cy="329257"/>
          </a:xfrm>
          <a:prstGeom prst="rect">
            <a:avLst/>
          </a:prstGeom>
          <a:solidFill>
            <a:schemeClr val="bg2">
              <a:lumMod val="75000"/>
              <a:alpha val="67000"/>
            </a:schemeClr>
          </a:solidFill>
        </p:spPr>
        <p:txBody>
          <a:bodyPr wrap="none" rtlCol="0" anchor="b" anchorCtr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2400" dirty="0" err="1" smtClean="0">
                <a:solidFill>
                  <a:srgbClr val="FFFF00"/>
                </a:solidFill>
                <a:latin typeface="Verdana" pitchFamily="34" charset="0"/>
              </a:rPr>
              <a:t>Agrégats</a:t>
            </a:r>
            <a:r>
              <a:rPr lang="en-GB" sz="2400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9" name="Oval 8"/>
          <p:cNvSpPr/>
          <p:nvPr/>
        </p:nvSpPr>
        <p:spPr>
          <a:xfrm>
            <a:off x="1120054" y="4952010"/>
            <a:ext cx="2193162" cy="165437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620000" y="2448000"/>
            <a:ext cx="936000" cy="936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2340000">
            <a:off x="6934250" y="2400125"/>
            <a:ext cx="1277293" cy="864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7" y="4243634"/>
            <a:ext cx="3915883" cy="553998"/>
          </a:xfrm>
          <a:prstGeom prst="rect">
            <a:avLst/>
          </a:prstGeom>
          <a:solidFill>
            <a:schemeClr val="bg2">
              <a:lumMod val="75000"/>
              <a:alpha val="67000"/>
            </a:schemeClr>
          </a:solidFill>
        </p:spPr>
        <p:txBody>
          <a:bodyPr wrap="square" rtlCol="0" anchor="b" anchorCtr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2400" dirty="0" err="1" smtClean="0">
                <a:solidFill>
                  <a:schemeClr val="bg1"/>
                </a:solidFill>
                <a:latin typeface="Verdana" pitchFamily="34" charset="0"/>
              </a:rPr>
              <a:t>Hyphe</a:t>
            </a:r>
            <a:r>
              <a:rPr lang="en-GB" sz="24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sz="2400" dirty="0">
                <a:solidFill>
                  <a:schemeClr val="bg1"/>
                </a:solidFill>
                <a:latin typeface="Verdana" pitchFamily="34" charset="0"/>
              </a:rPr>
              <a:t>de </a:t>
            </a:r>
            <a:r>
              <a:rPr lang="en-GB" sz="2400" dirty="0" smtClean="0">
                <a:solidFill>
                  <a:schemeClr val="bg1"/>
                </a:solidFill>
                <a:latin typeface="Verdana" pitchFamily="34" charset="0"/>
              </a:rPr>
              <a:t>champignons </a:t>
            </a:r>
            <a:r>
              <a:rPr lang="en-GB" sz="2400" dirty="0" err="1" smtClean="0">
                <a:solidFill>
                  <a:schemeClr val="bg1"/>
                </a:solidFill>
                <a:latin typeface="Verdana" pitchFamily="34" charset="0"/>
              </a:rPr>
              <a:t>mycorrhiziens</a:t>
            </a:r>
            <a:endParaRPr lang="en-GB" sz="24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 rot="1426036">
            <a:off x="4550495" y="779625"/>
            <a:ext cx="815636" cy="135804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00000" y="-310678"/>
            <a:ext cx="2052000" cy="1836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39531" y="4293096"/>
            <a:ext cx="3784997" cy="2185214"/>
          </a:xfrm>
          <a:prstGeom prst="rect">
            <a:avLst/>
          </a:prstGeom>
          <a:solidFill>
            <a:srgbClr val="D8F2DA">
              <a:alpha val="67000"/>
            </a:srgbClr>
          </a:solidFill>
        </p:spPr>
        <p:txBody>
          <a:bodyPr wrap="square">
            <a:spAutoFit/>
          </a:bodyPr>
          <a:lstStyle/>
          <a:p>
            <a:r>
              <a:rPr lang="fr-FR" sz="4000" dirty="0" smtClean="0"/>
              <a:t>Structure du sol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200" dirty="0" smtClean="0"/>
              <a:t>pores, agrégats,</a:t>
            </a:r>
            <a:br>
              <a:rPr lang="fr-FR" sz="3200" dirty="0" smtClean="0"/>
            </a:br>
            <a:r>
              <a:rPr lang="fr-FR" sz="3200" dirty="0" smtClean="0"/>
              <a:t>filaments fongiques, </a:t>
            </a:r>
            <a:br>
              <a:rPr lang="fr-FR" sz="3200" dirty="0" smtClean="0"/>
            </a:br>
            <a:r>
              <a:rPr lang="fr-FR" sz="3200" dirty="0" smtClean="0"/>
              <a:t>racines de plantes</a:t>
            </a:r>
            <a:endParaRPr lang="fr-FR" sz="3600" dirty="0"/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491643" y="230194"/>
            <a:ext cx="8338033" cy="840125"/>
          </a:xfrm>
        </p:spPr>
        <p:txBody>
          <a:bodyPr>
            <a:normAutofit fontScale="90000"/>
          </a:bodyPr>
          <a:lstStyle/>
          <a:p>
            <a:pPr algn="l"/>
            <a:r>
              <a:rPr lang="en-GB" sz="2700" dirty="0" smtClean="0"/>
              <a:t>Sol  sous un microscope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(x 100)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4580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75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55" y="1268760"/>
            <a:ext cx="3061393" cy="231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6677" y="864007"/>
            <a:ext cx="5668539" cy="522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68863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dirty="0" smtClean="0">
                <a:solidFill>
                  <a:prstClr val="white"/>
                </a:solidFill>
              </a:rPr>
              <a:t>Structure du sol: les </a:t>
            </a:r>
            <a:r>
              <a:rPr lang="en-GB" sz="4000" dirty="0" err="1" smtClean="0">
                <a:solidFill>
                  <a:prstClr val="white"/>
                </a:solidFill>
              </a:rPr>
              <a:t>agrégats</a:t>
            </a:r>
            <a:r>
              <a:rPr lang="en-GB" sz="2700" dirty="0" smtClean="0">
                <a:solidFill>
                  <a:prstClr val="white"/>
                </a:solidFill>
              </a:rPr>
              <a:t> </a:t>
            </a:r>
            <a:r>
              <a:rPr lang="en-GB" sz="2600" dirty="0" smtClean="0">
                <a:solidFill>
                  <a:prstClr val="white"/>
                </a:solidFill>
              </a:rPr>
              <a:t/>
            </a:r>
            <a:br>
              <a:rPr lang="en-GB" sz="2600" dirty="0" smtClean="0">
                <a:solidFill>
                  <a:prstClr val="white"/>
                </a:solidFill>
              </a:rPr>
            </a:br>
            <a:r>
              <a:rPr lang="en-GB" sz="2600" dirty="0" err="1" smtClean="0">
                <a:solidFill>
                  <a:prstClr val="white"/>
                </a:solidFill>
              </a:rPr>
              <a:t>Méthodes</a:t>
            </a:r>
            <a:r>
              <a:rPr lang="en-GB" sz="2600" dirty="0" smtClean="0">
                <a:solidFill>
                  <a:prstClr val="white"/>
                </a:solidFill>
              </a:rPr>
              <a:t>  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142455" y="3456384"/>
            <a:ext cx="3493441" cy="2758281"/>
            <a:chOff x="142455" y="3456384"/>
            <a:chExt cx="3493441" cy="27582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2455" y="3456384"/>
              <a:ext cx="3061393" cy="263665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4998" y="5445224"/>
              <a:ext cx="3470898" cy="769441"/>
            </a:xfrm>
            <a:prstGeom prst="rect">
              <a:avLst/>
            </a:prstGeom>
            <a:solidFill>
              <a:schemeClr val="bg2">
                <a:lumMod val="90000"/>
                <a:alpha val="6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sz="2200" dirty="0" err="1" smtClean="0">
                  <a:solidFill>
                    <a:schemeClr val="accent2">
                      <a:lumMod val="50000"/>
                    </a:schemeClr>
                  </a:solidFill>
                </a:rPr>
                <a:t>Tamisage</a:t>
              </a:r>
              <a:r>
                <a:rPr lang="en-GB" sz="2200" dirty="0" smtClean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GB" sz="2200" dirty="0" err="1" smtClean="0">
                  <a:solidFill>
                    <a:schemeClr val="accent2">
                      <a:lumMod val="50000"/>
                    </a:schemeClr>
                  </a:solidFill>
                </a:rPr>
                <a:t>humide</a:t>
              </a:r>
              <a:r>
                <a:rPr lang="en-GB" sz="2200" dirty="0" smtClean="0">
                  <a:solidFill>
                    <a:schemeClr val="accent2">
                      <a:lumMod val="50000"/>
                    </a:schemeClr>
                  </a:solidFill>
                </a:rPr>
                <a:t> pour </a:t>
              </a:r>
              <a:r>
                <a:rPr lang="en-GB" sz="2200" dirty="0" err="1" smtClean="0">
                  <a:solidFill>
                    <a:schemeClr val="accent2">
                      <a:lumMod val="50000"/>
                    </a:schemeClr>
                  </a:solidFill>
                </a:rPr>
                <a:t>l’évaluation</a:t>
              </a:r>
              <a:r>
                <a:rPr lang="en-GB" sz="2200" dirty="0" smtClean="0">
                  <a:solidFill>
                    <a:schemeClr val="accent2">
                      <a:lumMod val="50000"/>
                    </a:schemeClr>
                  </a:solidFill>
                </a:rPr>
                <a:t> des la </a:t>
              </a:r>
              <a:r>
                <a:rPr lang="en-GB" sz="2200" dirty="0" err="1" smtClean="0">
                  <a:solidFill>
                    <a:schemeClr val="accent2">
                      <a:lumMod val="50000"/>
                    </a:schemeClr>
                  </a:solidFill>
                </a:rPr>
                <a:t>stabilité</a:t>
              </a:r>
              <a:endParaRPr lang="en-GB" sz="22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5813556" y="2364632"/>
            <a:ext cx="1477328" cy="208823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GB" sz="2800" dirty="0" err="1" smtClean="0">
                <a:solidFill>
                  <a:schemeClr val="accent2">
                    <a:lumMod val="50000"/>
                  </a:schemeClr>
                </a:solidFill>
              </a:rPr>
              <a:t>Diamètres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accent2">
                    <a:lumMod val="50000"/>
                  </a:schemeClr>
                </a:solidFill>
              </a:rPr>
              <a:t>Moyens</a:t>
            </a:r>
            <a:r>
              <a:rPr lang="en-GB" sz="2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accent2">
                    <a:lumMod val="50000"/>
                  </a:schemeClr>
                </a:solidFill>
              </a:rPr>
              <a:t>Pondérés</a:t>
            </a:r>
            <a:endParaRPr lang="en-GB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998" y="2916233"/>
            <a:ext cx="3470897" cy="76944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200" dirty="0" err="1">
                <a:solidFill>
                  <a:schemeClr val="accent2">
                    <a:lumMod val="50000"/>
                  </a:schemeClr>
                </a:solidFill>
              </a:rPr>
              <a:t>Tamisage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</a:rPr>
              <a:t> sec pour </a:t>
            </a:r>
            <a:r>
              <a:rPr lang="en-GB" sz="2200" dirty="0" err="1">
                <a:solidFill>
                  <a:schemeClr val="accent2">
                    <a:lumMod val="50000"/>
                  </a:schemeClr>
                </a:solidFill>
              </a:rPr>
              <a:t>l’évaluation</a:t>
            </a:r>
            <a:r>
              <a:rPr lang="en-GB" sz="2200" dirty="0">
                <a:solidFill>
                  <a:schemeClr val="accent2">
                    <a:lumMod val="50000"/>
                  </a:schemeClr>
                </a:solidFill>
              </a:rPr>
              <a:t> de la </a:t>
            </a:r>
            <a:r>
              <a:rPr lang="en-GB" sz="2200" u="sng" dirty="0" err="1">
                <a:solidFill>
                  <a:schemeClr val="accent2">
                    <a:lumMod val="50000"/>
                  </a:schemeClr>
                </a:solidFill>
              </a:rPr>
              <a:t>taille</a:t>
            </a:r>
            <a:endParaRPr lang="en-GB" sz="2200" u="sn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11663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err="1" smtClean="0"/>
              <a:t>Taille</a:t>
            </a:r>
            <a:r>
              <a:rPr lang="en-GB" dirty="0" smtClean="0"/>
              <a:t> des </a:t>
            </a:r>
            <a:r>
              <a:rPr lang="en-GB" dirty="0" err="1" smtClean="0"/>
              <a:t>agrégats</a:t>
            </a:r>
            <a:endParaRPr lang="en-GB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574864"/>
              </p:ext>
            </p:extLst>
          </p:nvPr>
        </p:nvGraphicFramePr>
        <p:xfrm>
          <a:off x="539552" y="2636912"/>
          <a:ext cx="8280922" cy="15121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854"/>
                <a:gridCol w="1379854"/>
                <a:gridCol w="1379854"/>
                <a:gridCol w="1379854"/>
                <a:gridCol w="1380753"/>
                <a:gridCol w="1380753"/>
              </a:tblGrid>
              <a:tr h="7560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</a:rPr>
                        <a:t> </a:t>
                      </a:r>
                      <a:endParaRPr lang="en-GB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BIO</a:t>
                      </a:r>
                      <a:endParaRPr lang="en-GB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</a:rPr>
                        <a:t>Tem</a:t>
                      </a:r>
                      <a:endParaRPr lang="en-GB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DVB</a:t>
                      </a:r>
                      <a:endParaRPr lang="en-GB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</a:rPr>
                        <a:t>FUM</a:t>
                      </a:r>
                      <a:endParaRPr lang="en-GB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OMR</a:t>
                      </a:r>
                      <a:endParaRPr lang="en-GB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>
                    <a:solidFill>
                      <a:srgbClr val="FFC000"/>
                    </a:solidFill>
                  </a:tcPr>
                </a:tc>
              </a:tr>
              <a:tr h="7560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effectLst/>
                        </a:rPr>
                        <a:t>MWD</a:t>
                      </a:r>
                      <a:endParaRPr lang="en-GB" sz="28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effectLst/>
                        </a:rPr>
                        <a:t>3.5 </a:t>
                      </a:r>
                      <a:r>
                        <a:rPr lang="en-US" sz="2800" b="0" baseline="30000" dirty="0" smtClean="0">
                          <a:effectLst/>
                        </a:rPr>
                        <a:t>b</a:t>
                      </a:r>
                      <a:endParaRPr lang="en-GB" sz="2800" b="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effectLst/>
                        </a:rPr>
                        <a:t>3.2 </a:t>
                      </a:r>
                      <a:r>
                        <a:rPr lang="en-US" sz="2800" b="0" baseline="30000" dirty="0" smtClean="0">
                          <a:effectLst/>
                        </a:rPr>
                        <a:t>a</a:t>
                      </a:r>
                      <a:endParaRPr lang="en-GB" sz="2800" b="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effectLst/>
                        </a:rPr>
                        <a:t>3.0</a:t>
                      </a:r>
                      <a:r>
                        <a:rPr lang="en-US" sz="2800" b="0" baseline="30000" dirty="0" smtClean="0">
                          <a:effectLst/>
                        </a:rPr>
                        <a:t>a</a:t>
                      </a:r>
                      <a:endParaRPr lang="en-GB" sz="2800" b="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effectLst/>
                        </a:rPr>
                        <a:t>3.2 </a:t>
                      </a:r>
                      <a:r>
                        <a:rPr lang="en-US" sz="2800" b="0" baseline="30000" dirty="0" smtClean="0">
                          <a:effectLst/>
                        </a:rPr>
                        <a:t>a</a:t>
                      </a:r>
                      <a:endParaRPr lang="en-GB" sz="2800" b="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 smtClean="0">
                          <a:effectLst/>
                        </a:rPr>
                        <a:t>3.2 </a:t>
                      </a:r>
                      <a:r>
                        <a:rPr lang="en-US" sz="2800" b="0" baseline="30000" dirty="0" smtClean="0">
                          <a:effectLst/>
                        </a:rPr>
                        <a:t>a</a:t>
                      </a:r>
                      <a:endParaRPr lang="en-GB" sz="2800" b="0" baseline="30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539552" y="4294837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</a:rPr>
              <a:t>a et b </a:t>
            </a:r>
            <a:r>
              <a:rPr lang="en-US" i="1" dirty="0" err="1" smtClean="0">
                <a:solidFill>
                  <a:schemeClr val="bg1"/>
                </a:solidFill>
              </a:rPr>
              <a:t>diffèrent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 err="1" smtClean="0">
                <a:solidFill>
                  <a:schemeClr val="bg1"/>
                </a:solidFill>
              </a:rPr>
              <a:t>significativement</a:t>
            </a:r>
            <a:r>
              <a:rPr lang="en-US" i="1" dirty="0" smtClean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(P &lt; 5</a:t>
            </a:r>
            <a:r>
              <a:rPr lang="en-US" i="1" dirty="0" smtClean="0">
                <a:solidFill>
                  <a:schemeClr val="bg1"/>
                </a:solidFill>
              </a:rPr>
              <a:t>%)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2391" y="4460448"/>
            <a:ext cx="56373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804863" algn="l"/>
              </a:tabLst>
            </a:pP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BIO </a:t>
            </a: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compost de </a:t>
            </a:r>
            <a:r>
              <a:rPr lang="en-GB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biodéchets</a:t>
            </a:r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tabLst>
                <a:tab pos="804863" algn="l"/>
              </a:tabLst>
            </a:pP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Tem	</a:t>
            </a:r>
            <a:r>
              <a:rPr lang="en-GB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Témoin</a:t>
            </a:r>
            <a:endParaRPr lang="en-GB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tabLst>
                <a:tab pos="804863" algn="l"/>
              </a:tabLst>
            </a:pP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DVB 	compost de </a:t>
            </a:r>
            <a:r>
              <a:rPr lang="en-GB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boue</a:t>
            </a: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et </a:t>
            </a:r>
            <a:r>
              <a:rPr lang="en-GB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déchets</a:t>
            </a: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verts</a:t>
            </a:r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tabLst>
                <a:tab pos="804863" algn="l"/>
              </a:tabLst>
            </a:pP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FUM 	fumier de </a:t>
            </a:r>
            <a:r>
              <a:rPr lang="en-GB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bovin</a:t>
            </a:r>
            <a:endParaRPr lang="en-GB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>
              <a:tabLst>
                <a:tab pos="804863" algn="l"/>
              </a:tabLst>
            </a:pP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OMR </a:t>
            </a: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	compost </a:t>
            </a:r>
            <a:r>
              <a:rPr lang="en-GB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d’ordures</a:t>
            </a: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ménagères</a:t>
            </a:r>
            <a:r>
              <a:rPr lang="en-GB" sz="20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GB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résiduelles</a:t>
            </a:r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412776"/>
            <a:ext cx="56222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500" dirty="0" smtClean="0">
                <a:solidFill>
                  <a:prstClr val="white"/>
                </a:solidFill>
              </a:rPr>
              <a:t>Horizon de surface (0-10 </a:t>
            </a:r>
            <a:r>
              <a:rPr lang="en-GB" sz="2500" dirty="0">
                <a:solidFill>
                  <a:prstClr val="white"/>
                </a:solidFill>
              </a:rPr>
              <a:t>cm) </a:t>
            </a:r>
            <a:endParaRPr lang="en-GB" sz="2500" dirty="0" smtClean="0">
              <a:solidFill>
                <a:prstClr val="white"/>
              </a:solidFill>
            </a:endParaRPr>
          </a:p>
          <a:p>
            <a:r>
              <a:rPr lang="en-GB" sz="2500" dirty="0" err="1" smtClean="0">
                <a:solidFill>
                  <a:prstClr val="white"/>
                </a:solidFill>
                <a:ea typeface="+mj-ea"/>
                <a:cs typeface="+mj-cs"/>
              </a:rPr>
              <a:t>Diamètres</a:t>
            </a:r>
            <a:r>
              <a:rPr lang="en-GB" sz="2500" dirty="0" smtClean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GB" sz="2500" dirty="0" err="1" smtClean="0">
                <a:solidFill>
                  <a:prstClr val="white"/>
                </a:solidFill>
                <a:ea typeface="+mj-ea"/>
                <a:cs typeface="+mj-cs"/>
              </a:rPr>
              <a:t>Moyens</a:t>
            </a:r>
            <a:r>
              <a:rPr lang="en-GB" sz="2500" dirty="0" smtClean="0">
                <a:solidFill>
                  <a:prstClr val="white"/>
                </a:solidFill>
                <a:ea typeface="+mj-ea"/>
                <a:cs typeface="+mj-cs"/>
              </a:rPr>
              <a:t> </a:t>
            </a:r>
            <a:r>
              <a:rPr lang="en-GB" sz="2500" dirty="0" err="1">
                <a:solidFill>
                  <a:prstClr val="white"/>
                </a:solidFill>
                <a:ea typeface="+mj-ea"/>
                <a:cs typeface="+mj-cs"/>
              </a:rPr>
              <a:t>P</a:t>
            </a:r>
            <a:r>
              <a:rPr lang="en-GB" sz="2500" dirty="0" err="1" smtClean="0">
                <a:solidFill>
                  <a:prstClr val="white"/>
                </a:solidFill>
                <a:ea typeface="+mj-ea"/>
                <a:cs typeface="+mj-cs"/>
              </a:rPr>
              <a:t>ondérés</a:t>
            </a:r>
            <a:r>
              <a:rPr lang="en-GB" sz="2500" dirty="0" smtClean="0">
                <a:solidFill>
                  <a:prstClr val="white"/>
                </a:solidFill>
                <a:ea typeface="+mj-ea"/>
                <a:cs typeface="+mj-cs"/>
              </a:rPr>
              <a:t>, MWD (mm)</a:t>
            </a:r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1835696" y="2708920"/>
            <a:ext cx="1584176" cy="1584176"/>
          </a:xfrm>
          <a:prstGeom prst="ellipse">
            <a:avLst/>
          </a:prstGeom>
          <a:noFill/>
          <a:ln w="38100">
            <a:solidFill>
              <a:srgbClr val="33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03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/>
          <p:cNvSpPr txBox="1">
            <a:spLocks/>
          </p:cNvSpPr>
          <p:nvPr/>
        </p:nvSpPr>
        <p:spPr>
          <a:xfrm>
            <a:off x="357158" y="0"/>
            <a:ext cx="8229600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structure des 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sols :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357158" y="785794"/>
            <a:ext cx="8340386" cy="2000264"/>
            <a:chOff x="357158" y="785794"/>
            <a:chExt cx="8340386" cy="2000264"/>
          </a:xfrm>
        </p:grpSpPr>
        <p:grpSp>
          <p:nvGrpSpPr>
            <p:cNvPr id="3" name="Groupe 2"/>
            <p:cNvGrpSpPr/>
            <p:nvPr/>
          </p:nvGrpSpPr>
          <p:grpSpPr>
            <a:xfrm>
              <a:off x="357158" y="785794"/>
              <a:ext cx="8340386" cy="2000264"/>
              <a:chOff x="642910" y="785476"/>
              <a:chExt cx="7983196" cy="2000264"/>
            </a:xfrm>
          </p:grpSpPr>
          <p:sp>
            <p:nvSpPr>
              <p:cNvPr id="4" name="Espace réservé du contenu 2"/>
              <p:cNvSpPr txBox="1">
                <a:spLocks/>
              </p:cNvSpPr>
              <p:nvPr/>
            </p:nvSpPr>
            <p:spPr>
              <a:xfrm>
                <a:off x="642910" y="928670"/>
                <a:ext cx="4643470" cy="131920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Arrangement spatial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des vides (pores) 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fr-FR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rPr>
                  <a:t>et des pleins (agrégats)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fr-FR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5" name="Picture 9" descr="porosite_a"/>
              <p:cNvPicPr>
                <a:picLocks noChangeAspect="1" noChangeArrowheads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 bwMode="auto">
              <a:xfrm rot="5400000">
                <a:off x="7152698" y="1276611"/>
                <a:ext cx="1964544" cy="9822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" name="Picture 1027" descr="profil_M1"/>
              <p:cNvPicPr>
                <a:picLocks noChangeAspect="1" noChangeArrowheads="1"/>
              </p:cNvPicPr>
              <p:nvPr/>
            </p:nvPicPr>
            <p:blipFill>
              <a:blip r:embed="rId3"/>
              <a:srcRect t="8751" b="9572"/>
              <a:stretch>
                <a:fillRect/>
              </a:stretch>
            </p:blipFill>
            <p:spPr bwMode="auto">
              <a:xfrm>
                <a:off x="6072198" y="856914"/>
                <a:ext cx="1428760" cy="192882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4">
              <a:lum contrast="18000"/>
            </a:blip>
            <a:srcRect/>
            <a:stretch>
              <a:fillRect/>
            </a:stretch>
          </p:blipFill>
          <p:spPr bwMode="auto">
            <a:xfrm>
              <a:off x="3643306" y="928670"/>
              <a:ext cx="2095123" cy="177861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25" name="Groupe 24"/>
          <p:cNvGrpSpPr/>
          <p:nvPr/>
        </p:nvGrpSpPr>
        <p:grpSpPr>
          <a:xfrm>
            <a:off x="3714744" y="2928934"/>
            <a:ext cx="8072494" cy="2928958"/>
            <a:chOff x="3714744" y="2928934"/>
            <a:chExt cx="8072494" cy="2928958"/>
          </a:xfrm>
        </p:grpSpPr>
        <p:grpSp>
          <p:nvGrpSpPr>
            <p:cNvPr id="20" name="Groupe 19"/>
            <p:cNvGrpSpPr/>
            <p:nvPr/>
          </p:nvGrpSpPr>
          <p:grpSpPr>
            <a:xfrm>
              <a:off x="3714744" y="2928934"/>
              <a:ext cx="8072494" cy="2928958"/>
              <a:chOff x="3714744" y="2928934"/>
              <a:chExt cx="8072494" cy="2928958"/>
            </a:xfrm>
          </p:grpSpPr>
          <p:sp>
            <p:nvSpPr>
              <p:cNvPr id="9" name="Arc 8"/>
              <p:cNvSpPr/>
              <p:nvPr/>
            </p:nvSpPr>
            <p:spPr>
              <a:xfrm rot="10800000">
                <a:off x="3714744" y="2928934"/>
                <a:ext cx="8072494" cy="2928958"/>
              </a:xfrm>
              <a:prstGeom prst="arc">
                <a:avLst>
                  <a:gd name="adj1" fmla="val 16262642"/>
                  <a:gd name="adj2" fmla="val 5432217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5786446" y="3429000"/>
                <a:ext cx="2786082" cy="184665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900" b="1" u="sng" dirty="0" smtClean="0"/>
                  <a:t>FONCTIONS DU SOL</a:t>
                </a:r>
                <a:r>
                  <a:rPr lang="fr-FR" sz="1900" b="1" dirty="0" smtClean="0"/>
                  <a:t/>
                </a:r>
                <a:br>
                  <a:rPr lang="fr-FR" sz="1900" b="1" dirty="0" smtClean="0"/>
                </a:br>
                <a:r>
                  <a:rPr lang="fr-FR" sz="1900" b="1" dirty="0" smtClean="0"/>
                  <a:t>Transferts</a:t>
                </a:r>
              </a:p>
              <a:p>
                <a:pPr algn="ctr"/>
                <a:r>
                  <a:rPr lang="fr-FR" sz="1900" b="1" dirty="0" smtClean="0"/>
                  <a:t>Rétention</a:t>
                </a:r>
              </a:p>
              <a:p>
                <a:pPr algn="ctr"/>
                <a:r>
                  <a:rPr lang="fr-FR" sz="1900" b="1" dirty="0" smtClean="0"/>
                  <a:t>Portance</a:t>
                </a:r>
              </a:p>
              <a:p>
                <a:pPr algn="ctr"/>
                <a:r>
                  <a:rPr lang="fr-FR" sz="1900" b="1" dirty="0" smtClean="0"/>
                  <a:t>Enracinement </a:t>
                </a:r>
              </a:p>
              <a:p>
                <a:pPr algn="ctr"/>
                <a:r>
                  <a:rPr lang="fr-FR" sz="1900" b="1" dirty="0" smtClean="0"/>
                  <a:t>Erosion, ruissellement…</a:t>
                </a:r>
                <a:endParaRPr lang="fr-FR" sz="1900" b="1" dirty="0"/>
              </a:p>
            </p:txBody>
          </p:sp>
        </p:grpSp>
        <p:cxnSp>
          <p:nvCxnSpPr>
            <p:cNvPr id="24" name="Connecteur droit avec flèche 23"/>
            <p:cNvCxnSpPr/>
            <p:nvPr/>
          </p:nvCxnSpPr>
          <p:spPr>
            <a:xfrm flipV="1">
              <a:off x="5143504" y="4357694"/>
              <a:ext cx="571504" cy="1425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/>
          <p:cNvGrpSpPr/>
          <p:nvPr/>
        </p:nvGrpSpPr>
        <p:grpSpPr>
          <a:xfrm>
            <a:off x="-3214742" y="2928934"/>
            <a:ext cx="8286808" cy="2928958"/>
            <a:chOff x="-3214742" y="2928934"/>
            <a:chExt cx="8286808" cy="2928958"/>
          </a:xfrm>
        </p:grpSpPr>
        <p:sp>
          <p:nvSpPr>
            <p:cNvPr id="47" name="Arc 46"/>
            <p:cNvSpPr/>
            <p:nvPr/>
          </p:nvSpPr>
          <p:spPr>
            <a:xfrm>
              <a:off x="-3214742" y="2928934"/>
              <a:ext cx="8072494" cy="2928958"/>
            </a:xfrm>
            <a:prstGeom prst="arc">
              <a:avLst>
                <a:gd name="adj1" fmla="val 16262642"/>
                <a:gd name="adj2" fmla="val 5432217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3500430" y="4143380"/>
              <a:ext cx="1571636" cy="40011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/>
                <a:t>STRUCTURE</a:t>
              </a: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142844" y="3071810"/>
            <a:ext cx="3357586" cy="1000132"/>
            <a:chOff x="142844" y="3071810"/>
            <a:chExt cx="3357586" cy="1000132"/>
          </a:xfrm>
        </p:grpSpPr>
        <p:sp>
          <p:nvSpPr>
            <p:cNvPr id="50" name="ZoneTexte 49"/>
            <p:cNvSpPr txBox="1"/>
            <p:nvPr/>
          </p:nvSpPr>
          <p:spPr>
            <a:xfrm>
              <a:off x="142844" y="3071810"/>
              <a:ext cx="2714644" cy="70788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 smtClean="0"/>
                <a:t>Propriétés intrinsèques </a:t>
              </a:r>
            </a:p>
            <a:p>
              <a:pPr algn="ctr"/>
              <a:r>
                <a:rPr lang="fr-FR" sz="1900" b="1" dirty="0" smtClean="0"/>
                <a:t>du sol, climat</a:t>
              </a:r>
              <a:r>
                <a:rPr lang="fr-FR" sz="2000" b="1" dirty="0" smtClean="0"/>
                <a:t>…</a:t>
              </a:r>
            </a:p>
          </p:txBody>
        </p:sp>
        <p:cxnSp>
          <p:nvCxnSpPr>
            <p:cNvPr id="51" name="Connecteur droit avec flèche 50"/>
            <p:cNvCxnSpPr/>
            <p:nvPr/>
          </p:nvCxnSpPr>
          <p:spPr>
            <a:xfrm rot="16200000" flipH="1">
              <a:off x="2857488" y="3429000"/>
              <a:ext cx="642942" cy="642942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142844" y="4071942"/>
            <a:ext cx="3357586" cy="677108"/>
            <a:chOff x="142844" y="4071942"/>
            <a:chExt cx="3357586" cy="677108"/>
          </a:xfrm>
        </p:grpSpPr>
        <p:cxnSp>
          <p:nvCxnSpPr>
            <p:cNvPr id="53" name="Connecteur droit avec flèche 52"/>
            <p:cNvCxnSpPr/>
            <p:nvPr/>
          </p:nvCxnSpPr>
          <p:spPr>
            <a:xfrm flipV="1">
              <a:off x="2857488" y="4343435"/>
              <a:ext cx="642942" cy="1425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/>
            <p:cNvSpPr txBox="1"/>
            <p:nvPr/>
          </p:nvSpPr>
          <p:spPr>
            <a:xfrm>
              <a:off x="142844" y="4071942"/>
              <a:ext cx="2714644" cy="67710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 smtClean="0"/>
                <a:t>Travail du sol</a:t>
              </a:r>
            </a:p>
            <a:p>
              <a:pPr algn="ctr"/>
              <a:r>
                <a:rPr lang="fr-FR" sz="1900" b="1" dirty="0" smtClean="0"/>
                <a:t>Apports organiques…</a:t>
              </a: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142844" y="4643446"/>
            <a:ext cx="3357586" cy="1034298"/>
            <a:chOff x="142844" y="4643446"/>
            <a:chExt cx="3357586" cy="1034298"/>
          </a:xfrm>
        </p:grpSpPr>
        <p:sp>
          <p:nvSpPr>
            <p:cNvPr id="62" name="ZoneTexte 61"/>
            <p:cNvSpPr txBox="1"/>
            <p:nvPr/>
          </p:nvSpPr>
          <p:spPr>
            <a:xfrm>
              <a:off x="142844" y="5000636"/>
              <a:ext cx="2714644" cy="67710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 smtClean="0"/>
                <a:t>Propriétés physiques, </a:t>
              </a:r>
            </a:p>
            <a:p>
              <a:pPr algn="ctr"/>
              <a:r>
                <a:rPr lang="fr-FR" sz="1900" b="1" dirty="0" smtClean="0"/>
                <a:t>biologiques, chimiques…</a:t>
              </a:r>
            </a:p>
          </p:txBody>
        </p:sp>
        <p:cxnSp>
          <p:nvCxnSpPr>
            <p:cNvPr id="63" name="Connecteur droit avec flèche 62"/>
            <p:cNvCxnSpPr>
              <a:stCxn id="62" idx="3"/>
            </p:cNvCxnSpPr>
            <p:nvPr/>
          </p:nvCxnSpPr>
          <p:spPr>
            <a:xfrm flipV="1">
              <a:off x="2857488" y="4643446"/>
              <a:ext cx="642942" cy="69574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avec flèche 63"/>
            <p:cNvCxnSpPr>
              <a:endCxn id="62" idx="0"/>
            </p:cNvCxnSpPr>
            <p:nvPr/>
          </p:nvCxnSpPr>
          <p:spPr>
            <a:xfrm rot="5400000">
              <a:off x="1374373" y="4874843"/>
              <a:ext cx="251586" cy="158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181" y="1700808"/>
            <a:ext cx="8704959" cy="365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46856" y="1124744"/>
            <a:ext cx="8437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Variabilité </a:t>
            </a:r>
            <a:r>
              <a:rPr lang="fr-FR" sz="2400" b="1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inter-annuelle</a:t>
            </a:r>
            <a:r>
              <a:rPr lang="fr-FR" sz="24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 :  données exprimées relativement au témoin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102834" y="4941168"/>
            <a:ext cx="208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(Annabi et al., 2011)</a:t>
            </a:r>
            <a:endParaRPr lang="fr-FR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685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 smtClean="0"/>
              <a:t>Stabilité</a:t>
            </a:r>
            <a:r>
              <a:rPr lang="en-GB" dirty="0" smtClean="0"/>
              <a:t> des </a:t>
            </a:r>
            <a:r>
              <a:rPr lang="en-GB" dirty="0" err="1" smtClean="0"/>
              <a:t>agrégats</a:t>
            </a:r>
            <a:endParaRPr lang="en-GB" sz="28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187624" y="2924944"/>
            <a:ext cx="6693750" cy="864096"/>
          </a:xfrm>
          <a:prstGeom prst="straightConnector1">
            <a:avLst/>
          </a:prstGeom>
          <a:ln w="76200">
            <a:solidFill>
              <a:srgbClr val="FFC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15616" y="3242794"/>
            <a:ext cx="6984776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496" y="2983505"/>
            <a:ext cx="1101455" cy="461665"/>
          </a:xfrm>
          <a:prstGeom prst="rect">
            <a:avLst/>
          </a:prstGeom>
          <a:solidFill>
            <a:srgbClr val="156913"/>
          </a:solidFill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chemeClr val="bg1"/>
                </a:solidFill>
              </a:rPr>
              <a:t>Témoin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8" name="ZoneTexte 2"/>
          <p:cNvSpPr txBox="1"/>
          <p:nvPr/>
        </p:nvSpPr>
        <p:spPr>
          <a:xfrm>
            <a:off x="427765" y="5262299"/>
            <a:ext cx="8437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C000"/>
                </a:solidFill>
                <a:sym typeface="Wingdings" panose="05000000000000000000" pitchFamily="2" charset="2"/>
              </a:rPr>
              <a:t>L</a:t>
            </a:r>
            <a:r>
              <a:rPr lang="fr-FR" sz="2400" b="1" dirty="0" smtClean="0">
                <a:solidFill>
                  <a:srgbClr val="FFC000"/>
                </a:solidFill>
                <a:sym typeface="Wingdings" panose="05000000000000000000" pitchFamily="2" charset="2"/>
              </a:rPr>
              <a:t>es apports répétés améliorent progressivement la stabilité des </a:t>
            </a:r>
            <a:r>
              <a:rPr lang="fr-FR" sz="2400" b="1" dirty="0" err="1" smtClean="0">
                <a:solidFill>
                  <a:srgbClr val="FFC000"/>
                </a:solidFill>
                <a:sym typeface="Wingdings" panose="05000000000000000000" pitchFamily="2" charset="2"/>
              </a:rPr>
              <a:t>agréagats</a:t>
            </a:r>
            <a:endParaRPr lang="fr-FR" sz="2400" b="1" dirty="0" smtClean="0">
              <a:solidFill>
                <a:srgbClr val="FFC000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9213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79376" y="1138679"/>
            <a:ext cx="84249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Méthode standardisée (NFX  31 515) : </a:t>
            </a:r>
            <a:br>
              <a:rPr lang="fr-FR" sz="2400" dirty="0" smtClean="0">
                <a:solidFill>
                  <a:schemeClr val="bg1"/>
                </a:solidFill>
              </a:rPr>
            </a:br>
            <a:r>
              <a:rPr lang="fr-FR" sz="2400" dirty="0" smtClean="0">
                <a:solidFill>
                  <a:schemeClr val="bg1"/>
                </a:solidFill>
              </a:rPr>
              <a:t>3 tests  de la méthode  «Le </a:t>
            </a:r>
            <a:r>
              <a:rPr lang="fr-FR" sz="2400" dirty="0" err="1" smtClean="0">
                <a:solidFill>
                  <a:schemeClr val="bg1"/>
                </a:solidFill>
              </a:rPr>
              <a:t>Bissonnais</a:t>
            </a:r>
            <a:r>
              <a:rPr lang="fr-FR" sz="2400" dirty="0" smtClean="0">
                <a:solidFill>
                  <a:schemeClr val="bg1"/>
                </a:solidFill>
              </a:rPr>
              <a:t>»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/>
                </a:solidFill>
              </a:rPr>
              <a:t>Stabilité  liée au C organique des agrégats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045425" y="5191258"/>
            <a:ext cx="208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(Annabi </a:t>
            </a:r>
            <a:r>
              <a:rPr lang="fr-FR" i="1" dirty="0" smtClean="0"/>
              <a:t>et al., </a:t>
            </a:r>
            <a:r>
              <a:rPr lang="fr-FR" dirty="0" smtClean="0"/>
              <a:t>2011)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6856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/>
              <a:t>Stabilité</a:t>
            </a:r>
            <a:r>
              <a:rPr lang="en-GB" dirty="0"/>
              <a:t> des </a:t>
            </a:r>
            <a:r>
              <a:rPr lang="en-GB" dirty="0" err="1"/>
              <a:t>agrégats</a:t>
            </a:r>
            <a:endParaRPr lang="en-GB" sz="48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1979711" y="2753250"/>
            <a:ext cx="5816628" cy="3196031"/>
            <a:chOff x="3534172" y="2358804"/>
            <a:chExt cx="6163885" cy="3400426"/>
          </a:xfrm>
        </p:grpSpPr>
        <p:sp>
          <p:nvSpPr>
            <p:cNvPr id="6" name="Rectangle 5"/>
            <p:cNvSpPr/>
            <p:nvPr/>
          </p:nvSpPr>
          <p:spPr>
            <a:xfrm>
              <a:off x="4427984" y="2499346"/>
              <a:ext cx="4464495" cy="277882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5004048" y="2901904"/>
              <a:ext cx="2792090" cy="1080120"/>
            </a:xfrm>
            <a:prstGeom prst="line">
              <a:avLst/>
            </a:prstGeom>
            <a:ln w="285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5004048" y="3982024"/>
              <a:ext cx="2944490" cy="576064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004048" y="4558088"/>
              <a:ext cx="2792090" cy="288032"/>
            </a:xfrm>
            <a:prstGeom prst="line">
              <a:avLst/>
            </a:prstGeom>
            <a:ln w="2857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865314" y="5333532"/>
              <a:ext cx="4832743" cy="4256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>
                  <a:solidFill>
                    <a:schemeClr val="bg1"/>
                  </a:solidFill>
                </a:rPr>
                <a:t>Carbone organique total des </a:t>
              </a:r>
              <a:r>
                <a:rPr lang="en-GB" sz="2000" dirty="0" err="1" smtClean="0">
                  <a:solidFill>
                    <a:schemeClr val="bg1"/>
                  </a:solidFill>
                </a:rPr>
                <a:t>agrégats</a:t>
              </a:r>
              <a:r>
                <a:rPr lang="en-GB" sz="2000" i="1" dirty="0" smtClean="0">
                  <a:solidFill>
                    <a:schemeClr val="bg1"/>
                  </a:solidFill>
                </a:rPr>
                <a:t> (‰)</a:t>
              </a:r>
              <a:endParaRPr lang="en-GB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2379293" y="3513683"/>
              <a:ext cx="3059906" cy="7501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 err="1" smtClean="0">
                  <a:solidFill>
                    <a:prstClr val="white"/>
                  </a:solidFill>
                </a:rPr>
                <a:t>Diamètre</a:t>
              </a:r>
              <a:r>
                <a:rPr lang="en-GB" sz="2000" dirty="0" smtClean="0">
                  <a:solidFill>
                    <a:prstClr val="white"/>
                  </a:solidFill>
                </a:rPr>
                <a:t> </a:t>
              </a:r>
              <a:r>
                <a:rPr lang="en-GB" sz="2000" dirty="0" err="1" smtClean="0">
                  <a:solidFill>
                    <a:prstClr val="white"/>
                  </a:solidFill>
                </a:rPr>
                <a:t>Moyen</a:t>
              </a:r>
              <a:r>
                <a:rPr lang="en-GB" sz="2000" dirty="0" smtClean="0">
                  <a:solidFill>
                    <a:prstClr val="white"/>
                  </a:solidFill>
                </a:rPr>
                <a:t> </a:t>
              </a:r>
              <a:r>
                <a:rPr lang="en-GB" sz="2000" dirty="0" err="1" smtClean="0">
                  <a:solidFill>
                    <a:prstClr val="white"/>
                  </a:solidFill>
                </a:rPr>
                <a:t>Pondéré</a:t>
              </a:r>
              <a:r>
                <a:rPr lang="en-GB" sz="2000" dirty="0" smtClean="0">
                  <a:solidFill>
                    <a:schemeClr val="bg1"/>
                  </a:solidFill>
                </a:rPr>
                <a:t/>
              </a:r>
              <a:br>
                <a:rPr lang="en-GB" sz="2000" dirty="0" smtClean="0">
                  <a:solidFill>
                    <a:schemeClr val="bg1"/>
                  </a:solidFill>
                </a:rPr>
              </a:br>
              <a:r>
                <a:rPr lang="en-GB" sz="2000" i="1" dirty="0" smtClean="0">
                  <a:solidFill>
                    <a:schemeClr val="bg1"/>
                  </a:solidFill>
                </a:rPr>
                <a:t>(mm)</a:t>
              </a:r>
              <a:endParaRPr lang="en-GB" sz="2000" i="1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12766" y="4702104"/>
              <a:ext cx="2169651" cy="3929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i="1" dirty="0" err="1" smtClean="0">
                  <a:solidFill>
                    <a:srgbClr val="FFFF00"/>
                  </a:solidFill>
                </a:rPr>
                <a:t>Humectation</a:t>
              </a:r>
              <a:r>
                <a:rPr lang="en-GB" i="1" dirty="0" smtClean="0">
                  <a:solidFill>
                    <a:srgbClr val="FFFF00"/>
                  </a:solidFill>
                </a:rPr>
                <a:t> </a:t>
              </a:r>
              <a:r>
                <a:rPr lang="en-GB" i="1" dirty="0" err="1" smtClean="0">
                  <a:solidFill>
                    <a:srgbClr val="FFFF00"/>
                  </a:solidFill>
                </a:rPr>
                <a:t>rapide</a:t>
              </a:r>
              <a:endParaRPr lang="en-GB" i="1" dirty="0">
                <a:solidFill>
                  <a:srgbClr val="FFFF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28183" y="2556034"/>
              <a:ext cx="2794843" cy="3929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i="1" dirty="0" err="1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Désagrégation</a:t>
              </a:r>
              <a:r>
                <a:rPr lang="en-GB" i="1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GB" i="1" dirty="0" err="1" smtClean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mécanique</a:t>
              </a:r>
              <a:endParaRPr lang="en-GB" i="1" dirty="0">
                <a:solidFill>
                  <a:schemeClr val="accent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553690" y="3563724"/>
              <a:ext cx="2028728" cy="3929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i="1" dirty="0" err="1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Humectation</a:t>
              </a:r>
              <a:r>
                <a:rPr lang="en-GB" i="1" dirty="0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en-GB" i="1" dirty="0" err="1" smtClean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lente</a:t>
              </a:r>
              <a:endParaRPr lang="en-GB" i="1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34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Structure du sol : </a:t>
            </a:r>
            <a:r>
              <a:rPr lang="fr-FR" dirty="0" smtClean="0"/>
              <a:t>porosité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3" y="1483667"/>
            <a:ext cx="2782322" cy="4490656"/>
          </a:xfrm>
        </p:spPr>
      </p:pic>
      <p:sp>
        <p:nvSpPr>
          <p:cNvPr id="5" name="Text Box 263"/>
          <p:cNvSpPr txBox="1">
            <a:spLocks noChangeArrowheads="1"/>
          </p:cNvSpPr>
          <p:nvPr/>
        </p:nvSpPr>
        <p:spPr bwMode="auto">
          <a:xfrm>
            <a:off x="6861822" y="5610726"/>
            <a:ext cx="22677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dirty="0" err="1" smtClean="0"/>
              <a:t>Capowiez</a:t>
            </a:r>
            <a:r>
              <a:rPr lang="en-US" sz="1600" dirty="0" smtClean="0"/>
              <a:t> </a:t>
            </a:r>
            <a:r>
              <a:rPr lang="en-US" sz="1600" i="1" dirty="0"/>
              <a:t>et al., </a:t>
            </a:r>
            <a:r>
              <a:rPr lang="en-US" sz="1600" dirty="0" smtClean="0"/>
              <a:t>2009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79512" y="2463279"/>
            <a:ext cx="3779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19 mois </a:t>
            </a:r>
            <a:r>
              <a:rPr lang="fr-FR" sz="2000" smtClean="0">
                <a:solidFill>
                  <a:schemeClr val="bg1"/>
                </a:solidFill>
              </a:rPr>
              <a:t>après épandage</a:t>
            </a:r>
            <a:endParaRPr lang="fr-FR" sz="2000" dirty="0" smtClean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63888" y="1156682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prstClr val="white"/>
                </a:solidFill>
              </a:rPr>
              <a:t>0-20 cm </a:t>
            </a:r>
            <a:endParaRPr lang="en-GB" sz="1400" dirty="0"/>
          </a:p>
        </p:txBody>
      </p:sp>
      <p:sp>
        <p:nvSpPr>
          <p:cNvPr id="4" name="Rectangle 3"/>
          <p:cNvSpPr/>
          <p:nvPr/>
        </p:nvSpPr>
        <p:spPr>
          <a:xfrm>
            <a:off x="4644008" y="1156682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prstClr val="white"/>
                </a:solidFill>
              </a:rPr>
              <a:t>20-40 cm </a:t>
            </a:r>
            <a:endParaRPr lang="en-GB" sz="1400" dirty="0"/>
          </a:p>
        </p:txBody>
      </p:sp>
      <p:sp>
        <p:nvSpPr>
          <p:cNvPr id="9" name="ZoneTexte 7"/>
          <p:cNvSpPr txBox="1"/>
          <p:nvPr/>
        </p:nvSpPr>
        <p:spPr>
          <a:xfrm>
            <a:off x="206808" y="1363228"/>
            <a:ext cx="3779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images </a:t>
            </a:r>
            <a:r>
              <a:rPr lang="fr-FR" sz="2400" dirty="0" smtClean="0">
                <a:solidFill>
                  <a:schemeClr val="bg1"/>
                </a:solidFill>
              </a:rPr>
              <a:t>tomographiques</a:t>
            </a:r>
          </a:p>
          <a:p>
            <a:r>
              <a:rPr lang="fr-FR" sz="2400" dirty="0" smtClean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835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3" grpId="0"/>
      <p:bldP spid="4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780" y="1681517"/>
            <a:ext cx="1643375" cy="405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899592" y="2060847"/>
            <a:ext cx="1260000" cy="3600000"/>
          </a:xfrm>
          <a:prstGeom prst="rect">
            <a:avLst/>
          </a:prstGeom>
          <a:solidFill>
            <a:schemeClr val="accent3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7916" y="1681516"/>
            <a:ext cx="1643376" cy="405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574" y="1681516"/>
            <a:ext cx="1643376" cy="405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2536" y="1681516"/>
            <a:ext cx="1643376" cy="405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113" y="1681518"/>
            <a:ext cx="1643375" cy="405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99592" y="3049881"/>
            <a:ext cx="900000" cy="828000"/>
          </a:xfrm>
          <a:prstGeom prst="rect">
            <a:avLst/>
          </a:prstGeom>
          <a:solidFill>
            <a:schemeClr val="accent6">
              <a:lumMod val="40000"/>
              <a:lumOff val="60000"/>
              <a:alpha val="69000"/>
            </a:schemeClr>
          </a:solidFill>
        </p:spPr>
        <p:txBody>
          <a:bodyPr wrap="none" rtlCol="0" anchor="ctr" anchorCtr="1">
            <a:noAutofit/>
          </a:bodyPr>
          <a:lstStyle/>
          <a:p>
            <a:pPr>
              <a:lnSpc>
                <a:spcPts val="1800"/>
              </a:lnSpc>
            </a:pPr>
            <a:endParaRPr lang="en-GB" sz="2000" dirty="0">
              <a:solidFill>
                <a:schemeClr val="accent6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2000" y="3103736"/>
            <a:ext cx="1044000" cy="1080000"/>
          </a:xfrm>
          <a:prstGeom prst="rect">
            <a:avLst/>
          </a:prstGeom>
          <a:solidFill>
            <a:schemeClr val="accent6">
              <a:lumMod val="40000"/>
              <a:lumOff val="60000"/>
              <a:alpha val="69000"/>
            </a:schemeClr>
          </a:solidFill>
        </p:spPr>
        <p:txBody>
          <a:bodyPr wrap="none" rtlCol="0" anchor="ctr" anchorCtr="1">
            <a:noAutofit/>
          </a:bodyPr>
          <a:lstStyle/>
          <a:p>
            <a:pPr>
              <a:lnSpc>
                <a:spcPts val="1800"/>
              </a:lnSpc>
            </a:pPr>
            <a:endParaRPr lang="en-GB" sz="2000" dirty="0">
              <a:solidFill>
                <a:schemeClr val="accent4"/>
              </a:solidFill>
              <a:latin typeface="Verdan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0320" y="3113636"/>
            <a:ext cx="936000" cy="1044000"/>
          </a:xfrm>
          <a:prstGeom prst="rect">
            <a:avLst/>
          </a:prstGeom>
          <a:solidFill>
            <a:schemeClr val="accent6">
              <a:lumMod val="40000"/>
              <a:lumOff val="60000"/>
              <a:alpha val="69000"/>
            </a:schemeClr>
          </a:solidFill>
        </p:spPr>
        <p:txBody>
          <a:bodyPr wrap="none" rtlCol="0" anchor="ctr" anchorCtr="1">
            <a:noAutofit/>
          </a:bodyPr>
          <a:lstStyle/>
          <a:p>
            <a:pPr>
              <a:lnSpc>
                <a:spcPts val="1800"/>
              </a:lnSpc>
            </a:pPr>
            <a:endParaRPr lang="en-GB" sz="2000" dirty="0">
              <a:solidFill>
                <a:schemeClr val="accent4"/>
              </a:solidFill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0000" y="3147286"/>
            <a:ext cx="1044000" cy="900000"/>
          </a:xfrm>
          <a:prstGeom prst="rect">
            <a:avLst/>
          </a:prstGeom>
          <a:solidFill>
            <a:schemeClr val="accent6">
              <a:lumMod val="40000"/>
              <a:lumOff val="60000"/>
              <a:alpha val="69000"/>
            </a:schemeClr>
          </a:solidFill>
        </p:spPr>
        <p:txBody>
          <a:bodyPr wrap="none" rtlCol="0" anchor="ctr" anchorCtr="1">
            <a:noAutofit/>
          </a:bodyPr>
          <a:lstStyle/>
          <a:p>
            <a:pPr>
              <a:lnSpc>
                <a:spcPts val="1800"/>
              </a:lnSpc>
            </a:pPr>
            <a:endParaRPr lang="en-GB" sz="2000" dirty="0">
              <a:solidFill>
                <a:schemeClr val="accent4"/>
              </a:solidFill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96336" y="3287811"/>
            <a:ext cx="1008000" cy="706118"/>
          </a:xfrm>
          <a:prstGeom prst="rect">
            <a:avLst/>
          </a:prstGeom>
          <a:solidFill>
            <a:schemeClr val="accent6">
              <a:lumMod val="40000"/>
              <a:lumOff val="60000"/>
              <a:alpha val="69000"/>
            </a:schemeClr>
          </a:solidFill>
        </p:spPr>
        <p:txBody>
          <a:bodyPr wrap="none" rtlCol="0" anchor="ctr" anchorCtr="1">
            <a:noAutofit/>
          </a:bodyPr>
          <a:lstStyle/>
          <a:p>
            <a:pPr>
              <a:lnSpc>
                <a:spcPts val="1800"/>
              </a:lnSpc>
            </a:pPr>
            <a:endParaRPr lang="en-GB" sz="2000" dirty="0">
              <a:solidFill>
                <a:schemeClr val="accent4"/>
              </a:solidFill>
              <a:latin typeface="Verdana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67544" y="1412776"/>
            <a:ext cx="19165" cy="4209861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77126" y="1412776"/>
            <a:ext cx="1773029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1560" y="908720"/>
            <a:ext cx="1649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C000"/>
                </a:solidFill>
              </a:rPr>
              <a:t>résistance</a:t>
            </a:r>
            <a:endParaRPr lang="en-GB" sz="2800" dirty="0">
              <a:solidFill>
                <a:srgbClr val="FFC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911123" y="3167374"/>
            <a:ext cx="42724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rgbClr val="FFC000"/>
                </a:solidFill>
              </a:rPr>
              <a:t>Profondeur</a:t>
            </a:r>
            <a:r>
              <a:rPr lang="en-GB" sz="2800" dirty="0" smtClean="0">
                <a:solidFill>
                  <a:srgbClr val="FFC000"/>
                </a:solidFill>
              </a:rPr>
              <a:t> du profile de sol</a:t>
            </a:r>
            <a:endParaRPr lang="en-GB" sz="2800" dirty="0">
              <a:solidFill>
                <a:srgbClr val="FFC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75856" y="3409836"/>
            <a:ext cx="28103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rgbClr val="C00000"/>
                </a:solidFill>
              </a:rPr>
              <a:t>Semelle</a:t>
            </a:r>
            <a:r>
              <a:rPr lang="en-GB" sz="2800" dirty="0" smtClean="0">
                <a:solidFill>
                  <a:srgbClr val="C00000"/>
                </a:solidFill>
              </a:rPr>
              <a:t> de labour</a:t>
            </a:r>
            <a:endParaRPr lang="en-GB" sz="2800" dirty="0">
              <a:solidFill>
                <a:srgbClr val="C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940000" y="3147286"/>
            <a:ext cx="1044000" cy="900000"/>
            <a:chOff x="5940000" y="3147286"/>
            <a:chExt cx="1044000" cy="90000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444208" y="3147286"/>
              <a:ext cx="0" cy="90000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7" idx="1"/>
              <a:endCxn id="17" idx="3"/>
            </p:cNvCxnSpPr>
            <p:nvPr/>
          </p:nvCxnSpPr>
          <p:spPr>
            <a:xfrm>
              <a:off x="5940000" y="3597286"/>
              <a:ext cx="1044000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115616" y="4653136"/>
            <a:ext cx="7715061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  <a:latin typeface="Verdana" pitchFamily="34" charset="0"/>
              </a:rPr>
              <a:t>I</a:t>
            </a:r>
            <a:r>
              <a:rPr lang="en-GB" dirty="0" smtClean="0">
                <a:solidFill>
                  <a:srgbClr val="C00000"/>
                </a:solidFill>
                <a:latin typeface="Verdana" pitchFamily="34" charset="0"/>
              </a:rPr>
              <a:t>ndex de la </a:t>
            </a:r>
            <a:r>
              <a:rPr lang="en-GB" dirty="0" err="1" smtClean="0">
                <a:solidFill>
                  <a:srgbClr val="C00000"/>
                </a:solidFill>
                <a:latin typeface="Verdana" pitchFamily="34" charset="0"/>
              </a:rPr>
              <a:t>semelle</a:t>
            </a:r>
            <a:r>
              <a:rPr lang="en-GB" dirty="0" smtClean="0">
                <a:solidFill>
                  <a:srgbClr val="C00000"/>
                </a:solidFill>
                <a:latin typeface="Verdana" pitchFamily="34" charset="0"/>
              </a:rPr>
              <a:t> de labour = </a:t>
            </a:r>
            <a:r>
              <a:rPr lang="en-GB" dirty="0" err="1" smtClean="0">
                <a:solidFill>
                  <a:srgbClr val="C00000"/>
                </a:solidFill>
                <a:latin typeface="Verdana" pitchFamily="34" charset="0"/>
              </a:rPr>
              <a:t>épaisseur</a:t>
            </a:r>
            <a:r>
              <a:rPr lang="en-GB" dirty="0" smtClean="0">
                <a:solidFill>
                  <a:srgbClr val="C00000"/>
                </a:solidFill>
                <a:latin typeface="Verdana" pitchFamily="34" charset="0"/>
              </a:rPr>
              <a:t> x résistance </a:t>
            </a:r>
            <a:r>
              <a:rPr lang="en-GB" dirty="0" err="1" smtClean="0">
                <a:solidFill>
                  <a:srgbClr val="C00000"/>
                </a:solidFill>
                <a:latin typeface="Verdana" pitchFamily="34" charset="0"/>
              </a:rPr>
              <a:t>moyenne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81022" y="230188"/>
            <a:ext cx="8442796" cy="655637"/>
          </a:xfrm>
        </p:spPr>
        <p:txBody>
          <a:bodyPr>
            <a:normAutofit/>
          </a:bodyPr>
          <a:lstStyle/>
          <a:p>
            <a:r>
              <a:rPr lang="en-GB" dirty="0" smtClean="0"/>
              <a:t>Structure du sol </a:t>
            </a:r>
            <a:r>
              <a:rPr lang="en-GB" dirty="0"/>
              <a:t>: </a:t>
            </a:r>
            <a:r>
              <a:rPr lang="en-GB" dirty="0" smtClean="0"/>
              <a:t>résistance </a:t>
            </a:r>
            <a:r>
              <a:rPr lang="en-GB" dirty="0"/>
              <a:t>à la </a:t>
            </a:r>
            <a:r>
              <a:rPr lang="en-GB" dirty="0" err="1" smtClean="0"/>
              <a:t>pénétration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70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6" grpId="0" animBg="1"/>
      <p:bldP spid="17" grpId="0" animBg="1"/>
      <p:bldP spid="18" grpId="0" animBg="1"/>
      <p:bldP spid="6" grpId="0"/>
      <p:bldP spid="20" grpId="0"/>
      <p:bldP spid="21" grpId="0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38725" y="908720"/>
            <a:ext cx="3925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dirty="0" err="1" smtClean="0">
                <a:solidFill>
                  <a:srgbClr val="FFC000"/>
                </a:solidFill>
                <a:latin typeface="Verdana" pitchFamily="34" charset="0"/>
              </a:rPr>
              <a:t>Semelle</a:t>
            </a:r>
            <a:r>
              <a:rPr lang="en-GB" dirty="0" smtClean="0">
                <a:solidFill>
                  <a:srgbClr val="FFC000"/>
                </a:solidFill>
                <a:latin typeface="Verdana" pitchFamily="34" charset="0"/>
              </a:rPr>
              <a:t> de labour </a:t>
            </a: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des </a:t>
            </a:r>
            <a:r>
              <a:rPr lang="en-GB" dirty="0" err="1" smtClean="0">
                <a:solidFill>
                  <a:schemeClr val="bg1"/>
                </a:solidFill>
                <a:latin typeface="Verdana" pitchFamily="34" charset="0"/>
              </a:rPr>
              <a:t>parcelles</a:t>
            </a: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Verdana" pitchFamily="34" charset="0"/>
              </a:rPr>
              <a:t>amendées</a:t>
            </a:r>
            <a:r>
              <a:rPr lang="en-GB" dirty="0">
                <a:solidFill>
                  <a:schemeClr val="bg1"/>
                </a:solidFill>
                <a:latin typeface="Verdana" pitchFamily="34" charset="0"/>
              </a:rPr>
              <a:t> (0-20 cm</a:t>
            </a: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): </a:t>
            </a:r>
          </a:p>
          <a:p>
            <a:pPr>
              <a:lnSpc>
                <a:spcPct val="150000"/>
              </a:lnSpc>
            </a:pPr>
            <a:r>
              <a:rPr lang="en-GB" dirty="0" err="1" smtClean="0">
                <a:solidFill>
                  <a:schemeClr val="bg1"/>
                </a:solidFill>
                <a:latin typeface="Verdana" pitchFamily="34" charset="0"/>
              </a:rPr>
              <a:t>Résitance</a:t>
            </a: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Verdana" pitchFamily="34" charset="0"/>
              </a:rPr>
              <a:t>moyenne</a:t>
            </a: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Verdana" pitchFamily="34" charset="0"/>
              </a:rPr>
              <a:t>faible</a:t>
            </a:r>
            <a:endParaRPr lang="en-GB" dirty="0" smtClean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ct val="150000"/>
              </a:lnSpc>
            </a:pPr>
            <a:endParaRPr lang="en-GB" sz="1000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8725" y="2420888"/>
            <a:ext cx="41052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Pas de </a:t>
            </a:r>
            <a:r>
              <a:rPr lang="en-GB" dirty="0" err="1" smtClean="0">
                <a:solidFill>
                  <a:schemeClr val="bg1"/>
                </a:solidFill>
                <a:latin typeface="Verdana" pitchFamily="34" charset="0"/>
              </a:rPr>
              <a:t>différence</a:t>
            </a: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dirty="0" err="1" smtClean="0">
                <a:solidFill>
                  <a:schemeClr val="bg1"/>
                </a:solidFill>
                <a:latin typeface="Verdana" pitchFamily="34" charset="0"/>
              </a:rPr>
              <a:t>dans</a:t>
            </a: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 les horizons plus </a:t>
            </a:r>
            <a:r>
              <a:rPr lang="en-GB" dirty="0" err="1" smtClean="0">
                <a:solidFill>
                  <a:schemeClr val="bg1"/>
                </a:solidFill>
                <a:latin typeface="Verdana" pitchFamily="34" charset="0"/>
              </a:rPr>
              <a:t>profonds</a:t>
            </a: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en-GB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(60-80cm)</a:t>
            </a:r>
          </a:p>
          <a:p>
            <a:endParaRPr lang="en-GB" sz="1000" dirty="0" smtClean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endParaRPr lang="en-GB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7504" y="3211574"/>
            <a:ext cx="8856984" cy="3041028"/>
            <a:chOff x="107504" y="3211574"/>
            <a:chExt cx="8856984" cy="30410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1615" y="3211574"/>
              <a:ext cx="5162873" cy="2827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07504" y="3775001"/>
              <a:ext cx="3629416" cy="2477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r>
                <a:rPr lang="fr-FR" sz="20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Les semelles de labour plus souples sont moins compactées </a:t>
              </a:r>
            </a:p>
            <a:p>
              <a:pPr algn="r">
                <a:lnSpc>
                  <a:spcPct val="150000"/>
                </a:lnSpc>
                <a:spcBef>
                  <a:spcPts val="600"/>
                </a:spcBef>
              </a:pPr>
              <a:r>
                <a:rPr lang="fr-FR" sz="2000" dirty="0" smtClean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Verdana" pitchFamily="34" charset="0"/>
                </a:rPr>
                <a:t>(structure plus ouverte)</a:t>
              </a:r>
            </a:p>
            <a:p>
              <a:pPr algn="r">
                <a:lnSpc>
                  <a:spcPts val="1800"/>
                </a:lnSpc>
              </a:pPr>
              <a:endParaRPr lang="fr-FR" dirty="0" smtClean="0">
                <a:solidFill>
                  <a:schemeClr val="bg1"/>
                </a:solidFill>
                <a:latin typeface="Verdana" pitchFamily="34" charset="0"/>
              </a:endParaRPr>
            </a:p>
            <a:p>
              <a:pPr algn="r">
                <a:lnSpc>
                  <a:spcPts val="1800"/>
                </a:lnSpc>
              </a:pPr>
              <a:r>
                <a:rPr lang="fr-FR" sz="1600" dirty="0" smtClean="0">
                  <a:latin typeface="Verdana" pitchFamily="34" charset="0"/>
                </a:rPr>
                <a:t>(photos: </a:t>
              </a:r>
              <a:r>
                <a:rPr lang="fr-FR" sz="1600" dirty="0" err="1" smtClean="0">
                  <a:latin typeface="Verdana" pitchFamily="34" charset="0"/>
                </a:rPr>
                <a:t>Mäder</a:t>
              </a:r>
              <a:r>
                <a:rPr lang="fr-FR" sz="1600" dirty="0" smtClean="0">
                  <a:latin typeface="Verdana" pitchFamily="34" charset="0"/>
                </a:rPr>
                <a:t> </a:t>
              </a:r>
              <a:r>
                <a:rPr lang="fr-FR" sz="1600" i="1" dirty="0" smtClean="0">
                  <a:latin typeface="Verdana" pitchFamily="34" charset="0"/>
                </a:rPr>
                <a:t>et al</a:t>
              </a:r>
              <a:r>
                <a:rPr lang="fr-FR" sz="1600" dirty="0" smtClean="0">
                  <a:latin typeface="Verdana" pitchFamily="34" charset="0"/>
                </a:rPr>
                <a:t>., 2002)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6465911" y="3211574"/>
              <a:ext cx="2498577" cy="2827040"/>
            </a:xfrm>
            <a:prstGeom prst="rect">
              <a:avLst/>
            </a:prstGeom>
            <a:noFill/>
            <a:ln w="28575" cmpd="sng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01615" y="3212976"/>
              <a:ext cx="2498577" cy="2827040"/>
            </a:xfrm>
            <a:prstGeom prst="rect">
              <a:avLst/>
            </a:prstGeom>
            <a:noFill/>
            <a:ln w="28575" cmpd="sng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47" y="962025"/>
            <a:ext cx="4683702" cy="27907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8700" y="933450"/>
            <a:ext cx="3605474" cy="2973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200" dirty="0" smtClean="0">
                <a:latin typeface="Verdana" pitchFamily="34" charset="0"/>
              </a:rPr>
              <a:t>a              b             </a:t>
            </a:r>
            <a:r>
              <a:rPr lang="en-GB" sz="1200" dirty="0" err="1" smtClean="0">
                <a:latin typeface="Verdana" pitchFamily="34" charset="0"/>
              </a:rPr>
              <a:t>b</a:t>
            </a:r>
            <a:r>
              <a:rPr lang="en-GB" sz="1200" dirty="0" smtClean="0">
                <a:latin typeface="Verdana" pitchFamily="34" charset="0"/>
              </a:rPr>
              <a:t>              </a:t>
            </a:r>
            <a:r>
              <a:rPr lang="en-GB" sz="1200" dirty="0" err="1" smtClean="0">
                <a:latin typeface="Verdana" pitchFamily="34" charset="0"/>
              </a:rPr>
              <a:t>b</a:t>
            </a:r>
            <a:r>
              <a:rPr lang="en-GB" sz="1200" dirty="0" smtClean="0">
                <a:latin typeface="Verdana" pitchFamily="34" charset="0"/>
              </a:rPr>
              <a:t>             </a:t>
            </a:r>
            <a:r>
              <a:rPr lang="en-GB" sz="1200" dirty="0" err="1" smtClean="0">
                <a:latin typeface="Verdana" pitchFamily="34" charset="0"/>
              </a:rPr>
              <a:t>b</a:t>
            </a:r>
            <a:endParaRPr lang="en-GB" sz="1200" dirty="0" smtClean="0">
              <a:latin typeface="Verdana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403648" y="1715438"/>
            <a:ext cx="3168352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03648" y="2161341"/>
            <a:ext cx="3168352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684365" y="1700856"/>
            <a:ext cx="0" cy="468000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028700" y="1715438"/>
            <a:ext cx="302940" cy="172819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81022" y="230188"/>
            <a:ext cx="8442796" cy="655637"/>
          </a:xfrm>
        </p:spPr>
        <p:txBody>
          <a:bodyPr>
            <a:normAutofit/>
          </a:bodyPr>
          <a:lstStyle/>
          <a:p>
            <a:r>
              <a:rPr lang="en-GB" dirty="0"/>
              <a:t>Structure du sol : résistance à la </a:t>
            </a:r>
            <a:r>
              <a:rPr lang="en-GB" dirty="0" err="1"/>
              <a:t>pénétration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34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1950" y="1064930"/>
            <a:ext cx="84105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Semelle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de labour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légèrement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plus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épaisse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et plus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compressée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dans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les sols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amendés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GB" dirty="0">
                <a:solidFill>
                  <a:schemeClr val="bg1"/>
                </a:solidFill>
                <a:latin typeface="Verdana" pitchFamily="34" charset="0"/>
              </a:rPr>
              <a:t>	</a:t>
            </a:r>
            <a:r>
              <a:rPr lang="en-GB" dirty="0" smtClean="0">
                <a:solidFill>
                  <a:schemeClr val="bg1"/>
                </a:solidFill>
                <a:latin typeface="Verdana" pitchFamily="34" charset="0"/>
              </a:rPr>
              <a:t>				</a:t>
            </a:r>
            <a:r>
              <a:rPr lang="en-GB" dirty="0">
                <a:solidFill>
                  <a:schemeClr val="bg1"/>
                </a:solidFill>
                <a:latin typeface="Verdana" pitchFamily="34" charset="0"/>
              </a:rPr>
              <a:t>	</a:t>
            </a:r>
            <a:endParaRPr lang="en-GB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49142" y="2146647"/>
            <a:ext cx="6462713" cy="3730625"/>
            <a:chOff x="1339850" y="1957838"/>
            <a:chExt cx="6462713" cy="3730625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9850" y="1957838"/>
              <a:ext cx="6462713" cy="3730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421192" y="2900874"/>
              <a:ext cx="298480" cy="3027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GB" sz="1400" dirty="0" smtClean="0">
                  <a:latin typeface="Verdana" pitchFamily="34" charset="0"/>
                </a:rPr>
                <a:t>*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622748" y="1737683"/>
            <a:ext cx="612571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fr-FR" sz="2000" dirty="0" smtClean="0">
                <a:solidFill>
                  <a:schemeClr val="bg1"/>
                </a:solidFill>
                <a:latin typeface="Verdana" pitchFamily="34" charset="0"/>
              </a:rPr>
              <a:t>Compromis du trafic d’engins sur les parcelles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2211852" y="4711577"/>
            <a:ext cx="432048" cy="82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2426803" y="4165118"/>
            <a:ext cx="1152921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53566" y="4692631"/>
            <a:ext cx="1044000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87606" y="4157921"/>
            <a:ext cx="0" cy="540000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655637"/>
          </a:xfrm>
        </p:spPr>
        <p:txBody>
          <a:bodyPr>
            <a:normAutofit/>
          </a:bodyPr>
          <a:lstStyle/>
          <a:p>
            <a:r>
              <a:rPr lang="en-GB" dirty="0"/>
              <a:t>Structure du sol : résistance à la </a:t>
            </a:r>
            <a:r>
              <a:rPr lang="en-GB" dirty="0" err="1"/>
              <a:t>pénétration</a:t>
            </a:r>
            <a:endParaRPr lang="en-GB" sz="2600" dirty="0"/>
          </a:p>
        </p:txBody>
      </p:sp>
      <p:sp>
        <p:nvSpPr>
          <p:cNvPr id="17" name="Rectangle 16"/>
          <p:cNvSpPr/>
          <p:nvPr/>
        </p:nvSpPr>
        <p:spPr>
          <a:xfrm rot="16200000">
            <a:off x="-952192" y="3826906"/>
            <a:ext cx="4155365" cy="300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GB" sz="1350" dirty="0" smtClean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Index de compaction des </a:t>
            </a:r>
            <a:r>
              <a:rPr lang="en-GB" sz="1350" dirty="0" err="1" smtClean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semelles</a:t>
            </a:r>
            <a:r>
              <a:rPr lang="en-GB" sz="1350" dirty="0" smtClean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labour</a:t>
            </a:r>
            <a:endParaRPr lang="en-GB" sz="1350" dirty="0">
              <a:solidFill>
                <a:schemeClr val="accent3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863742" y="2249978"/>
            <a:ext cx="40170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Index de compaction des semelles de labour (=épaisseur x densité moyenne)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4922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880" y="200208"/>
            <a:ext cx="8442796" cy="791650"/>
          </a:xfrm>
        </p:spPr>
        <p:txBody>
          <a:bodyPr/>
          <a:lstStyle/>
          <a:p>
            <a:r>
              <a:rPr lang="fr-FR" dirty="0" smtClean="0"/>
              <a:t>Matière Organique du Sol (MOS)</a:t>
            </a:r>
            <a:endParaRPr lang="fr-FR" dirty="0"/>
          </a:p>
        </p:txBody>
      </p:sp>
      <p:grpSp>
        <p:nvGrpSpPr>
          <p:cNvPr id="25" name="Group 24"/>
          <p:cNvGrpSpPr/>
          <p:nvPr/>
        </p:nvGrpSpPr>
        <p:grpSpPr>
          <a:xfrm>
            <a:off x="16331" y="2937767"/>
            <a:ext cx="5515985" cy="3096346"/>
            <a:chOff x="16331" y="2937767"/>
            <a:chExt cx="5515985" cy="3096346"/>
          </a:xfrm>
        </p:grpSpPr>
        <p:grpSp>
          <p:nvGrpSpPr>
            <p:cNvPr id="24" name="Group 23"/>
            <p:cNvGrpSpPr/>
            <p:nvPr/>
          </p:nvGrpSpPr>
          <p:grpSpPr>
            <a:xfrm>
              <a:off x="16331" y="2937767"/>
              <a:ext cx="5515985" cy="3096346"/>
              <a:chOff x="16331" y="2937767"/>
              <a:chExt cx="5515985" cy="309634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6331" y="2937767"/>
                <a:ext cx="5515985" cy="3096346"/>
                <a:chOff x="16331" y="2937767"/>
                <a:chExt cx="5515985" cy="3096346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3920" y="2937767"/>
                  <a:ext cx="5328396" cy="3096344"/>
                </a:xfrm>
                <a:prstGeom prst="rect">
                  <a:avLst/>
                </a:prstGeom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 rot="16200000">
                  <a:off x="-1270232" y="4224330"/>
                  <a:ext cx="3096346" cy="52322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800" dirty="0" err="1" smtClean="0"/>
                    <a:t>Teneur</a:t>
                  </a:r>
                  <a:r>
                    <a:rPr lang="en-GB" sz="2800" dirty="0" smtClean="0"/>
                    <a:t> en MO (‰)</a:t>
                  </a:r>
                  <a:endParaRPr lang="en-GB" sz="2800" dirty="0"/>
                </a:p>
              </p:txBody>
            </p:sp>
          </p:grpSp>
          <p:sp>
            <p:nvSpPr>
              <p:cNvPr id="12" name="Rectangle 11"/>
              <p:cNvSpPr/>
              <p:nvPr/>
            </p:nvSpPr>
            <p:spPr>
              <a:xfrm>
                <a:off x="1346425" y="4189910"/>
                <a:ext cx="324000" cy="1494000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1346425" y="2999894"/>
              <a:ext cx="415105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GB" sz="1600" dirty="0" smtClean="0">
                  <a:latin typeface="Verdana" pitchFamily="34" charset="0"/>
                </a:rPr>
                <a:t>a          b           c          cd         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586908" y="855728"/>
            <a:ext cx="3521596" cy="5213472"/>
            <a:chOff x="5796136" y="1473117"/>
            <a:chExt cx="3233564" cy="46490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6136" y="1473117"/>
              <a:ext cx="3233564" cy="464907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6136" y="1473117"/>
              <a:ext cx="1455927" cy="4649075"/>
            </a:xfrm>
            <a:prstGeom prst="rect">
              <a:avLst/>
            </a:prstGeom>
          </p:spPr>
        </p:pic>
      </p:grpSp>
      <p:cxnSp>
        <p:nvCxnSpPr>
          <p:cNvPr id="13" name="Straight Connector 12"/>
          <p:cNvCxnSpPr/>
          <p:nvPr/>
        </p:nvCxnSpPr>
        <p:spPr>
          <a:xfrm>
            <a:off x="1547664" y="3839678"/>
            <a:ext cx="3528000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47664" y="4184545"/>
            <a:ext cx="3528000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812340" y="3825096"/>
            <a:ext cx="0" cy="378000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89132" y="3610445"/>
            <a:ext cx="2556000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31823" y="3423653"/>
            <a:ext cx="468000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72000" y="3423653"/>
            <a:ext cx="432000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710174" y="3589057"/>
            <a:ext cx="0" cy="270000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599752" y="3386224"/>
            <a:ext cx="0" cy="252000"/>
          </a:xfrm>
          <a:prstGeom prst="straightConnector1">
            <a:avLst/>
          </a:prstGeom>
          <a:ln w="28575">
            <a:solidFill>
              <a:srgbClr val="FFC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346425" y="1571888"/>
            <a:ext cx="4233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Effets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liés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:</a:t>
            </a:r>
            <a:b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- </a:t>
            </a:r>
            <a:r>
              <a:rPr lang="en-GB" sz="2000" dirty="0" err="1">
                <a:solidFill>
                  <a:schemeClr val="bg1"/>
                </a:solidFill>
                <a:latin typeface="Verdana" pitchFamily="34" charset="0"/>
              </a:rPr>
              <a:t>S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emelle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de labour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moins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compactée</a:t>
            </a:r>
            <a:endParaRPr lang="en-GB" sz="2000" dirty="0" smtClean="0">
              <a:solidFill>
                <a:schemeClr val="bg1"/>
              </a:solidFill>
              <a:latin typeface="Verdana" pitchFamily="34" charset="0"/>
            </a:endParaRPr>
          </a:p>
          <a:p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-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Meilleure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infiltration de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l’eau</a:t>
            </a:r>
            <a:endParaRPr lang="en-GB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5" y="908720"/>
            <a:ext cx="50299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Grandes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différences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de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teneurs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en MOS après </a:t>
            </a:r>
            <a:r>
              <a:rPr lang="en-GB" sz="2000" dirty="0" smtClean="0">
                <a:solidFill>
                  <a:schemeClr val="bg1"/>
                </a:solidFill>
                <a:latin typeface="Verdana" pitchFamily="34" charset="0"/>
              </a:rPr>
              <a:t>6 </a:t>
            </a:r>
            <a:r>
              <a:rPr lang="en-GB" sz="2000" dirty="0" err="1" smtClean="0">
                <a:solidFill>
                  <a:schemeClr val="bg1"/>
                </a:solidFill>
                <a:latin typeface="Verdana" pitchFamily="34" charset="0"/>
              </a:rPr>
              <a:t>années</a:t>
            </a:r>
            <a:endParaRPr lang="en-GB" dirty="0">
              <a:solidFill>
                <a:schemeClr val="bg1"/>
              </a:solidFill>
              <a:latin typeface="Verdana" pitchFamily="34" charset="0"/>
            </a:endParaRPr>
          </a:p>
          <a:p>
            <a:pPr>
              <a:lnSpc>
                <a:spcPts val="1800"/>
              </a:lnSpc>
            </a:pPr>
            <a:endParaRPr lang="en-GB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5508104" y="2349690"/>
            <a:ext cx="2156360" cy="2437899"/>
            <a:chOff x="5584013" y="2349690"/>
            <a:chExt cx="2156360" cy="2437899"/>
          </a:xfrm>
        </p:grpSpPr>
        <p:sp>
          <p:nvSpPr>
            <p:cNvPr id="26" name="TextBox 25"/>
            <p:cNvSpPr txBox="1"/>
            <p:nvPr/>
          </p:nvSpPr>
          <p:spPr>
            <a:xfrm>
              <a:off x="5584013" y="4387479"/>
              <a:ext cx="2156360" cy="400110"/>
            </a:xfrm>
            <a:prstGeom prst="rect">
              <a:avLst/>
            </a:prstGeom>
            <a:solidFill>
              <a:srgbClr val="D8F2DA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Infiltration de </a:t>
              </a:r>
              <a:r>
                <a:rPr lang="en-GB" sz="2000" dirty="0" err="1" smtClean="0"/>
                <a:t>l’eau</a:t>
              </a:r>
              <a:endParaRPr lang="en-GB" sz="2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597460" y="3277433"/>
              <a:ext cx="1750246" cy="1015663"/>
            </a:xfrm>
            <a:prstGeom prst="rect">
              <a:avLst/>
            </a:prstGeom>
            <a:solidFill>
              <a:srgbClr val="D8F2DA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000" dirty="0" err="1" smtClean="0"/>
                <a:t>Profondeur</a:t>
              </a:r>
              <a:r>
                <a:rPr lang="en-GB" sz="2000" dirty="0" smtClean="0"/>
                <a:t> de </a:t>
              </a:r>
              <a:r>
                <a:rPr lang="en-GB" sz="2000" dirty="0"/>
                <a:t>la </a:t>
              </a:r>
              <a:r>
                <a:rPr lang="en-GB" sz="2000" dirty="0" err="1"/>
                <a:t>semelle</a:t>
              </a:r>
              <a:r>
                <a:rPr lang="en-GB" sz="2000" dirty="0"/>
                <a:t> de labour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88785" y="2349690"/>
              <a:ext cx="1583737" cy="1015663"/>
            </a:xfrm>
            <a:prstGeom prst="rect">
              <a:avLst/>
            </a:prstGeom>
            <a:solidFill>
              <a:srgbClr val="D8F2DA"/>
            </a:solidFill>
            <a:ln>
              <a:solidFill>
                <a:schemeClr val="tx1"/>
              </a:solidFill>
            </a:ln>
          </p:spPr>
          <p:txBody>
            <a:bodyPr wrap="square" rtlCol="0" anchor="ctr" anchorCtr="0">
              <a:spAutoFit/>
            </a:bodyPr>
            <a:lstStyle/>
            <a:p>
              <a:r>
                <a:rPr lang="en-GB" sz="2000" dirty="0" smtClean="0"/>
                <a:t>Résistance de la </a:t>
              </a:r>
              <a:r>
                <a:rPr lang="en-GB" sz="2000" dirty="0" err="1" smtClean="0"/>
                <a:t>semelle</a:t>
              </a:r>
              <a:r>
                <a:rPr lang="en-GB" sz="2000" dirty="0" smtClean="0"/>
                <a:t> de labour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552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42796" cy="839787"/>
          </a:xfrm>
        </p:spPr>
        <p:txBody>
          <a:bodyPr>
            <a:normAutofit fontScale="90000"/>
          </a:bodyPr>
          <a:lstStyle/>
          <a:p>
            <a:pPr algn="l"/>
            <a:r>
              <a:rPr lang="fr-FR" sz="2400" dirty="0" smtClean="0"/>
              <a:t>Les amendements organiques améliorent la structure du sol (plus ouverte), réduit le risque d’érosion par le vent et la pluie, et améliorent l’infiltration de l’eau</a:t>
            </a:r>
            <a:endParaRPr lang="fr-FR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1702528" cy="40896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1124744"/>
            <a:ext cx="3528392" cy="2370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D:\MyDocuments C\Bodemecologie dias\Frankrijk, Lusignan, oktober 2012\2012_10180010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40" y="3645024"/>
            <a:ext cx="352839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9087" y="1124744"/>
            <a:ext cx="4323620" cy="244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MyDocuments C\Bodemecologie dias\Zilt Perspectief\Zurich Fr 15 nov 2011\9 Veld 5 zou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739" y="3645024"/>
            <a:ext cx="4307968" cy="239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2967335"/>
            <a:ext cx="2271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rgbClr val="FFFF00"/>
                </a:solidFill>
              </a:rPr>
              <a:t>Érosion</a:t>
            </a:r>
            <a:r>
              <a:rPr lang="en-GB" sz="2400" dirty="0" smtClean="0">
                <a:solidFill>
                  <a:srgbClr val="FFFF00"/>
                </a:solidFill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</a:rPr>
              <a:t>éolienne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208" y="1484784"/>
            <a:ext cx="2292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 smtClean="0">
                <a:solidFill>
                  <a:srgbClr val="FFFF00"/>
                </a:solidFill>
              </a:rPr>
              <a:t>Érosion</a:t>
            </a:r>
            <a:r>
              <a:rPr lang="en-GB" sz="2400" dirty="0" smtClean="0">
                <a:solidFill>
                  <a:srgbClr val="FFFF00"/>
                </a:solidFill>
              </a:rPr>
              <a:t> </a:t>
            </a:r>
            <a:r>
              <a:rPr lang="en-GB" sz="2400" dirty="0" err="1" smtClean="0">
                <a:solidFill>
                  <a:srgbClr val="FFFF00"/>
                </a:solidFill>
              </a:rPr>
              <a:t>hydrique</a:t>
            </a:r>
            <a:endParaRPr lang="en-GB" sz="24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5487615"/>
            <a:ext cx="1655261" cy="461665"/>
          </a:xfrm>
          <a:prstGeom prst="rect">
            <a:avLst/>
          </a:prstGeom>
          <a:solidFill>
            <a:schemeClr val="bg1">
              <a:lumMod val="50000"/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FF00"/>
                </a:solidFill>
              </a:rPr>
              <a:t>compaction</a:t>
            </a:r>
            <a:endParaRPr lang="en-GB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</a:t>
            </a:r>
            <a:r>
              <a:rPr lang="en-GB" dirty="0" err="1" smtClean="0"/>
              <a:t>retenir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5536" y="1556792"/>
            <a:ext cx="8521188" cy="3672408"/>
          </a:xfrm>
          <a:solidFill>
            <a:schemeClr val="bg1"/>
          </a:solidFill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Les Produits Résiduaires Organique peuvent améliorer</a:t>
            </a:r>
          </a:p>
          <a:p>
            <a:pPr lvl="1">
              <a:buClrTx/>
            </a:pPr>
            <a:r>
              <a:rPr lang="fr-FR" dirty="0" smtClean="0">
                <a:solidFill>
                  <a:schemeClr val="tx1"/>
                </a:solidFill>
              </a:rPr>
              <a:t>La teneur en matière organique du sol</a:t>
            </a:r>
          </a:p>
          <a:p>
            <a:pPr lvl="1">
              <a:buClrTx/>
            </a:pPr>
            <a:r>
              <a:rPr lang="fr-FR" dirty="0" smtClean="0">
                <a:solidFill>
                  <a:schemeClr val="tx1"/>
                </a:solidFill>
              </a:rPr>
              <a:t>La formation et la stabilisation des agrégats du sol</a:t>
            </a:r>
          </a:p>
          <a:p>
            <a:pPr lvl="1">
              <a:buClrTx/>
            </a:pPr>
            <a:r>
              <a:rPr lang="fr-FR" dirty="0" smtClean="0">
                <a:solidFill>
                  <a:schemeClr val="tx1"/>
                </a:solidFill>
              </a:rPr>
              <a:t>La porosité de la semelle de labour et la résistance à la pénétration</a:t>
            </a:r>
          </a:p>
          <a:p>
            <a:pPr lvl="1"/>
            <a:endParaRPr lang="fr-FR" dirty="0" smtClean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Mais le passage des épandeurs peuvent entrainer une compaction de la semelle de labour</a:t>
            </a: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22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2400" dirty="0" smtClean="0">
                <a:solidFill>
                  <a:srgbClr val="E1CF7F"/>
                </a:solidFill>
              </a:rPr>
              <a:t>Look </a:t>
            </a:r>
            <a:r>
              <a:rPr lang="en-GB" sz="2400" dirty="0">
                <a:solidFill>
                  <a:srgbClr val="E1CF7F"/>
                </a:solidFill>
              </a:rPr>
              <a:t>after your </a:t>
            </a:r>
            <a:r>
              <a:rPr lang="en-GB" sz="2400" dirty="0" smtClean="0">
                <a:solidFill>
                  <a:srgbClr val="E1CF7F"/>
                </a:solidFill>
              </a:rPr>
              <a:t>soil,</a:t>
            </a:r>
            <a:br>
              <a:rPr lang="en-GB" sz="2400" dirty="0" smtClean="0">
                <a:solidFill>
                  <a:srgbClr val="E1CF7F"/>
                </a:solidFill>
              </a:rPr>
            </a:br>
            <a:r>
              <a:rPr lang="en-GB" sz="2400" dirty="0" smtClean="0">
                <a:solidFill>
                  <a:srgbClr val="E1CF7F"/>
                </a:solidFill>
              </a:rPr>
              <a:t>study your soil.</a:t>
            </a:r>
            <a:br>
              <a:rPr lang="en-GB" sz="2400" dirty="0" smtClean="0">
                <a:solidFill>
                  <a:srgbClr val="E1CF7F"/>
                </a:solidFill>
              </a:rPr>
            </a:br>
            <a:endParaRPr lang="en-GB" sz="2400" dirty="0">
              <a:solidFill>
                <a:srgbClr val="E1CF7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08392">
            <a:off x="4860851" y="2701681"/>
            <a:ext cx="3727599" cy="2794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99213">
            <a:off x="3693999" y="850109"/>
            <a:ext cx="368798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36445">
            <a:off x="641002" y="1718577"/>
            <a:ext cx="2987979" cy="3970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819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1916832"/>
            <a:ext cx="8229600" cy="4104456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fr-FR" sz="4000" dirty="0" smtClean="0">
                <a:solidFill>
                  <a:srgbClr val="FFC000"/>
                </a:solidFill>
              </a:rPr>
              <a:t>La structure du sol,</a:t>
            </a:r>
            <a:br>
              <a:rPr lang="fr-FR" sz="4000" dirty="0" smtClean="0">
                <a:solidFill>
                  <a:srgbClr val="FFC000"/>
                </a:solidFill>
              </a:rPr>
            </a:br>
            <a:r>
              <a:rPr lang="fr-FR" dirty="0" smtClean="0">
                <a:solidFill>
                  <a:srgbClr val="FFC000"/>
                </a:solidFill>
              </a:rPr>
              <a:t>en contexte de réduction du travail du sol</a:t>
            </a:r>
            <a:r>
              <a:rPr lang="fr-FR" sz="4000" dirty="0" smtClean="0">
                <a:solidFill>
                  <a:srgbClr val="FFC000"/>
                </a:solidFill>
              </a:rPr>
              <a:t/>
            </a:r>
            <a:br>
              <a:rPr lang="fr-FR" sz="4000" dirty="0" smtClean="0">
                <a:solidFill>
                  <a:srgbClr val="FFC000"/>
                </a:solidFill>
              </a:rPr>
            </a:br>
            <a:r>
              <a:rPr lang="fr-FR" sz="2800" dirty="0" smtClean="0">
                <a:latin typeface="+mn-lt"/>
                <a:ea typeface="+mn-ea"/>
                <a:cs typeface="+mn-cs"/>
              </a:rPr>
              <a:t> essais de </a:t>
            </a:r>
            <a:r>
              <a:rPr lang="fr-FR" sz="2800" dirty="0" err="1" smtClean="0">
                <a:latin typeface="+mn-lt"/>
                <a:ea typeface="+mn-ea"/>
                <a:cs typeface="+mn-cs"/>
              </a:rPr>
              <a:t>Kerguehennec</a:t>
            </a:r>
            <a:r>
              <a:rPr lang="fr-FR" sz="2800" dirty="0" smtClean="0">
                <a:latin typeface="+mn-lt"/>
                <a:ea typeface="+mn-ea"/>
                <a:cs typeface="+mn-cs"/>
              </a:rPr>
              <a:t> (SUSTAIN) </a:t>
            </a:r>
            <a:br>
              <a:rPr lang="fr-FR" sz="2800" dirty="0" smtClean="0">
                <a:latin typeface="+mn-lt"/>
                <a:ea typeface="+mn-ea"/>
                <a:cs typeface="+mn-cs"/>
              </a:rPr>
            </a:br>
            <a:r>
              <a:rPr lang="fr-FR" sz="2800" dirty="0" smtClean="0">
                <a:latin typeface="+mn-lt"/>
                <a:ea typeface="+mn-ea"/>
                <a:cs typeface="+mn-cs"/>
              </a:rPr>
              <a:t/>
            </a:r>
            <a:br>
              <a:rPr lang="fr-FR" sz="2800" dirty="0" smtClean="0">
                <a:latin typeface="+mn-lt"/>
                <a:ea typeface="+mn-ea"/>
                <a:cs typeface="+mn-cs"/>
              </a:rPr>
            </a:br>
            <a:r>
              <a:rPr lang="fr-FR" sz="2800" dirty="0" smtClean="0">
                <a:latin typeface="+mn-lt"/>
                <a:ea typeface="+mn-ea"/>
                <a:cs typeface="+mn-cs"/>
              </a:rPr>
              <a:t/>
            </a:r>
            <a:br>
              <a:rPr lang="fr-FR" sz="2800" dirty="0" smtClean="0">
                <a:latin typeface="+mn-lt"/>
                <a:ea typeface="+mn-ea"/>
                <a:cs typeface="+mn-cs"/>
              </a:rPr>
            </a:br>
            <a:r>
              <a:rPr lang="fr-FR" sz="2800" dirty="0">
                <a:latin typeface="+mn-lt"/>
                <a:ea typeface="+mn-ea"/>
                <a:cs typeface="+mn-cs"/>
              </a:rPr>
              <a:t/>
            </a:r>
            <a:br>
              <a:rPr lang="fr-FR" sz="2800" dirty="0">
                <a:latin typeface="+mn-lt"/>
                <a:ea typeface="+mn-ea"/>
                <a:cs typeface="+mn-cs"/>
              </a:rPr>
            </a:br>
            <a:r>
              <a:rPr lang="fr-FR" sz="4000" dirty="0" smtClean="0"/>
              <a:t/>
            </a:r>
            <a:br>
              <a:rPr lang="fr-FR" sz="4000" dirty="0" smtClean="0"/>
            </a:br>
            <a:r>
              <a:rPr lang="fr-FR" sz="2800" dirty="0" smtClean="0"/>
              <a:t>V. Hallaire – S. </a:t>
            </a:r>
            <a:r>
              <a:rPr lang="fr-FR" sz="2800" dirty="0" err="1" smtClean="0"/>
              <a:t>Menasseri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INRA-</a:t>
            </a:r>
            <a:r>
              <a:rPr lang="fr-FR" sz="2800" dirty="0" err="1" smtClean="0"/>
              <a:t>Agrocampus</a:t>
            </a:r>
            <a:r>
              <a:rPr lang="fr-FR" sz="2800" dirty="0" smtClean="0"/>
              <a:t> Ouest Rennes</a:t>
            </a:r>
            <a:endParaRPr lang="fr-FR" sz="2800" dirty="0"/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428728" y="3573016"/>
            <a:ext cx="6338888" cy="1604963"/>
            <a:chOff x="1144" y="1379"/>
            <a:chExt cx="3993" cy="1011"/>
          </a:xfrm>
        </p:grpSpPr>
        <p:pic>
          <p:nvPicPr>
            <p:cNvPr id="7" name="Picture 7" descr="DSCN0851"/>
            <p:cNvPicPr>
              <a:picLocks noChangeAspect="1" noChangeArrowheads="1"/>
            </p:cNvPicPr>
            <p:nvPr/>
          </p:nvPicPr>
          <p:blipFill>
            <a:blip r:embed="rId2">
              <a:lum contrast="6000"/>
            </a:blip>
            <a:srcRect/>
            <a:stretch>
              <a:fillRect/>
            </a:stretch>
          </p:blipFill>
          <p:spPr bwMode="auto">
            <a:xfrm>
              <a:off x="1144" y="1386"/>
              <a:ext cx="1274" cy="1004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" name="Picture 8" descr="2001-09-06- SD 3000 semis colza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</a:blip>
            <a:srcRect/>
            <a:stretch>
              <a:fillRect/>
            </a:stretch>
          </p:blipFill>
          <p:spPr bwMode="auto">
            <a:xfrm>
              <a:off x="3863" y="1379"/>
              <a:ext cx="1274" cy="100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" name="Picture 9" descr="DSCN0841"/>
            <p:cNvPicPr>
              <a:picLocks noChangeAspect="1" noChangeArrowheads="1"/>
            </p:cNvPicPr>
            <p:nvPr/>
          </p:nvPicPr>
          <p:blipFill>
            <a:blip r:embed="rId4">
              <a:lum contrast="6000"/>
            </a:blip>
            <a:srcRect/>
            <a:stretch>
              <a:fillRect/>
            </a:stretch>
          </p:blipFill>
          <p:spPr bwMode="auto">
            <a:xfrm>
              <a:off x="2512" y="1384"/>
              <a:ext cx="1274" cy="100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8" name="Espace réservé du contenu 4"/>
          <p:cNvSpPr>
            <a:spLocks noGrp="1"/>
          </p:cNvSpPr>
          <p:nvPr>
            <p:ph idx="1"/>
          </p:nvPr>
        </p:nvSpPr>
        <p:spPr>
          <a:xfrm>
            <a:off x="95536" y="1234340"/>
            <a:ext cx="8970579" cy="10457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1800" b="1" dirty="0" smtClean="0">
                <a:solidFill>
                  <a:schemeClr val="accent6"/>
                </a:solidFill>
              </a:rPr>
              <a:t>G</a:t>
            </a:r>
            <a:r>
              <a:rPr lang="fr-FR" sz="1800" b="1" dirty="0" smtClean="0">
                <a:solidFill>
                  <a:schemeClr val="bg1"/>
                </a:solidFill>
              </a:rPr>
              <a:t>ESTION DES </a:t>
            </a:r>
            <a:r>
              <a:rPr lang="fr-FR" sz="1800" b="1" dirty="0">
                <a:solidFill>
                  <a:schemeClr val="accent6"/>
                </a:solidFill>
              </a:rPr>
              <a:t>M</a:t>
            </a:r>
            <a:r>
              <a:rPr lang="fr-FR" sz="1800" b="1" dirty="0" smtClean="0">
                <a:solidFill>
                  <a:schemeClr val="bg1"/>
                </a:solidFill>
              </a:rPr>
              <a:t>ATIÈRES </a:t>
            </a:r>
            <a:r>
              <a:rPr lang="fr-FR" sz="1800" b="1" dirty="0">
                <a:solidFill>
                  <a:schemeClr val="accent6"/>
                </a:solidFill>
              </a:rPr>
              <a:t>O</a:t>
            </a:r>
            <a:r>
              <a:rPr lang="fr-FR" sz="1800" b="1" dirty="0" smtClean="0">
                <a:solidFill>
                  <a:schemeClr val="bg1"/>
                </a:solidFill>
              </a:rPr>
              <a:t>RGANIQUES ET DU </a:t>
            </a:r>
            <a:r>
              <a:rPr lang="fr-FR" sz="1800" b="1" dirty="0">
                <a:solidFill>
                  <a:schemeClr val="accent6"/>
                </a:solidFill>
              </a:rPr>
              <a:t>T</a:t>
            </a:r>
            <a:r>
              <a:rPr lang="fr-FR" sz="1800" b="1" dirty="0" smtClean="0">
                <a:solidFill>
                  <a:schemeClr val="bg1"/>
                </a:solidFill>
              </a:rPr>
              <a:t>RAVAIL DU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OL : </a:t>
            </a:r>
          </a:p>
          <a:p>
            <a:pPr marL="0" indent="0" algn="ctr">
              <a:buNone/>
            </a:pPr>
            <a:r>
              <a:rPr lang="fr-FR" sz="1800" b="1" dirty="0" smtClean="0">
                <a:solidFill>
                  <a:schemeClr val="bg1"/>
                </a:solidFill>
              </a:rPr>
              <a:t>DES </a:t>
            </a:r>
            <a:r>
              <a:rPr lang="fr-FR" sz="1800" b="1" dirty="0">
                <a:solidFill>
                  <a:schemeClr val="accent6"/>
                </a:solidFill>
              </a:rPr>
              <a:t>P</a:t>
            </a:r>
            <a:r>
              <a:rPr lang="fr-FR" sz="1800" b="1" dirty="0" smtClean="0">
                <a:solidFill>
                  <a:schemeClr val="bg1"/>
                </a:solidFill>
              </a:rPr>
              <a:t>RATIQUES QUI </a:t>
            </a:r>
            <a:r>
              <a:rPr lang="fr-FR" sz="1800" b="1" dirty="0">
                <a:solidFill>
                  <a:schemeClr val="accent6"/>
                </a:solidFill>
              </a:rPr>
              <a:t>A</a:t>
            </a:r>
            <a:r>
              <a:rPr lang="fr-FR" sz="1800" b="1" dirty="0" smtClean="0">
                <a:solidFill>
                  <a:schemeClr val="bg1"/>
                </a:solidFill>
              </a:rPr>
              <a:t>MÉLIORENT LES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ERVICES </a:t>
            </a:r>
            <a:r>
              <a:rPr lang="fr-FR" sz="1800" b="1" dirty="0" smtClean="0">
                <a:solidFill>
                  <a:schemeClr val="accent6"/>
                </a:solidFill>
              </a:rPr>
              <a:t>É</a:t>
            </a:r>
            <a:r>
              <a:rPr lang="fr-FR" sz="1800" b="1" dirty="0" smtClean="0">
                <a:solidFill>
                  <a:schemeClr val="bg1"/>
                </a:solidFill>
              </a:rPr>
              <a:t>COSYSTÉMIQUES RENDUS PAR LES </a:t>
            </a:r>
            <a:r>
              <a:rPr lang="fr-FR" sz="1800" b="1" dirty="0">
                <a:solidFill>
                  <a:schemeClr val="accent6"/>
                </a:solidFill>
              </a:rPr>
              <a:t>S</a:t>
            </a:r>
            <a:r>
              <a:rPr lang="fr-FR" sz="1800" b="1" dirty="0" smtClean="0">
                <a:solidFill>
                  <a:schemeClr val="bg1"/>
                </a:solidFill>
              </a:rPr>
              <a:t>OLS ?</a:t>
            </a:r>
            <a:endParaRPr lang="fr-FR" sz="1050" b="1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b="21246"/>
          <a:stretch/>
        </p:blipFill>
        <p:spPr bwMode="auto">
          <a:xfrm>
            <a:off x="0" y="0"/>
            <a:ext cx="3498640" cy="122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pic>
        <p:nvPicPr>
          <p:cNvPr id="12" name="Picture 9" descr="P:\PPR\PPR_5\07CR-BIO-VALOAGRO\8BIO0411\Photos\Jack photo's\CIMG235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8" b="6525"/>
          <a:stretch/>
        </p:blipFill>
        <p:spPr bwMode="auto">
          <a:xfrm>
            <a:off x="5876940" y="0"/>
            <a:ext cx="3267060" cy="12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P:\PPR\PPR_5\07CR-BIO-VALOAGRO\8BIO0403\Photos\QualiAgro\2013 récolte blé\DSC0028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9" b="17565"/>
          <a:stretch/>
        </p:blipFill>
        <p:spPr bwMode="auto">
          <a:xfrm>
            <a:off x="3498640" y="0"/>
            <a:ext cx="2385060" cy="122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38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structure des sols</a:t>
            </a:r>
            <a:endParaRPr lang="fr-FR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29063"/>
          </a:xfrm>
        </p:spPr>
        <p:txBody>
          <a:bodyPr/>
          <a:lstStyle/>
          <a:p>
            <a:r>
              <a:rPr lang="fr-FR" u="sng" dirty="0" smtClean="0"/>
              <a:t>Stabilité structurale</a:t>
            </a:r>
            <a:r>
              <a:rPr lang="fr-FR" dirty="0" smtClean="0"/>
              <a:t>: capacité du sol à maintenir un état d’agrégation lors d’une agression par l’eau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dirty="0" smtClean="0">
                <a:sym typeface="Wingdings" pitchFamily="2" charset="2"/>
              </a:rPr>
              <a:t> </a:t>
            </a:r>
            <a:r>
              <a:rPr lang="fr-FR" i="1" dirty="0" smtClean="0"/>
              <a:t>risque de battance, d’érosion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 smtClean="0"/>
          </a:p>
          <a:p>
            <a:r>
              <a:rPr lang="fr-FR" u="sng" dirty="0" smtClean="0"/>
              <a:t>Porosité structurale</a:t>
            </a:r>
            <a:r>
              <a:rPr lang="fr-FR" dirty="0" smtClean="0"/>
              <a:t>: quantité (pourcentage) des « </a:t>
            </a:r>
            <a:r>
              <a:rPr lang="fr-FR" dirty="0" err="1" smtClean="0"/>
              <a:t>macropores</a:t>
            </a:r>
            <a:r>
              <a:rPr lang="fr-FR" dirty="0" smtClean="0"/>
              <a:t> » (&gt; 30 µm)</a:t>
            </a:r>
            <a:br>
              <a:rPr lang="fr-FR" dirty="0" smtClean="0"/>
            </a:br>
            <a:r>
              <a:rPr lang="fr-FR" dirty="0" smtClean="0"/>
              <a:t>	</a:t>
            </a:r>
            <a:r>
              <a:rPr lang="fr-FR" dirty="0" smtClean="0">
                <a:sym typeface="Wingdings" pitchFamily="2" charset="2"/>
              </a:rPr>
              <a:t> </a:t>
            </a:r>
            <a:r>
              <a:rPr lang="fr-FR" i="1" dirty="0" smtClean="0"/>
              <a:t>conditions de transfert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Stabilité structurale</a:t>
            </a:r>
            <a:endParaRPr lang="fr-FR" dirty="0"/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2500298" y="1214424"/>
          <a:ext cx="5143536" cy="2614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/>
          <p:cNvSpPr/>
          <p:nvPr/>
        </p:nvSpPr>
        <p:spPr>
          <a:xfrm>
            <a:off x="357126" y="4572008"/>
            <a:ext cx="8786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bg1"/>
                </a:solidFill>
              </a:rPr>
              <a:t>En moyenne, la stabilité structurale est augmentée en situation de simplification du travail du sol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00298" y="3516815"/>
            <a:ext cx="51435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    </a:t>
            </a:r>
            <a:r>
              <a:rPr lang="fr-FR" sz="2000" b="1" dirty="0" smtClean="0"/>
              <a:t>Labour   	    Travail	  	   Semis</a:t>
            </a:r>
          </a:p>
          <a:p>
            <a:r>
              <a:rPr lang="fr-FR" sz="2000" b="1" dirty="0" smtClean="0"/>
              <a:t>	         	superficiel 	   direct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882981" y="1214424"/>
            <a:ext cx="1000132" cy="3071834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700" b="1" dirty="0" smtClean="0"/>
              <a:t>2,0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1,5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1,0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0,5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0,0</a:t>
            </a:r>
          </a:p>
          <a:p>
            <a:pPr algn="r"/>
            <a:endParaRPr lang="fr-FR" sz="1700" b="1" dirty="0" smtClean="0"/>
          </a:p>
          <a:p>
            <a:pPr algn="r"/>
            <a:endParaRPr lang="fr-FR" sz="1700" b="1" dirty="0" smtClean="0"/>
          </a:p>
        </p:txBody>
      </p:sp>
      <p:sp>
        <p:nvSpPr>
          <p:cNvPr id="10" name="ZoneTexte 9"/>
          <p:cNvSpPr txBox="1"/>
          <p:nvPr/>
        </p:nvSpPr>
        <p:spPr>
          <a:xfrm rot="16200000">
            <a:off x="236871" y="2334842"/>
            <a:ext cx="3071836" cy="830997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Indice de stabilité structurale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84458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r>
              <a:rPr lang="fr-FR" dirty="0" smtClean="0"/>
              <a:t>Stabilité structurale</a:t>
            </a:r>
            <a:endParaRPr lang="fr-FR" dirty="0"/>
          </a:p>
        </p:txBody>
      </p:sp>
      <p:graphicFrame>
        <p:nvGraphicFramePr>
          <p:cNvPr id="5" name="Graphique 4"/>
          <p:cNvGraphicFramePr/>
          <p:nvPr/>
        </p:nvGraphicFramePr>
        <p:xfrm>
          <a:off x="2285984" y="1214422"/>
          <a:ext cx="535785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500298" y="3516815"/>
            <a:ext cx="51435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    </a:t>
            </a:r>
            <a:r>
              <a:rPr lang="fr-FR" sz="2000" b="1" dirty="0" smtClean="0"/>
              <a:t>Labour   	    Travail	  	   Semis</a:t>
            </a:r>
          </a:p>
          <a:p>
            <a:r>
              <a:rPr lang="fr-FR" sz="2000" b="1" dirty="0" smtClean="0"/>
              <a:t>	         	superficiel 	   direct</a:t>
            </a:r>
            <a:endParaRPr lang="fr-FR" sz="2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1785918" y="1214422"/>
            <a:ext cx="1000132" cy="3071834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700" b="1" dirty="0" smtClean="0"/>
              <a:t>300</a:t>
            </a:r>
          </a:p>
          <a:p>
            <a:pPr algn="r"/>
            <a:endParaRPr lang="fr-FR" sz="1200" b="1" dirty="0" smtClean="0"/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200</a:t>
            </a:r>
          </a:p>
          <a:p>
            <a:pPr algn="r"/>
            <a:endParaRPr lang="fr-FR" sz="1200" b="1" dirty="0" smtClean="0"/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100</a:t>
            </a:r>
          </a:p>
          <a:p>
            <a:pPr algn="r"/>
            <a:endParaRPr lang="fr-FR" sz="1200" b="1" dirty="0" smtClean="0"/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0</a:t>
            </a:r>
          </a:p>
          <a:p>
            <a:pPr algn="r"/>
            <a:endParaRPr lang="fr-FR" sz="1700" b="1" dirty="0" smtClean="0"/>
          </a:p>
          <a:p>
            <a:pPr algn="r"/>
            <a:endParaRPr lang="fr-FR" sz="1700" b="1" dirty="0" smtClean="0"/>
          </a:p>
        </p:txBody>
      </p:sp>
      <p:sp>
        <p:nvSpPr>
          <p:cNvPr id="8" name="ZoneTexte 7"/>
          <p:cNvSpPr txBox="1"/>
          <p:nvPr/>
        </p:nvSpPr>
        <p:spPr>
          <a:xfrm rot="16200000">
            <a:off x="236871" y="2334842"/>
            <a:ext cx="3071836" cy="830997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Biomasse microbienne (mg/kg sol sec)</a:t>
            </a:r>
            <a:endParaRPr lang="fr-FR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0" y="4429132"/>
            <a:ext cx="87868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bg1"/>
                </a:solidFill>
              </a:rPr>
              <a:t>effet travail du sol sur la biomasse microbienne, proportionnelle  au taux de MO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43042" y="5500702"/>
            <a:ext cx="71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bg1"/>
                </a:solidFill>
              </a:rPr>
              <a:t>Forte variabilité spatiale et temporelle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472" y="1357298"/>
            <a:ext cx="8229600" cy="4768866"/>
          </a:xfrm>
        </p:spPr>
        <p:txBody>
          <a:bodyPr/>
          <a:lstStyle/>
          <a:p>
            <a:pPr algn="ctr">
              <a:buNone/>
            </a:pPr>
            <a:r>
              <a:rPr lang="fr-FR" dirty="0" smtClean="0"/>
              <a:t>évolution saisonnière de la stabilité structurale</a:t>
            </a: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Stabilité structurale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357126" y="5214950"/>
            <a:ext cx="87868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bg1"/>
                </a:solidFill>
              </a:rPr>
              <a:t> Variations saisonnières avec niveaux bas en hiver et élevés en été</a:t>
            </a:r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6997780"/>
              </p:ext>
            </p:extLst>
          </p:nvPr>
        </p:nvGraphicFramePr>
        <p:xfrm>
          <a:off x="1285852" y="2000241"/>
          <a:ext cx="5072098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882849" y="2000239"/>
            <a:ext cx="1000132" cy="3071834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700" b="1" dirty="0" smtClean="0"/>
              <a:t>2,0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1,5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1,0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0,5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0,0</a:t>
            </a:r>
          </a:p>
          <a:p>
            <a:pPr algn="r"/>
            <a:endParaRPr lang="fr-FR" sz="1700" b="1" dirty="0" smtClean="0"/>
          </a:p>
          <a:p>
            <a:pPr algn="r"/>
            <a:endParaRPr lang="fr-FR" sz="1700" b="1" dirty="0" smtClean="0"/>
          </a:p>
        </p:txBody>
      </p:sp>
      <p:sp>
        <p:nvSpPr>
          <p:cNvPr id="8" name="ZoneTexte 7"/>
          <p:cNvSpPr txBox="1"/>
          <p:nvPr/>
        </p:nvSpPr>
        <p:spPr>
          <a:xfrm rot="16200000">
            <a:off x="-763261" y="3120657"/>
            <a:ext cx="3071836" cy="830997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Indice de stabilité structurale</a:t>
            </a:r>
            <a:endParaRPr lang="fr-FR" sz="2400" b="1" dirty="0"/>
          </a:p>
        </p:txBody>
      </p:sp>
      <p:sp>
        <p:nvSpPr>
          <p:cNvPr id="9" name="ZoneTexte 1"/>
          <p:cNvSpPr txBox="1"/>
          <p:nvPr/>
        </p:nvSpPr>
        <p:spPr>
          <a:xfrm>
            <a:off x="1857356" y="4643446"/>
            <a:ext cx="4500594" cy="42862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 smtClean="0"/>
              <a:t>Printemps-été             Automne-hiver</a:t>
            </a:r>
            <a:endParaRPr lang="fr-FR" sz="2000" b="1" dirty="0"/>
          </a:p>
        </p:txBody>
      </p:sp>
      <p:graphicFrame>
        <p:nvGraphicFramePr>
          <p:cNvPr id="10" name="Graphique 9"/>
          <p:cNvGraphicFramePr/>
          <p:nvPr/>
        </p:nvGraphicFramePr>
        <p:xfrm>
          <a:off x="6357950" y="2000240"/>
          <a:ext cx="1714512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</p:nvPr>
        </p:nvGraphicFramePr>
        <p:xfrm>
          <a:off x="2571736" y="1357300"/>
          <a:ext cx="5072098" cy="2625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285720" y="4643446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bg1"/>
                </a:solidFill>
              </a:rPr>
              <a:t>La macroporosité est augmentée dans les couches de sol travaillées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500298" y="3659693"/>
            <a:ext cx="514353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      </a:t>
            </a:r>
            <a:r>
              <a:rPr lang="fr-FR" sz="2000" b="1" dirty="0" smtClean="0"/>
              <a:t>Labour   	    Travail	  	   Semis</a:t>
            </a:r>
          </a:p>
          <a:p>
            <a:r>
              <a:rPr lang="fr-FR" sz="2000" b="1" dirty="0" smtClean="0"/>
              <a:t>	         	superficiel 	   direct</a:t>
            </a:r>
            <a:endParaRPr lang="fr-FR" sz="20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882981" y="1357300"/>
            <a:ext cx="1000132" cy="3071834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sz="1700" b="1" dirty="0" smtClean="0"/>
              <a:t>20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15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10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5</a:t>
            </a:r>
          </a:p>
          <a:p>
            <a:pPr algn="r"/>
            <a:endParaRPr lang="fr-FR" sz="1700" b="1" dirty="0" smtClean="0"/>
          </a:p>
          <a:p>
            <a:pPr algn="r"/>
            <a:r>
              <a:rPr lang="fr-FR" sz="1700" b="1" dirty="0" smtClean="0"/>
              <a:t>0</a:t>
            </a:r>
          </a:p>
          <a:p>
            <a:pPr algn="r"/>
            <a:endParaRPr lang="fr-FR" sz="1700" b="1" dirty="0" smtClean="0"/>
          </a:p>
          <a:p>
            <a:pPr algn="r"/>
            <a:endParaRPr lang="fr-FR" sz="1700" b="1" dirty="0" smtClean="0"/>
          </a:p>
        </p:txBody>
      </p:sp>
      <p:sp>
        <p:nvSpPr>
          <p:cNvPr id="10" name="ZoneTexte 9"/>
          <p:cNvSpPr txBox="1"/>
          <p:nvPr/>
        </p:nvSpPr>
        <p:spPr>
          <a:xfrm rot="16200000">
            <a:off x="236871" y="2662384"/>
            <a:ext cx="3071836" cy="461665"/>
          </a:xfrm>
          <a:prstGeom prst="rect">
            <a:avLst/>
          </a:prstGeom>
          <a:solidFill>
            <a:prstClr val="white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Macroporosité %</a:t>
            </a:r>
            <a:endParaRPr lang="fr-FR" sz="2400" b="1" dirty="0"/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Porosité structurale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7126" y="5643578"/>
            <a:ext cx="8786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fr-FR" sz="2800" dirty="0" smtClean="0">
                <a:solidFill>
                  <a:schemeClr val="bg1"/>
                </a:solidFill>
              </a:rPr>
              <a:t>Forte variabilité spatiale et temporelle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8" grpId="0" animBg="1"/>
      <p:bldP spid="9" grpId="0" animBg="1"/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Porosité structurale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285852" y="5429264"/>
            <a:ext cx="928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2 mm</a:t>
            </a:r>
            <a:endParaRPr lang="fr-FR" sz="2000" dirty="0">
              <a:solidFill>
                <a:schemeClr val="bg1"/>
              </a:solidFill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1142976" y="5786454"/>
            <a:ext cx="1000132" cy="15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 descr="b_anth.tif"/>
          <p:cNvPicPr>
            <a:picLocks noChangeAspect="1"/>
          </p:cNvPicPr>
          <p:nvPr/>
        </p:nvPicPr>
        <p:blipFill>
          <a:blip r:embed="rId2" cstate="print"/>
          <a:srcRect t="7463" r="36194" b="11940"/>
          <a:stretch>
            <a:fillRect/>
          </a:stretch>
        </p:blipFill>
        <p:spPr>
          <a:xfrm>
            <a:off x="357158" y="1500174"/>
            <a:ext cx="4071966" cy="385765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572000" y="1214422"/>
            <a:ext cx="40719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bg1"/>
                </a:solidFill>
              </a:rPr>
              <a:t>Couche de sol travaillée:</a:t>
            </a:r>
          </a:p>
          <a:p>
            <a:endParaRPr lang="fr-FR" dirty="0" smtClean="0">
              <a:solidFill>
                <a:schemeClr val="bg1"/>
              </a:solidFill>
            </a:endParaRPr>
          </a:p>
          <a:p>
            <a:pPr algn="ctr"/>
            <a:r>
              <a:rPr lang="fr-FR" sz="2800" dirty="0" smtClean="0">
                <a:solidFill>
                  <a:schemeClr val="bg1"/>
                </a:solidFill>
              </a:rPr>
              <a:t>Structure créée par les outils de travail du sol: </a:t>
            </a:r>
            <a:r>
              <a:rPr lang="fr-FR" sz="2800" i="1" dirty="0" smtClean="0">
                <a:solidFill>
                  <a:schemeClr val="bg1"/>
                </a:solidFill>
              </a:rPr>
              <a:t>fragmentation mécanique</a:t>
            </a:r>
            <a:endParaRPr lang="fr-FR" sz="2800" dirty="0">
              <a:solidFill>
                <a:schemeClr val="bg1"/>
              </a:solidFill>
            </a:endParaRPr>
          </a:p>
        </p:txBody>
      </p:sp>
      <p:graphicFrame>
        <p:nvGraphicFramePr>
          <p:cNvPr id="14" name="Graphique 13"/>
          <p:cNvGraphicFramePr/>
          <p:nvPr/>
        </p:nvGraphicFramePr>
        <p:xfrm>
          <a:off x="4714876" y="3571876"/>
          <a:ext cx="3929090" cy="2386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4211</TotalTime>
  <Words>903</Words>
  <Application>Microsoft Office PowerPoint</Application>
  <PresentationFormat>Affichage à l'écran (4:3)</PresentationFormat>
  <Paragraphs>218</Paragraphs>
  <Slides>29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0" baseType="lpstr">
      <vt:lpstr>Thème Office</vt:lpstr>
      <vt:lpstr>- Organic matter management: influence on soil structure (ECOSOM) J. Faber, J. Bloem  &amp; S. Houot</vt:lpstr>
      <vt:lpstr>Présentation PowerPoint</vt:lpstr>
      <vt:lpstr>La structure du sol, en contexte de réduction du travail du sol  essais de Kerguehennec (SUSTAIN)      V. Hallaire – S. Menasseri INRA-Agrocampus Ouest Rennes</vt:lpstr>
      <vt:lpstr>La structure des sols</vt:lpstr>
      <vt:lpstr>Stabilité structurale</vt:lpstr>
      <vt:lpstr>Stabilité structurale</vt:lpstr>
      <vt:lpstr>Stabilité structurale</vt:lpstr>
      <vt:lpstr>Présentation PowerPoint</vt:lpstr>
      <vt:lpstr>Porosité structurale</vt:lpstr>
      <vt:lpstr>Présentation PowerPoint</vt:lpstr>
      <vt:lpstr>Porosité structurale</vt:lpstr>
      <vt:lpstr>Porosité structurale</vt:lpstr>
      <vt:lpstr>À retenir…</vt:lpstr>
      <vt:lpstr>Présentation PowerPoint</vt:lpstr>
      <vt:lpstr>Objectif</vt:lpstr>
      <vt:lpstr>Agrégats du sol</vt:lpstr>
      <vt:lpstr>Sol  sous un microscope (x 100)</vt:lpstr>
      <vt:lpstr>Structure du sol: les agrégats  Méthodes  </vt:lpstr>
      <vt:lpstr>Taille des agrégats</vt:lpstr>
      <vt:lpstr>Présentation PowerPoint</vt:lpstr>
      <vt:lpstr>Présentation PowerPoint</vt:lpstr>
      <vt:lpstr>Structure du sol : porosité</vt:lpstr>
      <vt:lpstr>Structure du sol : résistance à la pénétration</vt:lpstr>
      <vt:lpstr>Structure du sol : résistance à la pénétration</vt:lpstr>
      <vt:lpstr>Structure du sol : résistance à la pénétration</vt:lpstr>
      <vt:lpstr>Matière Organique du Sol (MOS)</vt:lpstr>
      <vt:lpstr>Les amendements organiques améliorent la structure du sol (plus ouverte), réduit le risque d’érosion par le vent et la pluie, et améliorent l’infiltration de l’eau</vt:lpstr>
      <vt:lpstr>A retenir</vt:lpstr>
      <vt:lpstr>Look after your soil, study your soil.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Michael S. Corson</dc:creator>
  <cp:lastModifiedBy>Agathe.REVALLIER</cp:lastModifiedBy>
  <cp:revision>113</cp:revision>
  <dcterms:created xsi:type="dcterms:W3CDTF">2014-09-10T10:08:00Z</dcterms:created>
  <dcterms:modified xsi:type="dcterms:W3CDTF">2014-12-11T20:25:19Z</dcterms:modified>
</cp:coreProperties>
</file>