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xml" ContentType="application/vnd.openxmlformats-officedocument.presentationml.tags+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87" r:id="rId2"/>
    <p:sldId id="264" r:id="rId3"/>
    <p:sldId id="278" r:id="rId4"/>
    <p:sldId id="257" r:id="rId5"/>
    <p:sldId id="274" r:id="rId6"/>
    <p:sldId id="275" r:id="rId7"/>
    <p:sldId id="269" r:id="rId8"/>
    <p:sldId id="271" r:id="rId9"/>
    <p:sldId id="288" r:id="rId10"/>
    <p:sldId id="280" r:id="rId11"/>
    <p:sldId id="272" r:id="rId12"/>
    <p:sldId id="289" r:id="rId13"/>
    <p:sldId id="291" r:id="rId14"/>
    <p:sldId id="292" r:id="rId15"/>
    <p:sldId id="290" r:id="rId16"/>
    <p:sldId id="293" r:id="rId17"/>
    <p:sldId id="294" r:id="rId18"/>
    <p:sldId id="295" r:id="rId19"/>
    <p:sldId id="296" r:id="rId20"/>
    <p:sldId id="297" r:id="rId21"/>
    <p:sldId id="298" r:id="rId22"/>
    <p:sldId id="299" r:id="rId23"/>
    <p:sldId id="300" r:id="rId2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OUOT Sabine" initials="HS" lastIdx="6" clrIdx="0"/>
  <p:cmAuthor id="1" name="Michael S. Corson" initials="MSC" lastIdx="4" clrIdx="1"/>
  <p:cmAuthor id="2" name="Guenola" initials="GP" lastIdx="7"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6913"/>
    <a:srgbClr val="DDEBCF"/>
    <a:srgbClr val="FF33CC"/>
    <a:srgbClr val="9CB86E"/>
    <a:srgbClr val="D8F2DA"/>
    <a:srgbClr val="339966"/>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FECB4D8-DB02-4DC6-A0A2-4F2EBAE1DC90}" styleName="Style moyen 1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16" autoAdjust="0"/>
    <p:restoredTop sz="86517" autoAdjust="0"/>
  </p:normalViewPr>
  <p:slideViewPr>
    <p:cSldViewPr>
      <p:cViewPr>
        <p:scale>
          <a:sx n="80" d="100"/>
          <a:sy n="80" d="100"/>
        </p:scale>
        <p:origin x="-1314" y="6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50" d="100"/>
        <a:sy n="150" d="100"/>
      </p:scale>
      <p:origin x="0" y="649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F69AAB-5DFF-4484-B543-C1C9F932903E}" type="datetimeFigureOut">
              <a:rPr lang="fr-FR" smtClean="0"/>
              <a:t>11/12/2014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82062B-AD05-4AE6-B88B-65F5397C2364}" type="slidenum">
              <a:rPr lang="fr-FR" smtClean="0"/>
              <a:t>‹N°›</a:t>
            </a:fld>
            <a:endParaRPr lang="fr-FR"/>
          </a:p>
        </p:txBody>
      </p:sp>
    </p:spTree>
    <p:extLst>
      <p:ext uri="{BB962C8B-B14F-4D97-AF65-F5344CB8AC3E}">
        <p14:creationId xmlns:p14="http://schemas.microsoft.com/office/powerpoint/2010/main" val="4030966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D3DD346-0F80-43E4-BFC3-E13CD95E3F30}" type="slidenum">
              <a:rPr lang="fr-FR" smtClean="0">
                <a:solidFill>
                  <a:prstClr val="black"/>
                </a:solidFill>
              </a:rPr>
              <a:pPr/>
              <a:t>1</a:t>
            </a:fld>
            <a:endParaRPr lang="fr-FR">
              <a:solidFill>
                <a:prstClr val="black"/>
              </a:solidFill>
            </a:endParaRPr>
          </a:p>
        </p:txBody>
      </p:sp>
    </p:spTree>
    <p:extLst>
      <p:ext uri="{BB962C8B-B14F-4D97-AF65-F5344CB8AC3E}">
        <p14:creationId xmlns:p14="http://schemas.microsoft.com/office/powerpoint/2010/main" val="24520997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La réduction du travail du sol peut il atténuer les émissions de gaz à effet de serre? Carbone du sol et émissions de N20</a:t>
            </a:r>
          </a:p>
          <a:p>
            <a:r>
              <a:rPr lang="en-GB" dirty="0" smtClean="0"/>
              <a:t>Can reduced tillage help to mitigate greenhouse gasses? Soil C &amp; N2O emissions</a:t>
            </a:r>
            <a:endParaRPr lang="en-GB" dirty="0"/>
          </a:p>
        </p:txBody>
      </p:sp>
      <p:sp>
        <p:nvSpPr>
          <p:cNvPr id="4" name="Slide Number Placeholder 3"/>
          <p:cNvSpPr>
            <a:spLocks noGrp="1"/>
          </p:cNvSpPr>
          <p:nvPr>
            <p:ph type="sldNum" sz="quarter" idx="10"/>
          </p:nvPr>
        </p:nvSpPr>
        <p:spPr/>
        <p:txBody>
          <a:bodyPr/>
          <a:lstStyle/>
          <a:p>
            <a:fld id="{A982062B-AD05-4AE6-B88B-65F5397C2364}" type="slidenum">
              <a:rPr lang="fr-FR" smtClean="0"/>
              <a:t>12</a:t>
            </a:fld>
            <a:endParaRPr lang="fr-FR"/>
          </a:p>
        </p:txBody>
      </p:sp>
    </p:spTree>
    <p:extLst>
      <p:ext uri="{BB962C8B-B14F-4D97-AF65-F5344CB8AC3E}">
        <p14:creationId xmlns:p14="http://schemas.microsoft.com/office/powerpoint/2010/main" val="28192584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982062B-AD05-4AE6-B88B-65F5397C2364}" type="slidenum">
              <a:rPr lang="fr-FR" smtClean="0"/>
              <a:t>13</a:t>
            </a:fld>
            <a:endParaRPr lang="fr-FR"/>
          </a:p>
        </p:txBody>
      </p:sp>
    </p:spTree>
    <p:extLst>
      <p:ext uri="{BB962C8B-B14F-4D97-AF65-F5344CB8AC3E}">
        <p14:creationId xmlns:p14="http://schemas.microsoft.com/office/powerpoint/2010/main" val="15631922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982062B-AD05-4AE6-B88B-65F5397C2364}" type="slidenum">
              <a:rPr lang="fr-FR" smtClean="0"/>
              <a:t>15</a:t>
            </a:fld>
            <a:endParaRPr lang="fr-FR"/>
          </a:p>
        </p:txBody>
      </p:sp>
    </p:spTree>
    <p:extLst>
      <p:ext uri="{BB962C8B-B14F-4D97-AF65-F5344CB8AC3E}">
        <p14:creationId xmlns:p14="http://schemas.microsoft.com/office/powerpoint/2010/main" val="26855978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982062B-AD05-4AE6-B88B-65F5397C2364}" type="slidenum">
              <a:rPr lang="fr-FR" smtClean="0"/>
              <a:t>16</a:t>
            </a:fld>
            <a:endParaRPr lang="fr-FR"/>
          </a:p>
        </p:txBody>
      </p:sp>
    </p:spTree>
    <p:extLst>
      <p:ext uri="{BB962C8B-B14F-4D97-AF65-F5344CB8AC3E}">
        <p14:creationId xmlns:p14="http://schemas.microsoft.com/office/powerpoint/2010/main" val="40777463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Kg N ha-1 </a:t>
            </a:r>
            <a:r>
              <a:rPr lang="en-GB" dirty="0" err="1" smtClean="0"/>
              <a:t>omrekenen</a:t>
            </a:r>
            <a:r>
              <a:rPr lang="en-GB" baseline="0" dirty="0" smtClean="0"/>
              <a:t> </a:t>
            </a:r>
            <a:r>
              <a:rPr lang="en-GB" baseline="0" dirty="0" err="1" smtClean="0"/>
              <a:t>naar</a:t>
            </a:r>
            <a:r>
              <a:rPr lang="en-GB" baseline="0" dirty="0" smtClean="0"/>
              <a:t> CO2 </a:t>
            </a:r>
            <a:r>
              <a:rPr lang="en-GB" baseline="0" dirty="0" err="1" smtClean="0"/>
              <a:t>eq</a:t>
            </a:r>
            <a:r>
              <a:rPr lang="en-GB" baseline="0" dirty="0" smtClean="0"/>
              <a:t>?</a:t>
            </a:r>
            <a:endParaRPr lang="en-GB" dirty="0"/>
          </a:p>
        </p:txBody>
      </p:sp>
      <p:sp>
        <p:nvSpPr>
          <p:cNvPr id="4" name="Slide Number Placeholder 3"/>
          <p:cNvSpPr>
            <a:spLocks noGrp="1"/>
          </p:cNvSpPr>
          <p:nvPr>
            <p:ph type="sldNum" sz="quarter" idx="10"/>
          </p:nvPr>
        </p:nvSpPr>
        <p:spPr/>
        <p:txBody>
          <a:bodyPr/>
          <a:lstStyle/>
          <a:p>
            <a:fld id="{A982062B-AD05-4AE6-B88B-65F5397C2364}" type="slidenum">
              <a:rPr lang="fr-FR" smtClean="0"/>
              <a:t>19</a:t>
            </a:fld>
            <a:endParaRPr lang="fr-FR"/>
          </a:p>
        </p:txBody>
      </p:sp>
    </p:spTree>
    <p:extLst>
      <p:ext uri="{BB962C8B-B14F-4D97-AF65-F5344CB8AC3E}">
        <p14:creationId xmlns:p14="http://schemas.microsoft.com/office/powerpoint/2010/main" val="20850301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Make these a bit</a:t>
            </a:r>
            <a:r>
              <a:rPr lang="en-GB" baseline="0" dirty="0" smtClean="0"/>
              <a:t> more defined, for our own sites/conditions</a:t>
            </a:r>
            <a:endParaRPr lang="en-GB" dirty="0"/>
          </a:p>
        </p:txBody>
      </p:sp>
      <p:sp>
        <p:nvSpPr>
          <p:cNvPr id="4" name="Slide Number Placeholder 3"/>
          <p:cNvSpPr>
            <a:spLocks noGrp="1"/>
          </p:cNvSpPr>
          <p:nvPr>
            <p:ph type="sldNum" sz="quarter" idx="10"/>
          </p:nvPr>
        </p:nvSpPr>
        <p:spPr/>
        <p:txBody>
          <a:bodyPr/>
          <a:lstStyle/>
          <a:p>
            <a:fld id="{A982062B-AD05-4AE6-B88B-65F5397C2364}" type="slidenum">
              <a:rPr lang="fr-FR" smtClean="0"/>
              <a:t>20</a:t>
            </a:fld>
            <a:endParaRPr lang="fr-FR"/>
          </a:p>
        </p:txBody>
      </p:sp>
    </p:spTree>
    <p:extLst>
      <p:ext uri="{BB962C8B-B14F-4D97-AF65-F5344CB8AC3E}">
        <p14:creationId xmlns:p14="http://schemas.microsoft.com/office/powerpoint/2010/main" val="24489345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Nitrification : dry soil</a:t>
            </a:r>
            <a:r>
              <a:rPr lang="en-GB" baseline="0" dirty="0" smtClean="0"/>
              <a:t> </a:t>
            </a:r>
          </a:p>
          <a:p>
            <a:r>
              <a:rPr lang="en-GB" baseline="0" dirty="0" smtClean="0"/>
              <a:t>Denitrification: wet soil N2O is intermediary product!!</a:t>
            </a:r>
            <a:endParaRPr lang="en-GB" dirty="0"/>
          </a:p>
        </p:txBody>
      </p:sp>
      <p:sp>
        <p:nvSpPr>
          <p:cNvPr id="4" name="Slide Number Placeholder 3"/>
          <p:cNvSpPr>
            <a:spLocks noGrp="1"/>
          </p:cNvSpPr>
          <p:nvPr>
            <p:ph type="sldNum" sz="quarter" idx="10"/>
          </p:nvPr>
        </p:nvSpPr>
        <p:spPr/>
        <p:txBody>
          <a:bodyPr/>
          <a:lstStyle/>
          <a:p>
            <a:fld id="{A982062B-AD05-4AE6-B88B-65F5397C2364}" type="slidenum">
              <a:rPr lang="fr-FR" smtClean="0"/>
              <a:t>23</a:t>
            </a:fld>
            <a:endParaRPr lang="fr-FR"/>
          </a:p>
        </p:txBody>
      </p:sp>
    </p:spTree>
    <p:extLst>
      <p:ext uri="{BB962C8B-B14F-4D97-AF65-F5344CB8AC3E}">
        <p14:creationId xmlns:p14="http://schemas.microsoft.com/office/powerpoint/2010/main" val="4056082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Régulation du climat:</a:t>
            </a:r>
            <a:r>
              <a:rPr lang="fr-FR" sz="1200" kern="1200" baseline="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A échelle globale, les écosystèmes peuvent jouer un rôle important dans le climat, soit en séquestrant soit en émettant des gaz à effet de serre.</a:t>
            </a:r>
            <a:endParaRPr lang="fr-FR" dirty="0" smtClean="0"/>
          </a:p>
          <a:p>
            <a:r>
              <a:rPr lang="fr-FR" dirty="0" smtClean="0"/>
              <a:t> « L’atmosphère, la végétatio</a:t>
            </a:r>
            <a:r>
              <a:rPr lang="fr-FR" baseline="0" dirty="0" smtClean="0"/>
              <a:t>n et le sol s’échangent du C pour former un cycle. Le sol constitue le plus gros réservoir de C, cependant, l’activité biologique du sol va dégager des GES de natures différentes. Il va donc falloir suivre l’équilibre entre flux entrant de carbone et flux sortant de carbone pour essayer de tendre vers un bilan positif. L’apport de MO et le non travail du sol vont avoir des effets variables sur cet équilibre. On va essayer dans la suite de quantifier ces effets ». </a:t>
            </a:r>
            <a:endParaRPr lang="fr-FR" dirty="0" smtClean="0"/>
          </a:p>
        </p:txBody>
      </p:sp>
      <p:sp>
        <p:nvSpPr>
          <p:cNvPr id="4" name="Espace réservé du numéro de diapositive 3"/>
          <p:cNvSpPr>
            <a:spLocks noGrp="1"/>
          </p:cNvSpPr>
          <p:nvPr>
            <p:ph type="sldNum" sz="quarter" idx="10"/>
          </p:nvPr>
        </p:nvSpPr>
        <p:spPr/>
        <p:txBody>
          <a:bodyPr/>
          <a:lstStyle/>
          <a:p>
            <a:fld id="{A982062B-AD05-4AE6-B88B-65F5397C2364}" type="slidenum">
              <a:rPr lang="fr-FR" smtClean="0"/>
              <a:t>2</a:t>
            </a:fld>
            <a:endParaRPr lang="fr-FR"/>
          </a:p>
        </p:txBody>
      </p:sp>
    </p:spTree>
    <p:extLst>
      <p:ext uri="{BB962C8B-B14F-4D97-AF65-F5344CB8AC3E}">
        <p14:creationId xmlns:p14="http://schemas.microsoft.com/office/powerpoint/2010/main" val="3498387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 En 2006,</a:t>
            </a:r>
            <a:r>
              <a:rPr lang="fr-FR" baseline="0" dirty="0" smtClean="0"/>
              <a:t> le secteur qui participait le plus aux émissions de GES était le secteur des transports, le secteur agricole avait donc la troisième marche du podium avec 19% de contribution. Mais Quels sont les gaz concernés en agriculture? Les gaz principalement responsables de cette contribution sont le dioxyde de carbone, le méthane et le protoxyde d’azote. Cependant on note qu’entre 1990 et 2008 une réduction des émissions de GES a été observé, ce qui est plutôt encourageant pour ce secteur d’activité. » </a:t>
            </a:r>
            <a:endParaRPr lang="fr-FR" dirty="0"/>
          </a:p>
        </p:txBody>
      </p:sp>
      <p:sp>
        <p:nvSpPr>
          <p:cNvPr id="4" name="Espace réservé du numéro de diapositive 3"/>
          <p:cNvSpPr>
            <a:spLocks noGrp="1"/>
          </p:cNvSpPr>
          <p:nvPr>
            <p:ph type="sldNum" sz="quarter" idx="10"/>
          </p:nvPr>
        </p:nvSpPr>
        <p:spPr/>
        <p:txBody>
          <a:bodyPr/>
          <a:lstStyle/>
          <a:p>
            <a:fld id="{A982062B-AD05-4AE6-B88B-65F5397C2364}" type="slidenum">
              <a:rPr lang="fr-FR" smtClean="0"/>
              <a:t>3</a:t>
            </a:fld>
            <a:endParaRPr lang="fr-FR"/>
          </a:p>
        </p:txBody>
      </p:sp>
    </p:spTree>
    <p:extLst>
      <p:ext uri="{BB962C8B-B14F-4D97-AF65-F5344CB8AC3E}">
        <p14:creationId xmlns:p14="http://schemas.microsoft.com/office/powerpoint/2010/main" val="2034604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 Je</a:t>
            </a:r>
            <a:r>
              <a:rPr lang="fr-FR" baseline="0" dirty="0" smtClean="0"/>
              <a:t> vous vous présenté les résultats obtenus dans un contexte d’apport répété de produits résiduaires organiques, sur le stockage de carbone et des émissions de GES. » </a:t>
            </a:r>
            <a:endParaRPr lang="fr-FR" dirty="0"/>
          </a:p>
        </p:txBody>
      </p:sp>
      <p:sp>
        <p:nvSpPr>
          <p:cNvPr id="4" name="Espace réservé du numéro de diapositive 3"/>
          <p:cNvSpPr>
            <a:spLocks noGrp="1"/>
          </p:cNvSpPr>
          <p:nvPr>
            <p:ph type="sldNum" sz="quarter" idx="10"/>
          </p:nvPr>
        </p:nvSpPr>
        <p:spPr/>
        <p:txBody>
          <a:bodyPr/>
          <a:lstStyle/>
          <a:p>
            <a:fld id="{A982062B-AD05-4AE6-B88B-65F5397C2364}" type="slidenum">
              <a:rPr lang="fr-FR" smtClean="0"/>
              <a:t>4</a:t>
            </a:fld>
            <a:endParaRPr lang="fr-FR"/>
          </a:p>
        </p:txBody>
      </p:sp>
    </p:spTree>
    <p:extLst>
      <p:ext uri="{BB962C8B-B14F-4D97-AF65-F5344CB8AC3E}">
        <p14:creationId xmlns:p14="http://schemas.microsoft.com/office/powerpoint/2010/main" val="214703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 Les doses apportées sont</a:t>
            </a:r>
            <a:r>
              <a:rPr lang="fr-FR" baseline="0" dirty="0" smtClean="0"/>
              <a:t> très importantes. </a:t>
            </a:r>
          </a:p>
          <a:p>
            <a:r>
              <a:rPr lang="fr-FR" baseline="0" dirty="0" smtClean="0"/>
              <a:t>En effet sur le site de Colmar où les apports correspondent à une pratique classique, il ne semble pas y avoir d’augmentation du stockage de carbone dans les sols (même quantité de C dans les parcelles témoins que dans les parcelles recevant des PRO. </a:t>
            </a:r>
          </a:p>
          <a:p>
            <a:r>
              <a:rPr lang="fr-FR" baseline="0" dirty="0" smtClean="0"/>
              <a:t>Alors que dans les parcelles du site expérimental de </a:t>
            </a:r>
            <a:r>
              <a:rPr lang="fr-FR" baseline="0" dirty="0" err="1" smtClean="0"/>
              <a:t>Qualiagro</a:t>
            </a:r>
            <a:r>
              <a:rPr lang="fr-FR" baseline="0" dirty="0" smtClean="0"/>
              <a:t>, qui correspondent à 2 à 3 fois les pratiques classiques, au bout de 15 ans, les parcelles recevant des produits voient leur concentration de carbone beaucoup plus importantes que dans les parcelles témoins. » </a:t>
            </a:r>
            <a:endParaRPr lang="fr-FR" dirty="0" smtClean="0"/>
          </a:p>
          <a:p>
            <a:endParaRPr lang="fr-FR" dirty="0" smtClean="0"/>
          </a:p>
          <a:p>
            <a:r>
              <a:rPr lang="fr-FR" dirty="0" smtClean="0"/>
              <a:t>The management </a:t>
            </a:r>
            <a:r>
              <a:rPr lang="fr-FR" dirty="0" err="1" smtClean="0"/>
              <a:t>is</a:t>
            </a:r>
            <a:r>
              <a:rPr lang="fr-FR" dirty="0" smtClean="0"/>
              <a:t> </a:t>
            </a:r>
            <a:r>
              <a:rPr lang="fr-FR" dirty="0" err="1" smtClean="0"/>
              <a:t>very</a:t>
            </a:r>
            <a:r>
              <a:rPr lang="fr-FR" dirty="0" smtClean="0"/>
              <a:t> important</a:t>
            </a:r>
            <a:r>
              <a:rPr lang="fr-FR" baseline="0" dirty="0" smtClean="0"/>
              <a:t>. It </a:t>
            </a:r>
            <a:r>
              <a:rPr lang="fr-FR" baseline="0" dirty="0" err="1" smtClean="0"/>
              <a:t>dertermines</a:t>
            </a:r>
            <a:r>
              <a:rPr lang="fr-FR" baseline="0" dirty="0" smtClean="0"/>
              <a:t> if the C stock </a:t>
            </a:r>
            <a:r>
              <a:rPr lang="fr-FR" baseline="0" dirty="0" err="1" smtClean="0"/>
              <a:t>increase</a:t>
            </a:r>
            <a:r>
              <a:rPr lang="fr-FR" baseline="0" dirty="0" smtClean="0"/>
              <a:t> or not in </a:t>
            </a:r>
            <a:r>
              <a:rPr lang="fr-FR" baseline="0" dirty="0" err="1" smtClean="0"/>
              <a:t>soils</a:t>
            </a:r>
            <a:r>
              <a:rPr lang="fr-FR" baseline="0" dirty="0" smtClean="0"/>
              <a:t>. </a:t>
            </a:r>
          </a:p>
          <a:p>
            <a:r>
              <a:rPr lang="fr-FR" baseline="0" dirty="0" smtClean="0"/>
              <a:t>For Colmar, the C stock </a:t>
            </a:r>
            <a:r>
              <a:rPr lang="fr-FR" baseline="0" dirty="0" err="1" smtClean="0"/>
              <a:t>doesn’t</a:t>
            </a:r>
            <a:r>
              <a:rPr lang="fr-FR" baseline="0" dirty="0" smtClean="0"/>
              <a:t> </a:t>
            </a:r>
            <a:r>
              <a:rPr lang="fr-FR" baseline="0" dirty="0" err="1" smtClean="0"/>
              <a:t>increase</a:t>
            </a:r>
            <a:r>
              <a:rPr lang="fr-FR" baseline="0" dirty="0" smtClean="0"/>
              <a:t> </a:t>
            </a:r>
            <a:r>
              <a:rPr lang="fr-FR" baseline="0" dirty="0" err="1" smtClean="0"/>
              <a:t>because</a:t>
            </a:r>
            <a:r>
              <a:rPr lang="fr-FR" baseline="0" dirty="0" smtClean="0"/>
              <a:t> of the </a:t>
            </a:r>
            <a:r>
              <a:rPr lang="fr-FR" baseline="0" dirty="0" err="1" smtClean="0"/>
              <a:t>low</a:t>
            </a:r>
            <a:r>
              <a:rPr lang="fr-FR" baseline="0" dirty="0" smtClean="0"/>
              <a:t> C inputs </a:t>
            </a:r>
            <a:r>
              <a:rPr lang="fr-FR" baseline="0" dirty="0" err="1" smtClean="0"/>
              <a:t>applied</a:t>
            </a:r>
            <a:r>
              <a:rPr lang="fr-FR" baseline="0" dirty="0" smtClean="0"/>
              <a:t> by OWP. </a:t>
            </a:r>
          </a:p>
          <a:p>
            <a:r>
              <a:rPr lang="fr-FR" baseline="0" dirty="0" smtClean="0"/>
              <a:t>But for </a:t>
            </a:r>
            <a:r>
              <a:rPr lang="fr-FR" baseline="0" dirty="0" err="1" smtClean="0"/>
              <a:t>Qualiagro</a:t>
            </a:r>
            <a:r>
              <a:rPr lang="fr-FR" baseline="0" dirty="0" smtClean="0"/>
              <a:t> the </a:t>
            </a:r>
            <a:r>
              <a:rPr lang="fr-FR" baseline="0" dirty="0" err="1" smtClean="0"/>
              <a:t>great</a:t>
            </a:r>
            <a:r>
              <a:rPr lang="fr-FR" baseline="0" dirty="0" smtClean="0"/>
              <a:t> proportion of C </a:t>
            </a:r>
            <a:r>
              <a:rPr lang="fr-FR" baseline="0" dirty="0" err="1" smtClean="0"/>
              <a:t>applied</a:t>
            </a:r>
            <a:r>
              <a:rPr lang="fr-FR" baseline="0" dirty="0" smtClean="0"/>
              <a:t> by OWP </a:t>
            </a:r>
            <a:r>
              <a:rPr lang="fr-FR" baseline="0" dirty="0" err="1" smtClean="0"/>
              <a:t>permits</a:t>
            </a:r>
            <a:r>
              <a:rPr lang="fr-FR" baseline="0" dirty="0" smtClean="0"/>
              <a:t> to </a:t>
            </a:r>
            <a:r>
              <a:rPr lang="fr-FR" baseline="0" dirty="0" err="1" smtClean="0"/>
              <a:t>improve</a:t>
            </a:r>
            <a:r>
              <a:rPr lang="fr-FR" baseline="0" dirty="0" smtClean="0"/>
              <a:t> C </a:t>
            </a:r>
            <a:r>
              <a:rPr lang="fr-FR" baseline="0" dirty="0" err="1" smtClean="0"/>
              <a:t>storage</a:t>
            </a:r>
            <a:r>
              <a:rPr lang="fr-FR" baseline="0" dirty="0" smtClean="0"/>
              <a:t> in </a:t>
            </a:r>
            <a:r>
              <a:rPr lang="fr-FR" baseline="0" dirty="0" err="1" smtClean="0"/>
              <a:t>soils</a:t>
            </a:r>
            <a:r>
              <a:rPr lang="fr-FR" baseline="0" dirty="0" smtClean="0"/>
              <a:t>.</a:t>
            </a:r>
          </a:p>
          <a:p>
            <a:endParaRPr lang="fr-FR" baseline="0" dirty="0" smtClean="0"/>
          </a:p>
          <a:p>
            <a:r>
              <a:rPr lang="fr-FR" strike="sngStrike" baseline="0" dirty="0" smtClean="0"/>
              <a:t>SH: Parler de stockage de C et non de séquestration.</a:t>
            </a:r>
          </a:p>
          <a:p>
            <a:r>
              <a:rPr lang="fr-FR" strike="sngStrike" baseline="0" dirty="0" smtClean="0"/>
              <a:t>Quelles parties des dispositifs sont représentées. </a:t>
            </a:r>
            <a:r>
              <a:rPr lang="fr-FR" strike="sngStrike" baseline="0" dirty="0" err="1" smtClean="0"/>
              <a:t>LEs</a:t>
            </a:r>
            <a:r>
              <a:rPr lang="fr-FR" strike="sngStrike" baseline="0" dirty="0" smtClean="0"/>
              <a:t> +N ou les –N?</a:t>
            </a:r>
          </a:p>
          <a:p>
            <a:r>
              <a:rPr lang="fr-FR" baseline="0" dirty="0" smtClean="0"/>
              <a:t>Est-ce que tes résultats C  à Colmar sont en accord avec ce que dit Denis? </a:t>
            </a:r>
          </a:p>
          <a:p>
            <a:r>
              <a:rPr lang="fr-FR" baseline="0" dirty="0" smtClean="0"/>
              <a:t>Pour </a:t>
            </a:r>
            <a:r>
              <a:rPr lang="fr-FR" baseline="0" dirty="0" err="1" smtClean="0"/>
              <a:t>Qualiagro</a:t>
            </a:r>
            <a:r>
              <a:rPr lang="fr-FR" baseline="0" dirty="0" smtClean="0"/>
              <a:t>: tes groupes me paraissent curieux. Vincent trouve des différences significatives entre OMR et </a:t>
            </a:r>
            <a:r>
              <a:rPr lang="fr-FR" baseline="0" dirty="0" err="1" smtClean="0"/>
              <a:t>temoin</a:t>
            </a:r>
            <a:r>
              <a:rPr lang="fr-FR" baseline="0" dirty="0" smtClean="0"/>
              <a:t>??? A revoir</a:t>
            </a:r>
          </a:p>
          <a:p>
            <a:r>
              <a:rPr lang="fr-FR" baseline="0" dirty="0" err="1" smtClean="0"/>
              <a:t>LEs</a:t>
            </a:r>
            <a:r>
              <a:rPr lang="fr-FR" baseline="0" dirty="0" smtClean="0"/>
              <a:t> couleurs ne sont pas assez tranchées</a:t>
            </a:r>
          </a:p>
        </p:txBody>
      </p:sp>
      <p:sp>
        <p:nvSpPr>
          <p:cNvPr id="4" name="Espace réservé du numéro de diapositive 3"/>
          <p:cNvSpPr>
            <a:spLocks noGrp="1"/>
          </p:cNvSpPr>
          <p:nvPr>
            <p:ph type="sldNum" sz="quarter" idx="10"/>
          </p:nvPr>
        </p:nvSpPr>
        <p:spPr/>
        <p:txBody>
          <a:bodyPr/>
          <a:lstStyle/>
          <a:p>
            <a:fld id="{A982062B-AD05-4AE6-B88B-65F5397C2364}" type="slidenum">
              <a:rPr lang="fr-FR" smtClean="0"/>
              <a:t>5</a:t>
            </a:fld>
            <a:endParaRPr lang="fr-FR"/>
          </a:p>
        </p:txBody>
      </p:sp>
    </p:spTree>
    <p:extLst>
      <p:ext uri="{BB962C8B-B14F-4D97-AF65-F5344CB8AC3E}">
        <p14:creationId xmlns:p14="http://schemas.microsoft.com/office/powerpoint/2010/main" val="1431778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 Cette</a:t>
            </a:r>
            <a:r>
              <a:rPr lang="fr-FR" baseline="0" dirty="0" smtClean="0"/>
              <a:t> différence de dose n’est pas la seule responsable, en effet, si on comporte les sources de MO apportées aux sols dans les deux sites, on voit que pour Colmar la principale source d’apport de C provient des résidus de cultures pour environ 80% alors que pour </a:t>
            </a:r>
            <a:r>
              <a:rPr lang="fr-FR" baseline="0" dirty="0" err="1" smtClean="0"/>
              <a:t>Qualiagro</a:t>
            </a:r>
            <a:r>
              <a:rPr lang="fr-FR" baseline="0" dirty="0" smtClean="0"/>
              <a:t>, les sources de C proviennent majoritairement des PRO.</a:t>
            </a:r>
          </a:p>
          <a:p>
            <a:r>
              <a:rPr lang="fr-FR" baseline="0" dirty="0" smtClean="0"/>
              <a:t>Cette différence de gestion des résidus induit donc une réponse différente sur le stock de C ». </a:t>
            </a:r>
            <a:endParaRPr lang="fr-FR" dirty="0" smtClean="0"/>
          </a:p>
          <a:p>
            <a:endParaRPr lang="fr-FR" dirty="0" smtClean="0"/>
          </a:p>
          <a:p>
            <a:endParaRPr lang="fr-FR" dirty="0" smtClean="0"/>
          </a:p>
          <a:p>
            <a:r>
              <a:rPr lang="fr-FR" i="1" dirty="0" smtClean="0"/>
              <a:t>The OM …</a:t>
            </a:r>
          </a:p>
          <a:p>
            <a:r>
              <a:rPr lang="fr-FR" i="1" dirty="0" err="1" smtClean="0"/>
              <a:t>Since</a:t>
            </a:r>
            <a:r>
              <a:rPr lang="fr-FR" i="1" dirty="0" smtClean="0"/>
              <a:t> te</a:t>
            </a:r>
            <a:r>
              <a:rPr lang="fr-FR" i="1" baseline="0" dirty="0" smtClean="0"/>
              <a:t> </a:t>
            </a:r>
            <a:r>
              <a:rPr lang="fr-FR" i="1" baseline="0" dirty="0" err="1" smtClean="0"/>
              <a:t>start</a:t>
            </a:r>
            <a:r>
              <a:rPr lang="fr-FR" i="1" baseline="0" dirty="0" smtClean="0"/>
              <a:t> of the </a:t>
            </a:r>
            <a:r>
              <a:rPr lang="fr-FR" i="1" baseline="0" dirty="0" err="1" smtClean="0"/>
              <a:t>fields</a:t>
            </a:r>
            <a:r>
              <a:rPr lang="fr-FR" i="1" baseline="0" dirty="0" smtClean="0"/>
              <a:t> </a:t>
            </a:r>
            <a:r>
              <a:rPr lang="fr-FR" i="1" baseline="0" dirty="0" err="1" smtClean="0"/>
              <a:t>experiments</a:t>
            </a:r>
            <a:r>
              <a:rPr lang="fr-FR" i="1" baseline="0" dirty="0" smtClean="0"/>
              <a:t>, </a:t>
            </a:r>
            <a:r>
              <a:rPr lang="fr-FR" i="1" baseline="0" dirty="0" err="1" smtClean="0"/>
              <a:t>thre</a:t>
            </a:r>
            <a:r>
              <a:rPr lang="fr-FR" i="1" baseline="0" dirty="0" smtClean="0"/>
              <a:t> </a:t>
            </a:r>
            <a:r>
              <a:rPr lang="fr-FR" i="1" baseline="0" dirty="0" err="1" smtClean="0"/>
              <a:t>were</a:t>
            </a:r>
            <a:r>
              <a:rPr lang="fr-FR" i="1" baseline="0" dirty="0" smtClean="0"/>
              <a:t> a lot of </a:t>
            </a:r>
            <a:r>
              <a:rPr lang="fr-FR" i="1" baseline="0" dirty="0" err="1" smtClean="0"/>
              <a:t>organic</a:t>
            </a:r>
            <a:r>
              <a:rPr lang="fr-FR" i="1" baseline="0" dirty="0" smtClean="0"/>
              <a:t> </a:t>
            </a:r>
            <a:r>
              <a:rPr lang="fr-FR" i="1" baseline="0" dirty="0" err="1" smtClean="0"/>
              <a:t>carbon</a:t>
            </a:r>
            <a:r>
              <a:rPr lang="fr-FR" i="1" baseline="0" dirty="0" smtClean="0"/>
              <a:t> </a:t>
            </a:r>
            <a:r>
              <a:rPr lang="fr-FR" i="1" baseline="0" dirty="0" err="1" smtClean="0"/>
              <a:t>applied</a:t>
            </a:r>
            <a:r>
              <a:rPr lang="fr-FR" i="1" baseline="0" dirty="0" smtClean="0"/>
              <a:t>, but </a:t>
            </a:r>
            <a:r>
              <a:rPr lang="fr-FR" i="1" baseline="0" dirty="0" err="1" smtClean="0"/>
              <a:t>differ</a:t>
            </a:r>
            <a:r>
              <a:rPr lang="fr-FR" i="1" baseline="0" dirty="0" smtClean="0"/>
              <a:t> in </a:t>
            </a:r>
            <a:r>
              <a:rPr lang="fr-FR" i="1" baseline="0" dirty="0" err="1" smtClean="0"/>
              <a:t>function</a:t>
            </a:r>
            <a:r>
              <a:rPr lang="fr-FR" i="1" baseline="0" dirty="0" smtClean="0"/>
              <a:t> of the management. </a:t>
            </a:r>
          </a:p>
          <a:p>
            <a:r>
              <a:rPr lang="fr-FR" i="1" baseline="0" dirty="0" smtClean="0"/>
              <a:t>So for Colmar, </a:t>
            </a:r>
            <a:r>
              <a:rPr lang="fr-FR" i="1" baseline="0" dirty="0" err="1" smtClean="0"/>
              <a:t>you</a:t>
            </a:r>
            <a:r>
              <a:rPr lang="fr-FR" i="1" baseline="0" dirty="0" smtClean="0"/>
              <a:t> have a </a:t>
            </a:r>
            <a:r>
              <a:rPr lang="fr-FR" i="1" baseline="0" dirty="0" err="1" smtClean="0"/>
              <a:t>great</a:t>
            </a:r>
            <a:r>
              <a:rPr lang="fr-FR" i="1" baseline="0" dirty="0" smtClean="0"/>
              <a:t> part of </a:t>
            </a:r>
            <a:r>
              <a:rPr lang="fr-FR" i="1" baseline="0" dirty="0" err="1" smtClean="0"/>
              <a:t>organic</a:t>
            </a:r>
            <a:r>
              <a:rPr lang="fr-FR" i="1" baseline="0" dirty="0" smtClean="0"/>
              <a:t> </a:t>
            </a:r>
            <a:r>
              <a:rPr lang="fr-FR" i="1" baseline="0" dirty="0" err="1" smtClean="0"/>
              <a:t>residue</a:t>
            </a:r>
            <a:r>
              <a:rPr lang="fr-FR" i="1" baseline="0" dirty="0" smtClean="0"/>
              <a:t> </a:t>
            </a:r>
            <a:r>
              <a:rPr lang="fr-FR" i="1" baseline="0" dirty="0" err="1" smtClean="0"/>
              <a:t>which</a:t>
            </a:r>
            <a:r>
              <a:rPr lang="fr-FR" i="1" baseline="0" dirty="0" smtClean="0"/>
              <a:t> came </a:t>
            </a:r>
            <a:r>
              <a:rPr lang="fr-FR" i="1" baseline="0" dirty="0" err="1" smtClean="0"/>
              <a:t>from</a:t>
            </a:r>
            <a:r>
              <a:rPr lang="fr-FR" i="1" baseline="0" dirty="0" smtClean="0"/>
              <a:t> cultures </a:t>
            </a:r>
            <a:r>
              <a:rPr lang="fr-FR" i="1" baseline="0" dirty="0" err="1" smtClean="0"/>
              <a:t>residue</a:t>
            </a:r>
            <a:r>
              <a:rPr lang="fr-FR" i="1" baseline="0" dirty="0" smtClean="0"/>
              <a:t> </a:t>
            </a:r>
            <a:r>
              <a:rPr lang="fr-FR" i="1" baseline="0" dirty="0" err="1" smtClean="0"/>
              <a:t>compared</a:t>
            </a:r>
            <a:r>
              <a:rPr lang="fr-FR" i="1" baseline="0" dirty="0" smtClean="0"/>
              <a:t> to </a:t>
            </a:r>
            <a:r>
              <a:rPr lang="fr-FR" i="1" baseline="0" dirty="0" err="1" smtClean="0"/>
              <a:t>Qualiagro</a:t>
            </a:r>
            <a:r>
              <a:rPr lang="fr-FR" i="1" baseline="0" dirty="0" smtClean="0"/>
              <a:t> (80% vs 40%). </a:t>
            </a:r>
          </a:p>
          <a:p>
            <a:r>
              <a:rPr lang="fr-FR" i="1" baseline="0" dirty="0" smtClean="0"/>
              <a:t>But </a:t>
            </a:r>
            <a:r>
              <a:rPr lang="fr-FR" i="1" baseline="0" dirty="0" err="1" smtClean="0"/>
              <a:t>which</a:t>
            </a:r>
            <a:r>
              <a:rPr lang="fr-FR" i="1" baseline="0" dirty="0" smtClean="0"/>
              <a:t> part of </a:t>
            </a:r>
            <a:r>
              <a:rPr lang="fr-FR" i="1" baseline="0" dirty="0" err="1" smtClean="0"/>
              <a:t>organic</a:t>
            </a:r>
            <a:r>
              <a:rPr lang="fr-FR" i="1" baseline="0" dirty="0" smtClean="0"/>
              <a:t> </a:t>
            </a:r>
            <a:r>
              <a:rPr lang="fr-FR" i="1" baseline="0" dirty="0" err="1" smtClean="0"/>
              <a:t>carbon</a:t>
            </a:r>
            <a:r>
              <a:rPr lang="fr-FR" i="1" baseline="0" dirty="0" smtClean="0"/>
              <a:t> </a:t>
            </a:r>
            <a:r>
              <a:rPr lang="fr-FR" i="1" baseline="0" dirty="0" err="1" smtClean="0"/>
              <a:t>stays</a:t>
            </a:r>
            <a:r>
              <a:rPr lang="fr-FR" i="1" baseline="0" dirty="0" smtClean="0"/>
              <a:t> in </a:t>
            </a:r>
            <a:r>
              <a:rPr lang="fr-FR" i="1" baseline="0" dirty="0" err="1" smtClean="0"/>
              <a:t>soils</a:t>
            </a:r>
            <a:r>
              <a:rPr lang="fr-FR" i="1" baseline="0" dirty="0" smtClean="0"/>
              <a:t>?</a:t>
            </a:r>
          </a:p>
          <a:p>
            <a:endParaRPr lang="fr-FR" baseline="0" dirty="0" smtClean="0"/>
          </a:p>
          <a:p>
            <a:r>
              <a:rPr lang="fr-FR" strike="sngStrike" baseline="0" dirty="0" smtClean="0"/>
              <a:t>SH: Pas d’accord avec cette représentation. Il faut qu’on ait une idée des quantités de C apportées; Et pas seulement de la répartition du C apporté entre résidus et PRO</a:t>
            </a:r>
            <a:endParaRPr lang="fr-FR" strike="sngStrike" dirty="0"/>
          </a:p>
        </p:txBody>
      </p:sp>
      <p:sp>
        <p:nvSpPr>
          <p:cNvPr id="4" name="Espace réservé du numéro de diapositive 3"/>
          <p:cNvSpPr>
            <a:spLocks noGrp="1"/>
          </p:cNvSpPr>
          <p:nvPr>
            <p:ph type="sldNum" sz="quarter" idx="10"/>
          </p:nvPr>
        </p:nvSpPr>
        <p:spPr/>
        <p:txBody>
          <a:bodyPr/>
          <a:lstStyle/>
          <a:p>
            <a:fld id="{A982062B-AD05-4AE6-B88B-65F5397C2364}" type="slidenum">
              <a:rPr lang="fr-FR" smtClean="0"/>
              <a:t>6</a:t>
            </a:fld>
            <a:endParaRPr lang="fr-FR"/>
          </a:p>
        </p:txBody>
      </p:sp>
    </p:spTree>
    <p:extLst>
      <p:ext uri="{BB962C8B-B14F-4D97-AF65-F5344CB8AC3E}">
        <p14:creationId xmlns:p14="http://schemas.microsoft.com/office/powerpoint/2010/main" val="15678650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r>
              <a:rPr lang="en-US" dirty="0" err="1" smtClean="0"/>
              <a:t>Comme</a:t>
            </a:r>
            <a:r>
              <a:rPr lang="en-US" dirty="0" smtClean="0"/>
              <a:t> </a:t>
            </a:r>
            <a:r>
              <a:rPr lang="en-US" dirty="0" err="1" smtClean="0"/>
              <a:t>évoquée</a:t>
            </a:r>
            <a:r>
              <a:rPr lang="en-US" baseline="0" dirty="0" smtClean="0"/>
              <a:t> </a:t>
            </a:r>
            <a:r>
              <a:rPr lang="en-US" baseline="0" dirty="0" err="1" smtClean="0"/>
              <a:t>précédemment</a:t>
            </a:r>
            <a:r>
              <a:rPr lang="en-US" baseline="0" dirty="0" smtClean="0"/>
              <a:t>, </a:t>
            </a:r>
            <a:r>
              <a:rPr lang="en-US" baseline="0" dirty="0" err="1" smtClean="0"/>
              <a:t>sur</a:t>
            </a:r>
            <a:r>
              <a:rPr lang="en-US" baseline="0" dirty="0" smtClean="0"/>
              <a:t> le site de </a:t>
            </a:r>
            <a:r>
              <a:rPr lang="en-US" baseline="0" dirty="0" err="1" smtClean="0"/>
              <a:t>Qualiaro</a:t>
            </a:r>
            <a:r>
              <a:rPr lang="en-US" baseline="0" dirty="0" smtClean="0"/>
              <a:t> </a:t>
            </a:r>
            <a:r>
              <a:rPr lang="en-US" baseline="0" dirty="0" err="1" smtClean="0"/>
              <a:t>seulement</a:t>
            </a:r>
            <a:r>
              <a:rPr lang="en-US" baseline="0" dirty="0" smtClean="0"/>
              <a:t> on observe </a:t>
            </a:r>
            <a:r>
              <a:rPr lang="en-US" baseline="0" dirty="0" err="1" smtClean="0"/>
              <a:t>une</a:t>
            </a:r>
            <a:r>
              <a:rPr lang="en-US" baseline="0" dirty="0" smtClean="0"/>
              <a:t> augmentation du stock de C. </a:t>
            </a:r>
            <a:r>
              <a:rPr lang="en-US" baseline="0" dirty="0" err="1" smtClean="0"/>
              <a:t>Mais</a:t>
            </a:r>
            <a:r>
              <a:rPr lang="en-US" baseline="0" dirty="0" smtClean="0"/>
              <a:t> </a:t>
            </a:r>
            <a:r>
              <a:rPr lang="en-US" baseline="0" dirty="0" err="1" smtClean="0"/>
              <a:t>cette</a:t>
            </a:r>
            <a:r>
              <a:rPr lang="en-US" baseline="0" dirty="0" smtClean="0"/>
              <a:t> </a:t>
            </a:r>
            <a:r>
              <a:rPr lang="en-US" dirty="0" smtClean="0"/>
              <a:t>augmentation </a:t>
            </a:r>
            <a:r>
              <a:rPr lang="en-US" baseline="0" dirty="0" err="1" smtClean="0"/>
              <a:t>va</a:t>
            </a:r>
            <a:r>
              <a:rPr lang="en-US" baseline="0" dirty="0" smtClean="0"/>
              <a:t> </a:t>
            </a:r>
            <a:r>
              <a:rPr lang="en-US" baseline="0" dirty="0" err="1" smtClean="0"/>
              <a:t>variée</a:t>
            </a:r>
            <a:r>
              <a:rPr lang="en-US" baseline="0" dirty="0" smtClean="0"/>
              <a:t> </a:t>
            </a:r>
            <a:r>
              <a:rPr lang="en-US" baseline="0" dirty="0" err="1" smtClean="0"/>
              <a:t>en</a:t>
            </a:r>
            <a:r>
              <a:rPr lang="en-US" baseline="0" dirty="0" smtClean="0"/>
              <a:t> </a:t>
            </a:r>
            <a:r>
              <a:rPr lang="en-US" baseline="0" dirty="0" err="1" smtClean="0"/>
              <a:t>foction</a:t>
            </a:r>
            <a:r>
              <a:rPr lang="en-US" baseline="0" dirty="0" smtClean="0"/>
              <a:t> du type de PRO. DVB et BIO </a:t>
            </a:r>
            <a:r>
              <a:rPr lang="en-US" baseline="0" dirty="0" err="1" smtClean="0"/>
              <a:t>participent</a:t>
            </a:r>
            <a:r>
              <a:rPr lang="en-US" baseline="0" dirty="0" smtClean="0"/>
              <a:t> le plus à </a:t>
            </a:r>
            <a:r>
              <a:rPr lang="en-US" baseline="0" dirty="0" err="1" smtClean="0"/>
              <a:t>cette</a:t>
            </a:r>
            <a:r>
              <a:rPr lang="en-US" baseline="0" dirty="0" smtClean="0"/>
              <a:t> augmentation. Des </a:t>
            </a:r>
            <a:r>
              <a:rPr lang="en-US" baseline="0" dirty="0" err="1" smtClean="0"/>
              <a:t>outils</a:t>
            </a:r>
            <a:r>
              <a:rPr lang="en-US" baseline="0" dirty="0" smtClean="0"/>
              <a:t> </a:t>
            </a:r>
            <a:r>
              <a:rPr lang="en-US" baseline="0" dirty="0" err="1" smtClean="0"/>
              <a:t>ont</a:t>
            </a:r>
            <a:r>
              <a:rPr lang="en-US" baseline="0" dirty="0" smtClean="0"/>
              <a:t> </a:t>
            </a:r>
            <a:r>
              <a:rPr lang="en-US" baseline="0" dirty="0" err="1" smtClean="0"/>
              <a:t>été</a:t>
            </a:r>
            <a:r>
              <a:rPr lang="en-US" baseline="0" dirty="0" smtClean="0"/>
              <a:t> </a:t>
            </a:r>
            <a:r>
              <a:rPr lang="en-US" baseline="0" dirty="0" err="1" smtClean="0"/>
              <a:t>créé</a:t>
            </a:r>
            <a:r>
              <a:rPr lang="en-US" baseline="0" dirty="0" smtClean="0"/>
              <a:t> </a:t>
            </a:r>
            <a:r>
              <a:rPr lang="en-US" baseline="0" dirty="0" err="1" smtClean="0"/>
              <a:t>afin</a:t>
            </a:r>
            <a:r>
              <a:rPr lang="en-US" baseline="0" dirty="0" smtClean="0"/>
              <a:t> de </a:t>
            </a:r>
            <a:r>
              <a:rPr lang="en-US" baseline="0" dirty="0" err="1" smtClean="0"/>
              <a:t>pérdire</a:t>
            </a:r>
            <a:r>
              <a:rPr lang="en-US" baseline="0" dirty="0" smtClean="0"/>
              <a:t> et </a:t>
            </a:r>
            <a:r>
              <a:rPr lang="en-US" baseline="0" dirty="0" err="1" smtClean="0"/>
              <a:t>gérer</a:t>
            </a:r>
            <a:r>
              <a:rPr lang="en-US" baseline="0" dirty="0" smtClean="0"/>
              <a:t> </a:t>
            </a:r>
            <a:r>
              <a:rPr lang="en-US" baseline="0" dirty="0" err="1" smtClean="0"/>
              <a:t>ce</a:t>
            </a:r>
            <a:r>
              <a:rPr lang="en-US" baseline="0" dirty="0" smtClean="0"/>
              <a:t> stock de C: des indices </a:t>
            </a:r>
            <a:r>
              <a:rPr lang="en-US" baseline="0" dirty="0" err="1" smtClean="0"/>
              <a:t>comme</a:t>
            </a:r>
            <a:r>
              <a:rPr lang="en-US" baseline="0" dirty="0" smtClean="0"/>
              <a:t> ISMO et des </a:t>
            </a:r>
            <a:r>
              <a:rPr lang="en-US" baseline="0" dirty="0" err="1" smtClean="0"/>
              <a:t>modèle</a:t>
            </a:r>
            <a:r>
              <a:rPr lang="en-US" baseline="0" dirty="0" smtClean="0"/>
              <a:t> </a:t>
            </a:r>
            <a:r>
              <a:rPr lang="en-US" baseline="0" dirty="0" err="1" smtClean="0"/>
              <a:t>comme</a:t>
            </a:r>
            <a:r>
              <a:rPr lang="en-US" baseline="0" dirty="0" smtClean="0"/>
              <a:t> le </a:t>
            </a:r>
            <a:r>
              <a:rPr lang="en-US" baseline="0" dirty="0" err="1" smtClean="0"/>
              <a:t>modèle</a:t>
            </a:r>
            <a:r>
              <a:rPr lang="en-US" baseline="0" dirty="0" smtClean="0"/>
              <a:t> </a:t>
            </a:r>
            <a:r>
              <a:rPr lang="en-US" baseline="0" dirty="0" err="1" smtClean="0"/>
              <a:t>RothC</a:t>
            </a:r>
            <a:r>
              <a:rPr lang="en-US" baseline="0" dirty="0" smtClean="0"/>
              <a:t>. ISMO </a:t>
            </a:r>
            <a:r>
              <a:rPr lang="en-US" baseline="0" dirty="0" err="1" smtClean="0"/>
              <a:t>est</a:t>
            </a:r>
            <a:r>
              <a:rPr lang="en-US" baseline="0" dirty="0" smtClean="0"/>
              <a:t> </a:t>
            </a:r>
            <a:r>
              <a:rPr lang="en-US" baseline="0" dirty="0" err="1" smtClean="0"/>
              <a:t>l’indice</a:t>
            </a:r>
            <a:r>
              <a:rPr lang="en-US" baseline="0" dirty="0" smtClean="0"/>
              <a:t> de </a:t>
            </a:r>
            <a:r>
              <a:rPr lang="en-US" baseline="0" dirty="0" err="1" smtClean="0"/>
              <a:t>stabilité</a:t>
            </a:r>
            <a:r>
              <a:rPr lang="en-US" baseline="0" dirty="0" smtClean="0"/>
              <a:t> des sols, </a:t>
            </a:r>
            <a:r>
              <a:rPr lang="en-US" baseline="0" dirty="0" err="1" smtClean="0"/>
              <a:t>il</a:t>
            </a:r>
            <a:r>
              <a:rPr lang="en-US" baseline="0" dirty="0" smtClean="0"/>
              <a:t> </a:t>
            </a:r>
            <a:r>
              <a:rPr lang="en-US" baseline="0" dirty="0" err="1" smtClean="0"/>
              <a:t>permet</a:t>
            </a:r>
            <a:r>
              <a:rPr lang="en-US" baseline="0" dirty="0" smtClean="0"/>
              <a:t> de </a:t>
            </a:r>
            <a:r>
              <a:rPr lang="en-US" baseline="0" dirty="0" err="1" smtClean="0"/>
              <a:t>décrire</a:t>
            </a:r>
            <a:r>
              <a:rPr lang="en-US" baseline="0" dirty="0" smtClean="0"/>
              <a:t> la </a:t>
            </a:r>
            <a:r>
              <a:rPr lang="en-US" baseline="0" dirty="0" err="1" smtClean="0"/>
              <a:t>biodégradabilité</a:t>
            </a:r>
            <a:r>
              <a:rPr lang="en-US" baseline="0" dirty="0" smtClean="0"/>
              <a:t> d’un </a:t>
            </a:r>
            <a:r>
              <a:rPr lang="en-US" baseline="0" dirty="0" err="1" smtClean="0"/>
              <a:t>produit</a:t>
            </a:r>
            <a:r>
              <a:rPr lang="en-US" baseline="0" dirty="0" smtClean="0"/>
              <a:t>. Si on </a:t>
            </a:r>
            <a:r>
              <a:rPr lang="en-US" baseline="0" dirty="0" err="1" smtClean="0"/>
              <a:t>regarde</a:t>
            </a:r>
            <a:r>
              <a:rPr lang="en-US" baseline="0" dirty="0" smtClean="0"/>
              <a:t> le </a:t>
            </a:r>
            <a:r>
              <a:rPr lang="en-US" baseline="0" dirty="0" err="1" smtClean="0"/>
              <a:t>rendement</a:t>
            </a:r>
            <a:r>
              <a:rPr lang="en-US" baseline="0" dirty="0" smtClean="0"/>
              <a:t> </a:t>
            </a:r>
            <a:r>
              <a:rPr lang="en-US" baseline="0" dirty="0" err="1" smtClean="0"/>
              <a:t>en</a:t>
            </a:r>
            <a:r>
              <a:rPr lang="en-US" baseline="0" dirty="0" smtClean="0"/>
              <a:t> C </a:t>
            </a:r>
            <a:r>
              <a:rPr lang="en-US" baseline="0" dirty="0" err="1" smtClean="0"/>
              <a:t>stocké</a:t>
            </a:r>
            <a:r>
              <a:rPr lang="en-US" baseline="0" dirty="0" smtClean="0"/>
              <a:t> qui </a:t>
            </a:r>
            <a:r>
              <a:rPr lang="en-US" baseline="0" dirty="0" err="1" smtClean="0"/>
              <a:t>est</a:t>
            </a:r>
            <a:r>
              <a:rPr lang="en-US" baseline="0" dirty="0" smtClean="0"/>
              <a:t> la </a:t>
            </a:r>
            <a:r>
              <a:rPr lang="en-US" baseline="0" dirty="0" err="1" smtClean="0"/>
              <a:t>teneur</a:t>
            </a:r>
            <a:r>
              <a:rPr lang="en-US" baseline="0" dirty="0" smtClean="0"/>
              <a:t> </a:t>
            </a:r>
            <a:r>
              <a:rPr lang="en-US" baseline="0" dirty="0" err="1" smtClean="0"/>
              <a:t>en</a:t>
            </a:r>
            <a:r>
              <a:rPr lang="en-US" baseline="0" dirty="0" smtClean="0"/>
              <a:t> </a:t>
            </a:r>
            <a:r>
              <a:rPr lang="en-US" baseline="0" dirty="0" err="1" smtClean="0"/>
              <a:t>carbone</a:t>
            </a:r>
            <a:r>
              <a:rPr lang="en-US" baseline="0" dirty="0" smtClean="0"/>
              <a:t> du sol </a:t>
            </a:r>
            <a:r>
              <a:rPr lang="en-US" baseline="0" dirty="0" err="1" smtClean="0"/>
              <a:t>divisé</a:t>
            </a:r>
            <a:r>
              <a:rPr lang="en-US" baseline="0" dirty="0" smtClean="0"/>
              <a:t> par la </a:t>
            </a:r>
            <a:r>
              <a:rPr lang="en-US" baseline="0" dirty="0" err="1" smtClean="0"/>
              <a:t>teneur</a:t>
            </a:r>
            <a:r>
              <a:rPr lang="en-US" baseline="0" dirty="0" smtClean="0"/>
              <a:t> </a:t>
            </a:r>
            <a:r>
              <a:rPr lang="en-US" baseline="0" dirty="0" err="1" smtClean="0"/>
              <a:t>en</a:t>
            </a:r>
            <a:r>
              <a:rPr lang="en-US" baseline="0" dirty="0" smtClean="0"/>
              <a:t> </a:t>
            </a:r>
            <a:r>
              <a:rPr lang="en-US" baseline="0" dirty="0" err="1" smtClean="0"/>
              <a:t>carboe</a:t>
            </a:r>
            <a:r>
              <a:rPr lang="en-US" baseline="0" dirty="0" smtClean="0"/>
              <a:t> des </a:t>
            </a:r>
            <a:r>
              <a:rPr lang="en-US" baseline="0" dirty="0" err="1" smtClean="0"/>
              <a:t>produits</a:t>
            </a:r>
            <a:r>
              <a:rPr lang="en-US" baseline="0" dirty="0" smtClean="0"/>
              <a:t> </a:t>
            </a:r>
            <a:r>
              <a:rPr lang="en-US" baseline="0" dirty="0" err="1" smtClean="0"/>
              <a:t>résiduaires</a:t>
            </a:r>
            <a:r>
              <a:rPr lang="en-US" baseline="0" dirty="0" smtClean="0"/>
              <a:t> </a:t>
            </a:r>
            <a:r>
              <a:rPr lang="en-US" baseline="0" dirty="0" err="1" smtClean="0"/>
              <a:t>organiques</a:t>
            </a:r>
            <a:r>
              <a:rPr lang="en-US" baseline="0" dirty="0" smtClean="0"/>
              <a:t>, on </a:t>
            </a:r>
            <a:r>
              <a:rPr lang="en-US" baseline="0" dirty="0" err="1" smtClean="0"/>
              <a:t>voit</a:t>
            </a:r>
            <a:r>
              <a:rPr lang="en-US" baseline="0" dirty="0" smtClean="0"/>
              <a:t> </a:t>
            </a:r>
            <a:r>
              <a:rPr lang="en-US" baseline="0" dirty="0" err="1" smtClean="0"/>
              <a:t>que</a:t>
            </a:r>
            <a:r>
              <a:rPr lang="en-US" baseline="0" dirty="0" smtClean="0"/>
              <a:t> les </a:t>
            </a:r>
            <a:r>
              <a:rPr lang="en-US" baseline="0" dirty="0" err="1" smtClean="0"/>
              <a:t>rendements</a:t>
            </a:r>
            <a:r>
              <a:rPr lang="en-US" baseline="0" dirty="0" smtClean="0"/>
              <a:t> </a:t>
            </a:r>
            <a:r>
              <a:rPr lang="en-US" baseline="0" dirty="0" err="1" smtClean="0"/>
              <a:t>suivent</a:t>
            </a:r>
            <a:r>
              <a:rPr lang="en-US" baseline="0" dirty="0" smtClean="0"/>
              <a:t> </a:t>
            </a:r>
            <a:r>
              <a:rPr lang="en-US" baseline="0" dirty="0" err="1" smtClean="0"/>
              <a:t>très</a:t>
            </a:r>
            <a:r>
              <a:rPr lang="en-US" baseline="0" dirty="0" smtClean="0"/>
              <a:t> </a:t>
            </a:r>
            <a:r>
              <a:rPr lang="en-US" baseline="0" dirty="0" err="1" smtClean="0"/>
              <a:t>bien</a:t>
            </a:r>
            <a:r>
              <a:rPr lang="en-US" baseline="0" dirty="0" smtClean="0"/>
              <a:t> les indices ISMO, les plus stables </a:t>
            </a:r>
            <a:r>
              <a:rPr lang="en-US" baseline="0" dirty="0" err="1" smtClean="0"/>
              <a:t>participeront</a:t>
            </a:r>
            <a:r>
              <a:rPr lang="en-US" baseline="0" dirty="0" smtClean="0"/>
              <a:t> le plus au </a:t>
            </a:r>
            <a:r>
              <a:rPr lang="en-US" baseline="0" dirty="0" err="1" smtClean="0"/>
              <a:t>stockage</a:t>
            </a:r>
            <a:r>
              <a:rPr lang="en-US" baseline="0" dirty="0" smtClean="0"/>
              <a:t> de C”.</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1" dirty="0" err="1" smtClean="0"/>
              <a:t>Ccl</a:t>
            </a:r>
            <a:r>
              <a:rPr lang="en-US" i="1" dirty="0" smtClean="0"/>
              <a:t>:</a:t>
            </a:r>
            <a:r>
              <a:rPr lang="en-US" i="1" baseline="0" dirty="0" smtClean="0"/>
              <a:t> </a:t>
            </a:r>
            <a:r>
              <a:rPr lang="en-US" i="1" dirty="0" smtClean="0"/>
              <a:t>The OWP regular applications maintain and increase the sustainability of soils. </a:t>
            </a: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E686DEF4-50A0-4C48-8845-17D0ACAA6E4E}" type="slidenum">
              <a:rPr lang="nl-NL" smtClean="0"/>
              <a:pPr/>
              <a:t>7</a:t>
            </a:fld>
            <a:endParaRPr lang="nl-NL"/>
          </a:p>
        </p:txBody>
      </p:sp>
    </p:spTree>
    <p:extLst>
      <p:ext uri="{BB962C8B-B14F-4D97-AF65-F5344CB8AC3E}">
        <p14:creationId xmlns:p14="http://schemas.microsoft.com/office/powerpoint/2010/main" val="1183251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 Comme expliqué en introduction, le principal</a:t>
            </a:r>
            <a:r>
              <a:rPr lang="fr-FR" baseline="0" dirty="0" smtClean="0"/>
              <a:t> GES en agriculture est le N20, c’est pourquoi des mesures de N20 ont été effectués. On voit sur ces graphiques qu’en condition contrôlé de laboratoire, quelque soit les produits épandus (dans des doses équivalentes à celles au champ), les flux sont très faibles. Sauf pour la BOUE à Colmar qui n’est pas compostée ».</a:t>
            </a:r>
          </a:p>
          <a:p>
            <a:endParaRPr lang="fr-FR" baseline="0" dirty="0" smtClean="0"/>
          </a:p>
          <a:p>
            <a:r>
              <a:rPr lang="fr-FR" strike="sngStrike" baseline="0" dirty="0" smtClean="0"/>
              <a:t>SH: Les cylindres ne sont pas vraiment tassés ni saturés en eau. D’après Patricia, vous ramenez les </a:t>
            </a:r>
            <a:r>
              <a:rPr lang="fr-FR" strike="sngStrike" baseline="0" dirty="0" err="1" smtClean="0"/>
              <a:t>cyclindres</a:t>
            </a:r>
            <a:r>
              <a:rPr lang="fr-FR" strike="sngStrike" baseline="0" dirty="0" smtClean="0"/>
              <a:t> à la densité au champ. A quelle densité avez-vous travaillé. Et l’humidité est de X% qui ne correspond pas à la saturation (pas possible de rester à saturation). Voir avec Patricia quelle humidité de départ. </a:t>
            </a:r>
            <a:endParaRPr lang="fr-FR" strike="sngStrike" dirty="0"/>
          </a:p>
        </p:txBody>
      </p:sp>
      <p:sp>
        <p:nvSpPr>
          <p:cNvPr id="4" name="Espace réservé du numéro de diapositive 3"/>
          <p:cNvSpPr>
            <a:spLocks noGrp="1"/>
          </p:cNvSpPr>
          <p:nvPr>
            <p:ph type="sldNum" sz="quarter" idx="10"/>
          </p:nvPr>
        </p:nvSpPr>
        <p:spPr/>
        <p:txBody>
          <a:bodyPr/>
          <a:lstStyle/>
          <a:p>
            <a:fld id="{A982062B-AD05-4AE6-B88B-65F5397C2364}" type="slidenum">
              <a:rPr lang="fr-FR" smtClean="0"/>
              <a:t>8</a:t>
            </a:fld>
            <a:endParaRPr lang="fr-FR"/>
          </a:p>
        </p:txBody>
      </p:sp>
    </p:spTree>
    <p:extLst>
      <p:ext uri="{BB962C8B-B14F-4D97-AF65-F5344CB8AC3E}">
        <p14:creationId xmlns:p14="http://schemas.microsoft.com/office/powerpoint/2010/main" val="11154591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982062B-AD05-4AE6-B88B-65F5397C2364}" type="slidenum">
              <a:rPr lang="fr-FR" smtClean="0"/>
              <a:t>10</a:t>
            </a:fld>
            <a:endParaRPr lang="fr-FR"/>
          </a:p>
        </p:txBody>
      </p:sp>
    </p:spTree>
    <p:extLst>
      <p:ext uri="{BB962C8B-B14F-4D97-AF65-F5344CB8AC3E}">
        <p14:creationId xmlns:p14="http://schemas.microsoft.com/office/powerpoint/2010/main" val="4074845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6"/>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fr-FR" dirty="0"/>
          </a:p>
        </p:txBody>
      </p:sp>
    </p:spTree>
    <p:extLst>
      <p:ext uri="{BB962C8B-B14F-4D97-AF65-F5344CB8AC3E}">
        <p14:creationId xmlns:p14="http://schemas.microsoft.com/office/powerpoint/2010/main" val="208238096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Modifiez le style du titre</a:t>
            </a:r>
            <a:endParaRPr lang="fr-FR" dirty="0"/>
          </a:p>
        </p:txBody>
      </p:sp>
      <p:sp>
        <p:nvSpPr>
          <p:cNvPr id="3" name="Espace réservé du contenu 2"/>
          <p:cNvSpPr>
            <a:spLocks noGrp="1"/>
          </p:cNvSpPr>
          <p:nvPr>
            <p:ph idx="1"/>
          </p:nvPr>
        </p:nvSpPr>
        <p:spPr/>
        <p:txBody>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p:txBody>
      </p:sp>
    </p:spTree>
    <p:extLst>
      <p:ext uri="{BB962C8B-B14F-4D97-AF65-F5344CB8AC3E}">
        <p14:creationId xmlns:p14="http://schemas.microsoft.com/office/powerpoint/2010/main" val="82521187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4"/>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smtClean="0"/>
              <a:t>Modifiez les styles du texte du masque</a:t>
            </a:r>
          </a:p>
        </p:txBody>
      </p:sp>
      <p:sp>
        <p:nvSpPr>
          <p:cNvPr id="5" name="Espace réservé du pied de page 4"/>
          <p:cNvSpPr>
            <a:spLocks noGrp="1"/>
          </p:cNvSpPr>
          <p:nvPr>
            <p:ph type="ftr" sz="quarter" idx="11"/>
          </p:nvPr>
        </p:nvSpPr>
        <p:spPr>
          <a:xfrm>
            <a:off x="3124200" y="6356351"/>
            <a:ext cx="2895600" cy="365125"/>
          </a:xfrm>
          <a:prstGeom prst="rect">
            <a:avLst/>
          </a:prstGeom>
        </p:spPr>
        <p:txBody>
          <a:bodyPr/>
          <a:lstStyle/>
          <a:p>
            <a:endParaRPr lang="fr-FR" dirty="0"/>
          </a:p>
        </p:txBody>
      </p:sp>
    </p:spTree>
    <p:extLst>
      <p:ext uri="{BB962C8B-B14F-4D97-AF65-F5344CB8AC3E}">
        <p14:creationId xmlns:p14="http://schemas.microsoft.com/office/powerpoint/2010/main" val="47288446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Tree>
    <p:extLst>
      <p:ext uri="{BB962C8B-B14F-4D97-AF65-F5344CB8AC3E}">
        <p14:creationId xmlns:p14="http://schemas.microsoft.com/office/powerpoint/2010/main" val="272323969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236433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DDEBCF"/>
            </a:gs>
            <a:gs pos="0">
              <a:srgbClr val="DDEBCF"/>
            </a:gs>
            <a:gs pos="0">
              <a:srgbClr val="9CB86E"/>
            </a:gs>
            <a:gs pos="100000">
              <a:srgbClr val="156913"/>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dirty="0" smtClean="0"/>
              <a:t>Modifiez le style du titre</a:t>
            </a:r>
            <a:endParaRPr lang="fr-FR" dirty="0"/>
          </a:p>
        </p:txBody>
      </p:sp>
      <p:sp>
        <p:nvSpPr>
          <p:cNvPr id="3" name="Espace réservé du texte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p:txBody>
      </p:sp>
      <p:pic>
        <p:nvPicPr>
          <p:cNvPr id="1026" name="Picture 2"/>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1113" y="6133902"/>
            <a:ext cx="9132887"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27457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5" r:id="rId5"/>
  </p:sldLayoutIdLst>
  <p:timing>
    <p:tnLst>
      <p:par>
        <p:cTn id="1" dur="indefinite" restart="never" nodeType="tmRoot"/>
      </p:par>
    </p:tnLst>
  </p:timing>
  <p:txStyles>
    <p:titleStyle>
      <a:lvl1pPr algn="ctr"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jpeg"/><Relationship Id="rId4" Type="http://schemas.openxmlformats.org/officeDocument/2006/relationships/image" Target="../media/image35.jpeg"/></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4.emf"/></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48.png"/><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4.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6.jpeg"/><Relationship Id="rId5" Type="http://schemas.openxmlformats.org/officeDocument/2006/relationships/hyperlink" Target="//commons.wikimedia.org/wiki/File:France_relief_location_map.jpg" TargetMode="Externa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hyperlink" Target="//commons.wikimedia.org/wiki/File:France_relief_location_map.jp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image" Target="../media/image16.jpeg"/><Relationship Id="rId4" Type="http://schemas.openxmlformats.org/officeDocument/2006/relationships/hyperlink" Target="//commons.wikimedia.org/wiki/File:France_relief_location_map.jp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66" y="1959520"/>
            <a:ext cx="8943975" cy="3440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Espace réservé du contenu 4"/>
          <p:cNvSpPr>
            <a:spLocks noGrp="1"/>
          </p:cNvSpPr>
          <p:nvPr>
            <p:ph idx="1"/>
          </p:nvPr>
        </p:nvSpPr>
        <p:spPr>
          <a:xfrm>
            <a:off x="95536" y="1234340"/>
            <a:ext cx="8970579" cy="1045764"/>
          </a:xfrm>
        </p:spPr>
        <p:txBody>
          <a:bodyPr>
            <a:noAutofit/>
          </a:bodyPr>
          <a:lstStyle/>
          <a:p>
            <a:pPr marL="0" indent="0" algn="ctr">
              <a:buNone/>
            </a:pPr>
            <a:r>
              <a:rPr lang="fr-FR" sz="1800" b="1" dirty="0" smtClean="0">
                <a:solidFill>
                  <a:schemeClr val="accent6"/>
                </a:solidFill>
              </a:rPr>
              <a:t>G</a:t>
            </a:r>
            <a:r>
              <a:rPr lang="fr-FR" sz="1800" b="1" dirty="0" smtClean="0">
                <a:solidFill>
                  <a:schemeClr val="bg1"/>
                </a:solidFill>
              </a:rPr>
              <a:t>ESTION DES </a:t>
            </a:r>
            <a:r>
              <a:rPr lang="fr-FR" sz="1800" b="1" dirty="0">
                <a:solidFill>
                  <a:schemeClr val="accent6"/>
                </a:solidFill>
              </a:rPr>
              <a:t>M</a:t>
            </a:r>
            <a:r>
              <a:rPr lang="fr-FR" sz="1800" b="1" dirty="0" smtClean="0">
                <a:solidFill>
                  <a:schemeClr val="bg1"/>
                </a:solidFill>
              </a:rPr>
              <a:t>ATIÈRES </a:t>
            </a:r>
            <a:r>
              <a:rPr lang="fr-FR" sz="1800" b="1" dirty="0">
                <a:solidFill>
                  <a:schemeClr val="accent6"/>
                </a:solidFill>
              </a:rPr>
              <a:t>O</a:t>
            </a:r>
            <a:r>
              <a:rPr lang="fr-FR" sz="1800" b="1" dirty="0" smtClean="0">
                <a:solidFill>
                  <a:schemeClr val="bg1"/>
                </a:solidFill>
              </a:rPr>
              <a:t>RGANIQUES ET DU </a:t>
            </a:r>
            <a:r>
              <a:rPr lang="fr-FR" sz="1800" b="1" dirty="0">
                <a:solidFill>
                  <a:schemeClr val="accent6"/>
                </a:solidFill>
              </a:rPr>
              <a:t>T</a:t>
            </a:r>
            <a:r>
              <a:rPr lang="fr-FR" sz="1800" b="1" dirty="0" smtClean="0">
                <a:solidFill>
                  <a:schemeClr val="bg1"/>
                </a:solidFill>
              </a:rPr>
              <a:t>RAVAIL DU </a:t>
            </a:r>
            <a:r>
              <a:rPr lang="fr-FR" sz="1800" b="1" dirty="0">
                <a:solidFill>
                  <a:schemeClr val="accent6"/>
                </a:solidFill>
              </a:rPr>
              <a:t>S</a:t>
            </a:r>
            <a:r>
              <a:rPr lang="fr-FR" sz="1800" b="1" dirty="0" smtClean="0">
                <a:solidFill>
                  <a:schemeClr val="bg1"/>
                </a:solidFill>
              </a:rPr>
              <a:t>OL : </a:t>
            </a:r>
          </a:p>
          <a:p>
            <a:pPr marL="0" indent="0" algn="ctr">
              <a:buNone/>
            </a:pPr>
            <a:r>
              <a:rPr lang="fr-FR" sz="1800" b="1" dirty="0" smtClean="0">
                <a:solidFill>
                  <a:schemeClr val="bg1"/>
                </a:solidFill>
              </a:rPr>
              <a:t>DES </a:t>
            </a:r>
            <a:r>
              <a:rPr lang="fr-FR" sz="1800" b="1" dirty="0">
                <a:solidFill>
                  <a:schemeClr val="accent6"/>
                </a:solidFill>
              </a:rPr>
              <a:t>P</a:t>
            </a:r>
            <a:r>
              <a:rPr lang="fr-FR" sz="1800" b="1" dirty="0" smtClean="0">
                <a:solidFill>
                  <a:schemeClr val="bg1"/>
                </a:solidFill>
              </a:rPr>
              <a:t>RATIQUES QUI </a:t>
            </a:r>
            <a:r>
              <a:rPr lang="fr-FR" sz="1800" b="1" dirty="0">
                <a:solidFill>
                  <a:schemeClr val="accent6"/>
                </a:solidFill>
              </a:rPr>
              <a:t>A</a:t>
            </a:r>
            <a:r>
              <a:rPr lang="fr-FR" sz="1800" b="1" dirty="0" smtClean="0">
                <a:solidFill>
                  <a:schemeClr val="bg1"/>
                </a:solidFill>
              </a:rPr>
              <a:t>MÉLIORENT LES </a:t>
            </a:r>
            <a:r>
              <a:rPr lang="fr-FR" sz="1800" b="1" dirty="0">
                <a:solidFill>
                  <a:schemeClr val="accent6"/>
                </a:solidFill>
              </a:rPr>
              <a:t>S</a:t>
            </a:r>
            <a:r>
              <a:rPr lang="fr-FR" sz="1800" b="1" dirty="0" smtClean="0">
                <a:solidFill>
                  <a:schemeClr val="bg1"/>
                </a:solidFill>
              </a:rPr>
              <a:t>ERVICES </a:t>
            </a:r>
            <a:r>
              <a:rPr lang="fr-FR" sz="1800" b="1" dirty="0" smtClean="0">
                <a:solidFill>
                  <a:schemeClr val="accent6"/>
                </a:solidFill>
              </a:rPr>
              <a:t>É</a:t>
            </a:r>
            <a:r>
              <a:rPr lang="fr-FR" sz="1800" b="1" dirty="0" smtClean="0">
                <a:solidFill>
                  <a:schemeClr val="bg1"/>
                </a:solidFill>
              </a:rPr>
              <a:t>COSYSTÉMIQUES RENDUS PAR LES </a:t>
            </a:r>
            <a:r>
              <a:rPr lang="fr-FR" sz="1800" b="1" dirty="0">
                <a:solidFill>
                  <a:schemeClr val="accent6"/>
                </a:solidFill>
              </a:rPr>
              <a:t>S</a:t>
            </a:r>
            <a:r>
              <a:rPr lang="fr-FR" sz="1800" b="1" dirty="0" smtClean="0">
                <a:solidFill>
                  <a:schemeClr val="bg1"/>
                </a:solidFill>
              </a:rPr>
              <a:t>OLS ?</a:t>
            </a:r>
            <a:endParaRPr lang="fr-FR" sz="1050" b="1" dirty="0">
              <a:solidFill>
                <a:schemeClr val="bg1"/>
              </a:solidFill>
            </a:endParaRPr>
          </a:p>
        </p:txBody>
      </p:sp>
      <p:sp>
        <p:nvSpPr>
          <p:cNvPr id="9" name="Espace réservé du contenu 4"/>
          <p:cNvSpPr txBox="1">
            <a:spLocks/>
          </p:cNvSpPr>
          <p:nvPr/>
        </p:nvSpPr>
        <p:spPr>
          <a:xfrm>
            <a:off x="189186" y="4384650"/>
            <a:ext cx="8844455" cy="127659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3200" b="1" kern="0"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REGULATION DU CLIMAT</a:t>
            </a:r>
          </a:p>
          <a:p>
            <a:pPr marL="0" indent="0" algn="ctr">
              <a:buNone/>
            </a:pPr>
            <a:r>
              <a:rPr lang="en-US" sz="3200" b="1" dirty="0" smtClean="0">
                <a:solidFill>
                  <a:prstClr val="white"/>
                </a:solidFill>
              </a:rPr>
              <a:t> </a:t>
            </a:r>
            <a:endParaRPr lang="fr-FR" sz="1600" b="1" dirty="0">
              <a:solidFill>
                <a:prstClr val="white"/>
              </a:solidFill>
            </a:endParaRPr>
          </a:p>
        </p:txBody>
      </p:sp>
      <p:sp>
        <p:nvSpPr>
          <p:cNvPr id="2" name="ZoneTexte 1"/>
          <p:cNvSpPr txBox="1"/>
          <p:nvPr/>
        </p:nvSpPr>
        <p:spPr>
          <a:xfrm>
            <a:off x="189186" y="5399638"/>
            <a:ext cx="8844455" cy="307777"/>
          </a:xfrm>
          <a:prstGeom prst="rect">
            <a:avLst/>
          </a:prstGeom>
          <a:noFill/>
        </p:spPr>
        <p:txBody>
          <a:bodyPr wrap="square" rtlCol="0">
            <a:spAutoFit/>
          </a:bodyPr>
          <a:lstStyle/>
          <a:p>
            <a:pPr algn="ctr"/>
            <a:r>
              <a:rPr lang="fr-FR" sz="1400" dirty="0" smtClean="0">
                <a:solidFill>
                  <a:prstClr val="white"/>
                </a:solidFill>
              </a:rPr>
              <a:t>12 </a:t>
            </a:r>
            <a:r>
              <a:rPr lang="fr-FR" sz="1400" dirty="0">
                <a:solidFill>
                  <a:prstClr val="white"/>
                </a:solidFill>
              </a:rPr>
              <a:t>décembre 2014 - Centre International de Séjour de Paris, 6 av. Maurice Ravel, 75012 PARIS  </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71400"/>
            <a:ext cx="91440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50979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3">
            <a:extLst>
              <a:ext uri="{28A0092B-C50C-407E-A947-70E740481C1C}">
                <a14:useLocalDpi xmlns:a14="http://schemas.microsoft.com/office/drawing/2010/main" val="0"/>
              </a:ext>
            </a:extLst>
          </a:blip>
          <a:srcRect l="1219" t="1724" r="1361" b="2511"/>
          <a:stretch/>
        </p:blipFill>
        <p:spPr>
          <a:xfrm>
            <a:off x="107504" y="1481683"/>
            <a:ext cx="5343525" cy="3819525"/>
          </a:xfrm>
          <a:prstGeom prst="rect">
            <a:avLst/>
          </a:prstGeom>
        </p:spPr>
      </p:pic>
      <p:cxnSp>
        <p:nvCxnSpPr>
          <p:cNvPr id="8" name="Connecteur droit 7"/>
          <p:cNvCxnSpPr/>
          <p:nvPr/>
        </p:nvCxnSpPr>
        <p:spPr>
          <a:xfrm flipV="1">
            <a:off x="683568" y="2627622"/>
            <a:ext cx="4767461" cy="2169530"/>
          </a:xfrm>
          <a:prstGeom prst="line">
            <a:avLst/>
          </a:prstGeom>
        </p:spPr>
        <p:style>
          <a:lnRef idx="1">
            <a:schemeClr val="dk1"/>
          </a:lnRef>
          <a:fillRef idx="0">
            <a:schemeClr val="dk1"/>
          </a:fillRef>
          <a:effectRef idx="0">
            <a:schemeClr val="dk1"/>
          </a:effectRef>
          <a:fontRef idx="minor">
            <a:schemeClr val="tx1"/>
          </a:fontRef>
        </p:style>
      </p:cxnSp>
      <p:sp>
        <p:nvSpPr>
          <p:cNvPr id="7" name="Rectangle à coins arrondis 6"/>
          <p:cNvSpPr/>
          <p:nvPr/>
        </p:nvSpPr>
        <p:spPr>
          <a:xfrm>
            <a:off x="88596" y="548680"/>
            <a:ext cx="7435732" cy="864096"/>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21490" y="44624"/>
            <a:ext cx="1387014" cy="9820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ZoneTexte 2"/>
          <p:cNvSpPr txBox="1"/>
          <p:nvPr/>
        </p:nvSpPr>
        <p:spPr>
          <a:xfrm>
            <a:off x="88596" y="548680"/>
            <a:ext cx="7632894" cy="923330"/>
          </a:xfrm>
          <a:prstGeom prst="rect">
            <a:avLst/>
          </a:prstGeom>
          <a:noFill/>
        </p:spPr>
        <p:txBody>
          <a:bodyPr wrap="square" rtlCol="0">
            <a:spAutoFit/>
          </a:bodyPr>
          <a:lstStyle/>
          <a:p>
            <a:r>
              <a:rPr lang="fr-FR" b="1" dirty="0" smtClean="0"/>
              <a:t>Stockage de Carbone et émissions de N</a:t>
            </a:r>
            <a:r>
              <a:rPr lang="fr-FR" b="1" baseline="-25000" dirty="0" smtClean="0"/>
              <a:t>2</a:t>
            </a:r>
            <a:r>
              <a:rPr lang="fr-FR" b="1" dirty="0" smtClean="0"/>
              <a:t>O convertie en g équivalent CO</a:t>
            </a:r>
            <a:r>
              <a:rPr lang="fr-FR" b="1" baseline="-25000" dirty="0" smtClean="0"/>
              <a:t>2</a:t>
            </a:r>
            <a:r>
              <a:rPr lang="fr-FR" b="1" dirty="0" smtClean="0"/>
              <a:t>:</a:t>
            </a:r>
          </a:p>
          <a:p>
            <a:r>
              <a:rPr lang="fr-FR" dirty="0" smtClean="0"/>
              <a:t>Pour 100g de C apporté </a:t>
            </a:r>
            <a:r>
              <a:rPr lang="fr-FR" dirty="0" smtClean="0">
                <a:sym typeface="Wingdings" panose="05000000000000000000" pitchFamily="2" charset="2"/>
              </a:rPr>
              <a:t> </a:t>
            </a:r>
            <a:r>
              <a:rPr lang="fr-FR" i="1" dirty="0" smtClean="0">
                <a:latin typeface="Batang" panose="02030600000101010101" pitchFamily="18" charset="-127"/>
                <a:ea typeface="Batang" panose="02030600000101010101" pitchFamily="18" charset="-127"/>
                <a:sym typeface="Wingdings" panose="05000000000000000000" pitchFamily="2" charset="2"/>
              </a:rPr>
              <a:t>x</a:t>
            </a:r>
            <a:r>
              <a:rPr lang="fr-FR" dirty="0" smtClean="0">
                <a:sym typeface="Wingdings" panose="05000000000000000000" pitchFamily="2" charset="2"/>
              </a:rPr>
              <a:t> g équivalent CO</a:t>
            </a:r>
            <a:r>
              <a:rPr lang="fr-FR" baseline="-25000" dirty="0" smtClean="0">
                <a:sym typeface="Wingdings" panose="05000000000000000000" pitchFamily="2" charset="2"/>
              </a:rPr>
              <a:t>2</a:t>
            </a:r>
            <a:r>
              <a:rPr lang="fr-FR" dirty="0" smtClean="0">
                <a:sym typeface="Wingdings" panose="05000000000000000000" pitchFamily="2" charset="2"/>
              </a:rPr>
              <a:t> = unité de mesure de l’ensemble des GES extrapolé sur 1 année au champ (10°C)</a:t>
            </a:r>
            <a:endParaRPr lang="fr-FR" dirty="0"/>
          </a:p>
        </p:txBody>
      </p:sp>
      <p:sp>
        <p:nvSpPr>
          <p:cNvPr id="23" name="Titre 1"/>
          <p:cNvSpPr txBox="1">
            <a:spLocks/>
          </p:cNvSpPr>
          <p:nvPr/>
        </p:nvSpPr>
        <p:spPr>
          <a:xfrm>
            <a:off x="0" y="-315416"/>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kern="1200">
                <a:solidFill>
                  <a:schemeClr val="bg1"/>
                </a:solidFill>
                <a:latin typeface="+mj-lt"/>
                <a:ea typeface="+mj-ea"/>
                <a:cs typeface="+mj-cs"/>
              </a:defRPr>
            </a:lvl1pPr>
          </a:lstStyle>
          <a:p>
            <a:pPr algn="l">
              <a:tabLst>
                <a:tab pos="266700" algn="l"/>
                <a:tab pos="1343025" algn="l"/>
              </a:tabLst>
            </a:pPr>
            <a:r>
              <a:rPr lang="fr-FR" sz="3200" b="1" dirty="0" smtClean="0"/>
              <a:t>Equilibre entre stockage et Flux de Carbone?</a:t>
            </a:r>
            <a:endParaRPr lang="fr-FR" sz="3200" b="1" dirty="0"/>
          </a:p>
        </p:txBody>
      </p:sp>
      <p:pic>
        <p:nvPicPr>
          <p:cNvPr id="24" name="Imag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21490" y="57677"/>
            <a:ext cx="1387014" cy="9820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ZoneTexte 8"/>
          <p:cNvSpPr txBox="1"/>
          <p:nvPr/>
        </p:nvSpPr>
        <p:spPr>
          <a:xfrm>
            <a:off x="1575892" y="2123565"/>
            <a:ext cx="1584176" cy="369332"/>
          </a:xfrm>
          <a:prstGeom prst="rect">
            <a:avLst/>
          </a:prstGeom>
          <a:noFill/>
        </p:spPr>
        <p:txBody>
          <a:bodyPr wrap="square" rtlCol="0">
            <a:spAutoFit/>
          </a:bodyPr>
          <a:lstStyle/>
          <a:p>
            <a:r>
              <a:rPr lang="fr-FR" dirty="0" smtClean="0">
                <a:solidFill>
                  <a:srgbClr val="00B050"/>
                </a:solidFill>
              </a:rPr>
              <a:t>Amendements</a:t>
            </a:r>
            <a:endParaRPr lang="fr-FR" dirty="0">
              <a:solidFill>
                <a:srgbClr val="00B050"/>
              </a:solidFill>
            </a:endParaRPr>
          </a:p>
        </p:txBody>
      </p:sp>
      <p:sp>
        <p:nvSpPr>
          <p:cNvPr id="14" name="ZoneTexte 13"/>
          <p:cNvSpPr txBox="1"/>
          <p:nvPr/>
        </p:nvSpPr>
        <p:spPr>
          <a:xfrm>
            <a:off x="3613500" y="2843644"/>
            <a:ext cx="1174524" cy="369332"/>
          </a:xfrm>
          <a:prstGeom prst="rect">
            <a:avLst/>
          </a:prstGeom>
          <a:noFill/>
        </p:spPr>
        <p:txBody>
          <a:bodyPr wrap="square" rtlCol="0">
            <a:spAutoFit/>
          </a:bodyPr>
          <a:lstStyle/>
          <a:p>
            <a:r>
              <a:rPr lang="fr-FR" dirty="0" smtClean="0">
                <a:solidFill>
                  <a:srgbClr val="FF0000"/>
                </a:solidFill>
              </a:rPr>
              <a:t>Fertilisant</a:t>
            </a:r>
            <a:endParaRPr lang="fr-FR" dirty="0">
              <a:solidFill>
                <a:srgbClr val="FF0000"/>
              </a:solidFill>
            </a:endParaRPr>
          </a:p>
        </p:txBody>
      </p:sp>
      <p:sp>
        <p:nvSpPr>
          <p:cNvPr id="11" name="Ellipse 10"/>
          <p:cNvSpPr/>
          <p:nvPr/>
        </p:nvSpPr>
        <p:spPr>
          <a:xfrm>
            <a:off x="4716016" y="2627620"/>
            <a:ext cx="792088" cy="7293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Ellipse 16"/>
          <p:cNvSpPr/>
          <p:nvPr/>
        </p:nvSpPr>
        <p:spPr>
          <a:xfrm>
            <a:off x="395536" y="1816775"/>
            <a:ext cx="1224136" cy="1180177"/>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à coins arrondis 25"/>
          <p:cNvSpPr/>
          <p:nvPr/>
        </p:nvSpPr>
        <p:spPr>
          <a:xfrm>
            <a:off x="5580112" y="2239357"/>
            <a:ext cx="3528391" cy="2485787"/>
          </a:xfrm>
          <a:prstGeom prst="roundRect">
            <a:avLst/>
          </a:prstGeom>
          <a:solidFill>
            <a:schemeClr val="accent6">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just"/>
            <a:r>
              <a:rPr lang="fr-FR" sz="2000" u="sng" dirty="0" smtClean="0">
                <a:solidFill>
                  <a:schemeClr val="tx1"/>
                </a:solidFill>
              </a:rPr>
              <a:t>Amendements : </a:t>
            </a:r>
          </a:p>
          <a:p>
            <a:pPr algn="just"/>
            <a:r>
              <a:rPr lang="fr-FR" sz="2000" dirty="0" smtClean="0">
                <a:solidFill>
                  <a:schemeClr val="tx1"/>
                </a:solidFill>
              </a:rPr>
              <a:t>Bilan carbone </a:t>
            </a:r>
            <a:r>
              <a:rPr lang="fr-FR" sz="2000" b="1" dirty="0" smtClean="0">
                <a:solidFill>
                  <a:srgbClr val="00B050"/>
                </a:solidFill>
              </a:rPr>
              <a:t>Positif</a:t>
            </a:r>
            <a:r>
              <a:rPr lang="fr-FR" sz="2000" dirty="0" smtClean="0">
                <a:solidFill>
                  <a:schemeClr val="tx1"/>
                </a:solidFill>
              </a:rPr>
              <a:t> </a:t>
            </a:r>
          </a:p>
          <a:p>
            <a:pPr algn="just"/>
            <a:r>
              <a:rPr lang="fr-FR" sz="2000" dirty="0" smtClean="0">
                <a:solidFill>
                  <a:schemeClr val="tx1"/>
                </a:solidFill>
              </a:rPr>
              <a:t>(Stockage C &gt; Emissions N</a:t>
            </a:r>
            <a:r>
              <a:rPr lang="fr-FR" sz="2000" baseline="-25000" dirty="0" smtClean="0">
                <a:solidFill>
                  <a:schemeClr val="tx1"/>
                </a:solidFill>
              </a:rPr>
              <a:t>2</a:t>
            </a:r>
            <a:r>
              <a:rPr lang="fr-FR" sz="2000" dirty="0" smtClean="0">
                <a:solidFill>
                  <a:schemeClr val="tx1"/>
                </a:solidFill>
              </a:rPr>
              <a:t>O)</a:t>
            </a:r>
          </a:p>
          <a:p>
            <a:pPr algn="just"/>
            <a:endParaRPr lang="fr-FR" sz="2000" dirty="0" smtClean="0">
              <a:solidFill>
                <a:schemeClr val="tx1"/>
              </a:solidFill>
            </a:endParaRPr>
          </a:p>
          <a:p>
            <a:pPr algn="just"/>
            <a:r>
              <a:rPr lang="fr-FR" sz="2000" u="sng" dirty="0" smtClean="0">
                <a:solidFill>
                  <a:schemeClr val="tx1"/>
                </a:solidFill>
              </a:rPr>
              <a:t>Fertilisant:</a:t>
            </a:r>
            <a:r>
              <a:rPr lang="fr-FR" sz="2000" dirty="0" smtClean="0">
                <a:solidFill>
                  <a:schemeClr val="tx1"/>
                </a:solidFill>
              </a:rPr>
              <a:t> </a:t>
            </a:r>
          </a:p>
          <a:p>
            <a:pPr algn="just"/>
            <a:r>
              <a:rPr lang="fr-FR" sz="2000" dirty="0" smtClean="0">
                <a:solidFill>
                  <a:schemeClr val="tx1"/>
                </a:solidFill>
              </a:rPr>
              <a:t>Bilan Carbone </a:t>
            </a:r>
            <a:r>
              <a:rPr lang="fr-FR" sz="2000" b="1" dirty="0" smtClean="0">
                <a:solidFill>
                  <a:srgbClr val="FF0000"/>
                </a:solidFill>
              </a:rPr>
              <a:t>Négatif </a:t>
            </a:r>
          </a:p>
          <a:p>
            <a:pPr algn="just"/>
            <a:r>
              <a:rPr lang="fr-FR" sz="2000" dirty="0" smtClean="0">
                <a:solidFill>
                  <a:schemeClr val="tx1"/>
                </a:solidFill>
              </a:rPr>
              <a:t>(Stockage C &lt; Emissions N</a:t>
            </a:r>
            <a:r>
              <a:rPr lang="fr-FR" sz="2000" baseline="-25000" dirty="0" smtClean="0">
                <a:solidFill>
                  <a:schemeClr val="tx1"/>
                </a:solidFill>
              </a:rPr>
              <a:t>2</a:t>
            </a:r>
            <a:r>
              <a:rPr lang="fr-FR" sz="2000" dirty="0" smtClean="0">
                <a:solidFill>
                  <a:schemeClr val="tx1"/>
                </a:solidFill>
              </a:rPr>
              <a:t>O) </a:t>
            </a:r>
            <a:endParaRPr lang="fr-FR" sz="2000" dirty="0">
              <a:solidFill>
                <a:schemeClr val="tx1"/>
              </a:solidFill>
            </a:endParaRPr>
          </a:p>
        </p:txBody>
      </p:sp>
      <p:sp>
        <p:nvSpPr>
          <p:cNvPr id="12" name="Rectangle à coins arrondis 11"/>
          <p:cNvSpPr/>
          <p:nvPr/>
        </p:nvSpPr>
        <p:spPr>
          <a:xfrm>
            <a:off x="539551" y="5301208"/>
            <a:ext cx="8568951" cy="783193"/>
          </a:xfrm>
          <a:prstGeom prst="roundRect">
            <a:avLst/>
          </a:prstGeom>
          <a:solidFill>
            <a:schemeClr val="accent6">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just"/>
            <a:r>
              <a:rPr lang="fr-FR" sz="2000" dirty="0" smtClean="0">
                <a:solidFill>
                  <a:schemeClr val="tx1"/>
                </a:solidFill>
              </a:rPr>
              <a:t>NE PAS OUBLIER: </a:t>
            </a:r>
          </a:p>
          <a:p>
            <a:pPr algn="just"/>
            <a:r>
              <a:rPr lang="fr-FR" sz="2000" dirty="0" smtClean="0">
                <a:solidFill>
                  <a:schemeClr val="tx1"/>
                </a:solidFill>
              </a:rPr>
              <a:t>Existence d’autres effets comme la </a:t>
            </a:r>
            <a:r>
              <a:rPr lang="fr-FR" sz="2000" b="1" dirty="0" smtClean="0">
                <a:solidFill>
                  <a:schemeClr val="tx1"/>
                </a:solidFill>
              </a:rPr>
              <a:t>substitution des engrais </a:t>
            </a:r>
            <a:r>
              <a:rPr lang="fr-FR" sz="2000" dirty="0" smtClean="0">
                <a:solidFill>
                  <a:schemeClr val="tx1"/>
                </a:solidFill>
              </a:rPr>
              <a:t>(Voir partie ACV)</a:t>
            </a:r>
            <a:endParaRPr lang="fr-FR" sz="2000" dirty="0">
              <a:solidFill>
                <a:schemeClr val="tx1"/>
              </a:solidFill>
            </a:endParaRPr>
          </a:p>
        </p:txBody>
      </p:sp>
      <p:pic>
        <p:nvPicPr>
          <p:cNvPr id="4" name="Imag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41235" y="2460098"/>
            <a:ext cx="5141009" cy="3777214"/>
          </a:xfrm>
          <a:prstGeom prst="rect">
            <a:avLst/>
          </a:prstGeom>
          <a:ln>
            <a:solidFill>
              <a:schemeClr val="tx1"/>
            </a:solidFill>
          </a:ln>
        </p:spPr>
      </p:pic>
      <p:sp>
        <p:nvSpPr>
          <p:cNvPr id="16" name="ZoneTexte 15"/>
          <p:cNvSpPr txBox="1"/>
          <p:nvPr/>
        </p:nvSpPr>
        <p:spPr>
          <a:xfrm>
            <a:off x="5580113" y="1424226"/>
            <a:ext cx="3384375" cy="646986"/>
          </a:xfrm>
          <a:prstGeom prst="roundRect">
            <a:avLst/>
          </a:prstGeom>
          <a:solidFill>
            <a:schemeClr val="accent3">
              <a:lumMod val="40000"/>
              <a:lumOff val="60000"/>
            </a:schemeClr>
          </a:solidFill>
        </p:spPr>
        <p:txBody>
          <a:bodyPr wrap="square" rtlCol="0">
            <a:spAutoFit/>
          </a:bodyPr>
          <a:lstStyle/>
          <a:p>
            <a:r>
              <a:rPr lang="fr-FR" sz="1600" dirty="0" smtClean="0"/>
              <a:t>1g de C = 3,67 g équivalent CO</a:t>
            </a:r>
            <a:r>
              <a:rPr lang="fr-FR" sz="1600" baseline="-25000" dirty="0" smtClean="0"/>
              <a:t>2</a:t>
            </a:r>
          </a:p>
          <a:p>
            <a:r>
              <a:rPr lang="fr-FR" sz="1600" dirty="0"/>
              <a:t>1g de N-N</a:t>
            </a:r>
            <a:r>
              <a:rPr lang="fr-FR" sz="1600" baseline="-25000" dirty="0"/>
              <a:t>2</a:t>
            </a:r>
            <a:r>
              <a:rPr lang="fr-FR" sz="1600" dirty="0"/>
              <a:t>O = 486.7g équivalent </a:t>
            </a:r>
            <a:r>
              <a:rPr lang="fr-FR" sz="1600" dirty="0" smtClean="0"/>
              <a:t>CO</a:t>
            </a:r>
            <a:r>
              <a:rPr lang="fr-FR" sz="1600" baseline="-25000" dirty="0" smtClean="0"/>
              <a:t>2</a:t>
            </a:r>
            <a:endParaRPr lang="fr-FR" sz="1600" baseline="-25000" dirty="0"/>
          </a:p>
        </p:txBody>
      </p:sp>
    </p:spTree>
    <p:extLst>
      <p:ext uri="{BB962C8B-B14F-4D97-AF65-F5344CB8AC3E}">
        <p14:creationId xmlns:p14="http://schemas.microsoft.com/office/powerpoint/2010/main" val="1190272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4"/>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P spid="11" grpId="0" animBg="1"/>
      <p:bldP spid="17" grpId="0" animBg="1"/>
      <p:bldP spid="26"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35496" y="-171400"/>
            <a:ext cx="9036496" cy="987100"/>
          </a:xfrm>
          <a:prstGeom prst="rect">
            <a:avLst/>
          </a:prstGeom>
          <a:noFill/>
          <a:ln/>
          <a:extLst/>
        </p:spPr>
        <p:txBody>
          <a:bodyPr vert="horz" lIns="85533" tIns="42766" rIns="85533" bIns="42766" rtlCol="0" anchor="ctr">
            <a:noAutofit/>
          </a:bodyPr>
          <a:lstStyle>
            <a:lvl1pPr defTabSz="914400" eaLnBrk="1" latinLnBrk="0" hangingPunct="1">
              <a:buNone/>
              <a:defRPr sz="3200" b="1">
                <a:latin typeface="Arial" panose="020B0604020202020204" pitchFamily="34" charset="0"/>
                <a:ea typeface="+mj-ea"/>
                <a:cs typeface="Arial"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GB" dirty="0" smtClean="0">
                <a:solidFill>
                  <a:schemeClr val="bg1"/>
                </a:solidFill>
                <a:latin typeface="+mn-lt"/>
              </a:rPr>
              <a:t>A </a:t>
            </a:r>
            <a:r>
              <a:rPr lang="en-GB" dirty="0" err="1" smtClean="0">
                <a:solidFill>
                  <a:schemeClr val="bg1"/>
                </a:solidFill>
                <a:latin typeface="+mn-lt"/>
              </a:rPr>
              <a:t>retenir</a:t>
            </a:r>
            <a:r>
              <a:rPr lang="en-GB" dirty="0" smtClean="0">
                <a:solidFill>
                  <a:schemeClr val="bg1"/>
                </a:solidFill>
                <a:latin typeface="+mn-lt"/>
              </a:rPr>
              <a:t> :</a:t>
            </a:r>
            <a:endParaRPr lang="en-GB" dirty="0">
              <a:solidFill>
                <a:schemeClr val="bg1"/>
              </a:solidFill>
              <a:latin typeface="+mn-lt"/>
            </a:endParaRPr>
          </a:p>
        </p:txBody>
      </p:sp>
      <p:sp>
        <p:nvSpPr>
          <p:cNvPr id="2" name="Rectangle 1"/>
          <p:cNvSpPr/>
          <p:nvPr/>
        </p:nvSpPr>
        <p:spPr>
          <a:xfrm>
            <a:off x="516224" y="620688"/>
            <a:ext cx="8280920" cy="507831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fr-FR" u="sng" dirty="0" smtClean="0">
                <a:solidFill>
                  <a:schemeClr val="tx1"/>
                </a:solidFill>
              </a:rPr>
              <a:t>Partie Matière Organique : </a:t>
            </a:r>
          </a:p>
          <a:p>
            <a:pPr marL="285750" indent="-285750">
              <a:buFont typeface="Arial" panose="020B0604020202020204" pitchFamily="34" charset="0"/>
              <a:buChar char="•"/>
            </a:pPr>
            <a:r>
              <a:rPr lang="fr-FR" dirty="0" smtClean="0">
                <a:solidFill>
                  <a:schemeClr val="tx1"/>
                </a:solidFill>
              </a:rPr>
              <a:t>Les </a:t>
            </a:r>
            <a:r>
              <a:rPr lang="fr-FR" dirty="0">
                <a:solidFill>
                  <a:schemeClr val="tx1"/>
                </a:solidFill>
              </a:rPr>
              <a:t>apports </a:t>
            </a:r>
            <a:r>
              <a:rPr lang="fr-FR" dirty="0" smtClean="0">
                <a:solidFill>
                  <a:schemeClr val="tx1"/>
                </a:solidFill>
              </a:rPr>
              <a:t>répété de </a:t>
            </a:r>
            <a:r>
              <a:rPr lang="fr-FR" dirty="0">
                <a:solidFill>
                  <a:schemeClr val="tx1"/>
                </a:solidFill>
              </a:rPr>
              <a:t>PRO </a:t>
            </a:r>
            <a:r>
              <a:rPr lang="fr-FR" dirty="0" smtClean="0">
                <a:solidFill>
                  <a:schemeClr val="tx1"/>
                </a:solidFill>
              </a:rPr>
              <a:t>↗ </a:t>
            </a:r>
            <a:r>
              <a:rPr lang="fr-FR" dirty="0">
                <a:solidFill>
                  <a:schemeClr val="tx1"/>
                </a:solidFill>
              </a:rPr>
              <a:t>le </a:t>
            </a:r>
            <a:r>
              <a:rPr lang="fr-FR" dirty="0" smtClean="0">
                <a:solidFill>
                  <a:schemeClr val="tx1"/>
                </a:solidFill>
              </a:rPr>
              <a:t>stockage </a:t>
            </a:r>
            <a:r>
              <a:rPr lang="fr-FR" dirty="0">
                <a:solidFill>
                  <a:schemeClr val="tx1"/>
                </a:solidFill>
              </a:rPr>
              <a:t>de carbone organique du sol avec une efficacité </a:t>
            </a:r>
            <a:r>
              <a:rPr lang="fr-FR" dirty="0" smtClean="0">
                <a:solidFill>
                  <a:schemeClr val="tx1"/>
                </a:solidFill>
              </a:rPr>
              <a:t>≠ </a:t>
            </a:r>
            <a:r>
              <a:rPr lang="fr-FR" dirty="0">
                <a:solidFill>
                  <a:schemeClr val="tx1"/>
                </a:solidFill>
              </a:rPr>
              <a:t>selon le type de PRO </a:t>
            </a:r>
            <a:r>
              <a:rPr lang="fr-FR" dirty="0" smtClean="0">
                <a:solidFill>
                  <a:schemeClr val="tx1"/>
                </a:solidFill>
              </a:rPr>
              <a:t>:</a:t>
            </a:r>
          </a:p>
          <a:p>
            <a:pPr marL="285750" indent="-285750">
              <a:buFont typeface="Arial" panose="020B0604020202020204" pitchFamily="34" charset="0"/>
              <a:buChar char="•"/>
            </a:pPr>
            <a:endParaRPr lang="fr-FR" dirty="0">
              <a:solidFill>
                <a:schemeClr val="tx1"/>
              </a:solidFill>
            </a:endParaRPr>
          </a:p>
          <a:p>
            <a:pPr marL="285750" indent="-285750">
              <a:buFont typeface="Arial" panose="020B0604020202020204" pitchFamily="34" charset="0"/>
              <a:buChar char="•"/>
            </a:pPr>
            <a:endParaRPr lang="fr-FR" dirty="0" smtClean="0">
              <a:solidFill>
                <a:schemeClr val="tx1"/>
              </a:solidFill>
            </a:endParaRPr>
          </a:p>
          <a:p>
            <a:pPr marL="285750" indent="-285750">
              <a:buFont typeface="Arial" panose="020B0604020202020204" pitchFamily="34" charset="0"/>
              <a:buChar char="•"/>
            </a:pPr>
            <a:endParaRPr lang="fr-FR" dirty="0">
              <a:solidFill>
                <a:schemeClr val="tx1"/>
              </a:solidFill>
            </a:endParaRPr>
          </a:p>
          <a:p>
            <a:pPr marL="285750" indent="-285750">
              <a:buFont typeface="Arial" panose="020B0604020202020204" pitchFamily="34" charset="0"/>
              <a:buChar char="•"/>
            </a:pPr>
            <a:endParaRPr lang="fr-FR" dirty="0" smtClean="0">
              <a:solidFill>
                <a:schemeClr val="tx1"/>
              </a:solidFill>
            </a:endParaRPr>
          </a:p>
          <a:p>
            <a:pPr marL="285750" indent="-285750">
              <a:buFont typeface="Arial" panose="020B0604020202020204" pitchFamily="34" charset="0"/>
              <a:buChar char="•"/>
            </a:pPr>
            <a:endParaRPr lang="fr-FR" dirty="0" smtClean="0">
              <a:solidFill>
                <a:schemeClr val="tx1"/>
              </a:solidFill>
            </a:endParaRPr>
          </a:p>
          <a:p>
            <a:pPr marL="285750" indent="-285750">
              <a:buFont typeface="Arial" panose="020B0604020202020204" pitchFamily="34" charset="0"/>
              <a:buChar char="•"/>
            </a:pPr>
            <a:endParaRPr lang="fr-FR" dirty="0" smtClean="0">
              <a:solidFill>
                <a:schemeClr val="tx1"/>
              </a:solidFill>
            </a:endParaRPr>
          </a:p>
          <a:p>
            <a:pPr marL="285750" indent="-285750">
              <a:buFont typeface="Arial" panose="020B0604020202020204" pitchFamily="34" charset="0"/>
              <a:buChar char="•"/>
            </a:pPr>
            <a:endParaRPr lang="fr-FR" dirty="0" smtClean="0">
              <a:solidFill>
                <a:schemeClr val="tx1"/>
              </a:solidFill>
            </a:endParaRPr>
          </a:p>
          <a:p>
            <a:pPr marL="285750" indent="-285750">
              <a:buFont typeface="Arial" panose="020B0604020202020204" pitchFamily="34" charset="0"/>
              <a:buChar char="•"/>
            </a:pPr>
            <a:endParaRPr lang="fr-FR" dirty="0">
              <a:solidFill>
                <a:schemeClr val="tx1"/>
              </a:solidFill>
            </a:endParaRPr>
          </a:p>
          <a:p>
            <a:pPr marL="285750" indent="-285750">
              <a:buFont typeface="Arial" panose="020B0604020202020204" pitchFamily="34" charset="0"/>
              <a:buChar char="•"/>
            </a:pPr>
            <a:endParaRPr lang="fr-FR" dirty="0" smtClean="0">
              <a:solidFill>
                <a:schemeClr val="tx1"/>
              </a:solidFill>
            </a:endParaRPr>
          </a:p>
          <a:p>
            <a:pPr marL="285750" indent="-285750">
              <a:buFont typeface="Arial" panose="020B0604020202020204" pitchFamily="34" charset="0"/>
              <a:buChar char="•"/>
            </a:pPr>
            <a:endParaRPr lang="fr-FR" dirty="0" smtClean="0">
              <a:solidFill>
                <a:schemeClr val="tx1"/>
              </a:solidFill>
            </a:endParaRPr>
          </a:p>
          <a:p>
            <a:pPr marL="285750" indent="-285750">
              <a:buFont typeface="Arial" panose="020B0604020202020204" pitchFamily="34" charset="0"/>
              <a:buChar char="•"/>
            </a:pPr>
            <a:r>
              <a:rPr lang="fr-FR" dirty="0" smtClean="0">
                <a:solidFill>
                  <a:schemeClr val="tx1"/>
                </a:solidFill>
              </a:rPr>
              <a:t>Dépend aussi de la dose apportée, du nombre d’épandages et de la gestion des résidus de cultures.</a:t>
            </a:r>
          </a:p>
          <a:p>
            <a:pPr marL="285750" indent="-285750">
              <a:buFont typeface="Arial" panose="020B0604020202020204" pitchFamily="34" charset="0"/>
              <a:buChar char="•"/>
            </a:pPr>
            <a:r>
              <a:rPr lang="fr-FR" dirty="0"/>
              <a:t>Le service de stockage de C peut être </a:t>
            </a:r>
            <a:r>
              <a:rPr lang="fr-FR" dirty="0" smtClean="0"/>
              <a:t>compensé par </a:t>
            </a:r>
            <a:r>
              <a:rPr lang="fr-FR" dirty="0"/>
              <a:t>des émissions accrues </a:t>
            </a:r>
            <a:r>
              <a:rPr lang="fr-FR" dirty="0" smtClean="0"/>
              <a:t>de N</a:t>
            </a:r>
            <a:r>
              <a:rPr lang="fr-FR" baseline="-25000" dirty="0" smtClean="0"/>
              <a:t>2</a:t>
            </a:r>
            <a:r>
              <a:rPr lang="fr-FR" dirty="0" smtClean="0"/>
              <a:t>O</a:t>
            </a:r>
            <a:endParaRPr lang="fr-FR" dirty="0" smtClean="0">
              <a:solidFill>
                <a:schemeClr val="tx1"/>
              </a:solidFill>
            </a:endParaRPr>
          </a:p>
          <a:p>
            <a:r>
              <a:rPr lang="fr-FR" dirty="0" smtClean="0">
                <a:solidFill>
                  <a:schemeClr val="tx1"/>
                </a:solidFill>
                <a:sym typeface="Wingdings" panose="05000000000000000000" pitchFamily="2" charset="2"/>
              </a:rPr>
              <a:t> Nécessité </a:t>
            </a:r>
            <a:r>
              <a:rPr lang="fr-FR" dirty="0" smtClean="0">
                <a:solidFill>
                  <a:schemeClr val="tx1"/>
                </a:solidFill>
              </a:rPr>
              <a:t>de prendre en compte </a:t>
            </a:r>
            <a:r>
              <a:rPr lang="fr-FR" b="1" dirty="0" smtClean="0">
                <a:solidFill>
                  <a:schemeClr val="tx1"/>
                </a:solidFill>
              </a:rPr>
              <a:t>l’ensemble des effets </a:t>
            </a:r>
            <a:r>
              <a:rPr lang="fr-FR" dirty="0" smtClean="0">
                <a:solidFill>
                  <a:schemeClr val="tx1"/>
                </a:solidFill>
              </a:rPr>
              <a:t>en particulier la substitution des engrais!</a:t>
            </a:r>
            <a:endParaRPr lang="fr-FR" dirty="0">
              <a:solidFill>
                <a:schemeClr val="tx1"/>
              </a:solidFill>
            </a:endParaRPr>
          </a:p>
        </p:txBody>
      </p:sp>
      <p:grpSp>
        <p:nvGrpSpPr>
          <p:cNvPr id="11" name="Groupe 10"/>
          <p:cNvGrpSpPr/>
          <p:nvPr/>
        </p:nvGrpSpPr>
        <p:grpSpPr>
          <a:xfrm>
            <a:off x="1043608" y="1741458"/>
            <a:ext cx="5256584" cy="1073156"/>
            <a:chOff x="2987824" y="2722848"/>
            <a:chExt cx="5256584" cy="1073156"/>
          </a:xfrm>
        </p:grpSpPr>
        <p:sp>
          <p:nvSpPr>
            <p:cNvPr id="3" name="Flèche droite 2"/>
            <p:cNvSpPr/>
            <p:nvPr/>
          </p:nvSpPr>
          <p:spPr>
            <a:xfrm>
              <a:off x="3491880" y="3291948"/>
              <a:ext cx="4032448" cy="504056"/>
            </a:xfrm>
            <a:prstGeom prst="rightArrow">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10800000" scaled="1"/>
              <a:tileRect/>
            </a:gra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dirty="0" smtClean="0"/>
                <a:t>-       Efficacité de stockage de C    +</a:t>
              </a:r>
              <a:endParaRPr lang="fr-FR" dirty="0"/>
            </a:p>
          </p:txBody>
        </p:sp>
        <p:sp>
          <p:nvSpPr>
            <p:cNvPr id="6" name="ZoneTexte 5"/>
            <p:cNvSpPr txBox="1"/>
            <p:nvPr/>
          </p:nvSpPr>
          <p:spPr>
            <a:xfrm>
              <a:off x="2987824" y="2722848"/>
              <a:ext cx="2376264" cy="369332"/>
            </a:xfrm>
            <a:prstGeom prst="rect">
              <a:avLst/>
            </a:prstGeom>
            <a:noFill/>
          </p:spPr>
          <p:txBody>
            <a:bodyPr wrap="square" rtlCol="0">
              <a:spAutoFit/>
            </a:bodyPr>
            <a:lstStyle/>
            <a:p>
              <a:r>
                <a:rPr lang="fr-FR" dirty="0" smtClean="0"/>
                <a:t>Composts </a:t>
              </a:r>
              <a:r>
                <a:rPr lang="fr-FR" dirty="0" smtClean="0">
                  <a:solidFill>
                    <a:schemeClr val="accent5"/>
                  </a:solidFill>
                </a:rPr>
                <a:t>d’OMR</a:t>
              </a:r>
              <a:endParaRPr lang="fr-FR" dirty="0">
                <a:solidFill>
                  <a:schemeClr val="accent5"/>
                </a:solidFill>
              </a:endParaRPr>
            </a:p>
          </p:txBody>
        </p:sp>
        <p:sp>
          <p:nvSpPr>
            <p:cNvPr id="7" name="ZoneTexte 6"/>
            <p:cNvSpPr txBox="1"/>
            <p:nvPr/>
          </p:nvSpPr>
          <p:spPr>
            <a:xfrm>
              <a:off x="5436096" y="2722848"/>
              <a:ext cx="2808312" cy="646331"/>
            </a:xfrm>
            <a:prstGeom prst="rect">
              <a:avLst/>
            </a:prstGeom>
            <a:noFill/>
          </p:spPr>
          <p:txBody>
            <a:bodyPr wrap="square" rtlCol="0">
              <a:spAutoFit/>
            </a:bodyPr>
            <a:lstStyle/>
            <a:p>
              <a:r>
                <a:rPr lang="fr-FR" dirty="0" smtClean="0"/>
                <a:t>Composts de </a:t>
              </a:r>
              <a:r>
                <a:rPr lang="fr-FR" dirty="0" err="1" smtClean="0">
                  <a:solidFill>
                    <a:srgbClr val="FF0000"/>
                  </a:solidFill>
                </a:rPr>
                <a:t>BIO</a:t>
              </a:r>
              <a:r>
                <a:rPr lang="fr-FR" dirty="0" err="1" smtClean="0"/>
                <a:t>déchets</a:t>
              </a:r>
              <a:endParaRPr lang="fr-FR" dirty="0" smtClean="0"/>
            </a:p>
            <a:p>
              <a:r>
                <a:rPr lang="fr-FR" dirty="0" smtClean="0"/>
                <a:t>Composts de boue (</a:t>
              </a:r>
              <a:r>
                <a:rPr lang="fr-FR" dirty="0" smtClean="0">
                  <a:solidFill>
                    <a:schemeClr val="accent4"/>
                  </a:solidFill>
                </a:rPr>
                <a:t>DVB</a:t>
              </a:r>
              <a:r>
                <a:rPr lang="fr-FR" dirty="0" smtClean="0"/>
                <a:t>)</a:t>
              </a:r>
              <a:endParaRPr lang="fr-FR" dirty="0"/>
            </a:p>
          </p:txBody>
        </p:sp>
        <p:sp>
          <p:nvSpPr>
            <p:cNvPr id="8" name="ZoneTexte 7"/>
            <p:cNvSpPr txBox="1"/>
            <p:nvPr/>
          </p:nvSpPr>
          <p:spPr>
            <a:xfrm>
              <a:off x="2987824" y="3010880"/>
              <a:ext cx="2736304" cy="369332"/>
            </a:xfrm>
            <a:prstGeom prst="rect">
              <a:avLst/>
            </a:prstGeom>
            <a:noFill/>
          </p:spPr>
          <p:txBody>
            <a:bodyPr wrap="square" rtlCol="0">
              <a:spAutoFit/>
            </a:bodyPr>
            <a:lstStyle/>
            <a:p>
              <a:r>
                <a:rPr lang="fr-FR" dirty="0" smtClean="0">
                  <a:solidFill>
                    <a:srgbClr val="FF33CC"/>
                  </a:solidFill>
                </a:rPr>
                <a:t>BOUE</a:t>
              </a:r>
              <a:r>
                <a:rPr lang="fr-FR" dirty="0" smtClean="0"/>
                <a:t> d’épuration</a:t>
              </a:r>
              <a:endParaRPr lang="fr-FR" dirty="0"/>
            </a:p>
          </p:txBody>
        </p:sp>
      </p:grpSp>
      <p:cxnSp>
        <p:nvCxnSpPr>
          <p:cNvPr id="10" name="Connecteur droit 9"/>
          <p:cNvCxnSpPr>
            <a:endCxn id="6" idx="0"/>
          </p:cNvCxnSpPr>
          <p:nvPr/>
        </p:nvCxnSpPr>
        <p:spPr>
          <a:xfrm>
            <a:off x="2231740" y="1741458"/>
            <a:ext cx="0" cy="0"/>
          </a:xfrm>
          <a:prstGeom prst="line">
            <a:avLst/>
          </a:prstGeom>
        </p:spPr>
        <p:style>
          <a:lnRef idx="1">
            <a:schemeClr val="dk1"/>
          </a:lnRef>
          <a:fillRef idx="0">
            <a:schemeClr val="dk1"/>
          </a:fillRef>
          <a:effectRef idx="0">
            <a:schemeClr val="dk1"/>
          </a:effectRef>
          <a:fontRef idx="minor">
            <a:schemeClr val="tx1"/>
          </a:fontRef>
        </p:style>
      </p:cxnSp>
      <p:cxnSp>
        <p:nvCxnSpPr>
          <p:cNvPr id="13" name="Connecteur droit 12"/>
          <p:cNvCxnSpPr/>
          <p:nvPr/>
        </p:nvCxnSpPr>
        <p:spPr>
          <a:xfrm>
            <a:off x="1763688" y="2317522"/>
            <a:ext cx="0" cy="164170"/>
          </a:xfrm>
          <a:prstGeom prst="line">
            <a:avLst/>
          </a:prstGeom>
        </p:spPr>
        <p:style>
          <a:lnRef idx="1">
            <a:schemeClr val="dk1"/>
          </a:lnRef>
          <a:fillRef idx="0">
            <a:schemeClr val="dk1"/>
          </a:fillRef>
          <a:effectRef idx="0">
            <a:schemeClr val="dk1"/>
          </a:effectRef>
          <a:fontRef idx="minor">
            <a:schemeClr val="tx1"/>
          </a:fontRef>
        </p:style>
      </p:cxnSp>
      <p:cxnSp>
        <p:nvCxnSpPr>
          <p:cNvPr id="18" name="Connecteur droit 17"/>
          <p:cNvCxnSpPr/>
          <p:nvPr/>
        </p:nvCxnSpPr>
        <p:spPr>
          <a:xfrm>
            <a:off x="5148064" y="2317522"/>
            <a:ext cx="0" cy="164170"/>
          </a:xfrm>
          <a:prstGeom prst="line">
            <a:avLst/>
          </a:prstGeom>
        </p:spPr>
        <p:style>
          <a:lnRef idx="1">
            <a:schemeClr val="dk1"/>
          </a:lnRef>
          <a:fillRef idx="0">
            <a:schemeClr val="dk1"/>
          </a:fillRef>
          <a:effectRef idx="0">
            <a:schemeClr val="dk1"/>
          </a:effectRef>
          <a:fontRef idx="minor">
            <a:schemeClr val="tx1"/>
          </a:fontRef>
        </p:style>
      </p:cxnSp>
      <p:sp>
        <p:nvSpPr>
          <p:cNvPr id="5" name="Flèche droite 4"/>
          <p:cNvSpPr/>
          <p:nvPr/>
        </p:nvSpPr>
        <p:spPr>
          <a:xfrm flipH="1">
            <a:off x="1557932" y="2814616"/>
            <a:ext cx="4022179" cy="504055"/>
          </a:xfrm>
          <a:prstGeom prst="rightArrow">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        Biodégradabilité  du PRO       -</a:t>
            </a:r>
            <a:endParaRPr lang="fr-FR" dirty="0"/>
          </a:p>
        </p:txBody>
      </p:sp>
      <p:sp>
        <p:nvSpPr>
          <p:cNvPr id="15" name="Flèche droite 14"/>
          <p:cNvSpPr/>
          <p:nvPr/>
        </p:nvSpPr>
        <p:spPr>
          <a:xfrm flipH="1">
            <a:off x="1561431" y="3390679"/>
            <a:ext cx="4022179" cy="504055"/>
          </a:xfrm>
          <a:prstGeom prst="rightArrow">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0800000" scaled="1"/>
            <a:tileRect/>
          </a:gra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               Emission de N</a:t>
            </a:r>
            <a:r>
              <a:rPr lang="fr-FR" baseline="-25000" dirty="0" smtClean="0"/>
              <a:t>2</a:t>
            </a:r>
            <a:r>
              <a:rPr lang="fr-FR" dirty="0" smtClean="0"/>
              <a:t>O              -</a:t>
            </a:r>
            <a:endParaRPr lang="fr-FR" dirty="0"/>
          </a:p>
        </p:txBody>
      </p:sp>
      <p:sp>
        <p:nvSpPr>
          <p:cNvPr id="20" name="ZoneTexte 19"/>
          <p:cNvSpPr txBox="1"/>
          <p:nvPr/>
        </p:nvSpPr>
        <p:spPr>
          <a:xfrm>
            <a:off x="6588224" y="2295456"/>
            <a:ext cx="2160239" cy="369332"/>
          </a:xfrm>
          <a:prstGeom prst="rect">
            <a:avLst/>
          </a:prstGeom>
          <a:noFill/>
        </p:spPr>
        <p:txBody>
          <a:bodyPr wrap="square" rtlCol="0">
            <a:spAutoFit/>
          </a:bodyPr>
          <a:lstStyle/>
          <a:p>
            <a:r>
              <a:rPr lang="fr-FR" dirty="0" smtClean="0"/>
              <a:t>Composts + Fumiers</a:t>
            </a:r>
            <a:endParaRPr lang="fr-FR" dirty="0"/>
          </a:p>
        </p:txBody>
      </p:sp>
      <p:grpSp>
        <p:nvGrpSpPr>
          <p:cNvPr id="34" name="Groupe 33"/>
          <p:cNvGrpSpPr/>
          <p:nvPr/>
        </p:nvGrpSpPr>
        <p:grpSpPr>
          <a:xfrm>
            <a:off x="6012160" y="2492896"/>
            <a:ext cx="2277535" cy="1281630"/>
            <a:chOff x="6012160" y="2636912"/>
            <a:chExt cx="2277535" cy="1281630"/>
          </a:xfrm>
        </p:grpSpPr>
        <p:pic>
          <p:nvPicPr>
            <p:cNvPr id="16" name="Image 15"/>
            <p:cNvPicPr>
              <a:picLocks noChangeAspect="1"/>
            </p:cNvPicPr>
            <p:nvPr/>
          </p:nvPicPr>
          <p:blipFill rotWithShape="1">
            <a:blip r:embed="rId2">
              <a:extLst>
                <a:ext uri="{28A0092B-C50C-407E-A947-70E740481C1C}">
                  <a14:useLocalDpi xmlns:a14="http://schemas.microsoft.com/office/drawing/2010/main" val="0"/>
                </a:ext>
              </a:extLst>
            </a:blip>
            <a:srcRect l="22837" t="14178" r="55574" b="68412"/>
            <a:stretch/>
          </p:blipFill>
          <p:spPr>
            <a:xfrm>
              <a:off x="6948264" y="2852318"/>
              <a:ext cx="1341431" cy="720080"/>
            </a:xfrm>
            <a:prstGeom prst="rect">
              <a:avLst/>
            </a:prstGeom>
          </p:spPr>
        </p:pic>
        <p:sp>
          <p:nvSpPr>
            <p:cNvPr id="33" name="Chevron 32"/>
            <p:cNvSpPr/>
            <p:nvPr/>
          </p:nvSpPr>
          <p:spPr>
            <a:xfrm>
              <a:off x="6012160" y="2636912"/>
              <a:ext cx="576064" cy="1281630"/>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solidFill>
                  <a:schemeClr val="tx1"/>
                </a:solidFill>
              </a:endParaRPr>
            </a:p>
          </p:txBody>
        </p:sp>
      </p:grpSp>
    </p:spTree>
    <p:extLst>
      <p:ext uri="{BB962C8B-B14F-4D97-AF65-F5344CB8AC3E}">
        <p14:creationId xmlns:p14="http://schemas.microsoft.com/office/powerpoint/2010/main" val="2715157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2">
                                            <p:txEl>
                                              <p:pRg st="12" end="12"/>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13" end="1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15" grpId="0" animBg="1"/>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4"/>
          <p:cNvSpPr>
            <a:spLocks noGrp="1"/>
          </p:cNvSpPr>
          <p:nvPr>
            <p:ph idx="1"/>
          </p:nvPr>
        </p:nvSpPr>
        <p:spPr>
          <a:xfrm>
            <a:off x="443541" y="404664"/>
            <a:ext cx="8253603" cy="5778642"/>
          </a:xfrm>
        </p:spPr>
        <p:txBody>
          <a:bodyPr>
            <a:noAutofit/>
          </a:bodyPr>
          <a:lstStyle/>
          <a:p>
            <a:pPr marL="0" indent="0" algn="ctr">
              <a:buNone/>
            </a:pPr>
            <a:r>
              <a:rPr lang="fr-FR" sz="2400" b="1" dirty="0" smtClean="0">
                <a:solidFill>
                  <a:schemeClr val="accent6"/>
                </a:solidFill>
              </a:rPr>
              <a:t>G</a:t>
            </a:r>
            <a:r>
              <a:rPr lang="fr-FR" sz="2400" b="1" dirty="0" smtClean="0">
                <a:solidFill>
                  <a:schemeClr val="bg1"/>
                </a:solidFill>
              </a:rPr>
              <a:t>ESTION DES </a:t>
            </a:r>
            <a:r>
              <a:rPr lang="fr-FR" sz="2400" b="1" dirty="0">
                <a:solidFill>
                  <a:schemeClr val="accent6"/>
                </a:solidFill>
              </a:rPr>
              <a:t>M</a:t>
            </a:r>
            <a:r>
              <a:rPr lang="fr-FR" sz="2400" b="1" dirty="0" smtClean="0">
                <a:solidFill>
                  <a:schemeClr val="bg1"/>
                </a:solidFill>
              </a:rPr>
              <a:t>ATIÈRES </a:t>
            </a:r>
            <a:r>
              <a:rPr lang="fr-FR" sz="2400" b="1" dirty="0">
                <a:solidFill>
                  <a:schemeClr val="accent6"/>
                </a:solidFill>
              </a:rPr>
              <a:t>O</a:t>
            </a:r>
            <a:r>
              <a:rPr lang="fr-FR" sz="2400" b="1" dirty="0" smtClean="0">
                <a:solidFill>
                  <a:schemeClr val="bg1"/>
                </a:solidFill>
              </a:rPr>
              <a:t>RGANIQUES ET DU </a:t>
            </a:r>
            <a:r>
              <a:rPr lang="fr-FR" sz="2400" b="1" dirty="0">
                <a:solidFill>
                  <a:schemeClr val="accent6"/>
                </a:solidFill>
              </a:rPr>
              <a:t>T</a:t>
            </a:r>
            <a:r>
              <a:rPr lang="fr-FR" sz="2400" b="1" dirty="0" smtClean="0">
                <a:solidFill>
                  <a:schemeClr val="bg1"/>
                </a:solidFill>
              </a:rPr>
              <a:t>RAVAIL DU </a:t>
            </a:r>
            <a:r>
              <a:rPr lang="fr-FR" sz="2400" b="1" dirty="0">
                <a:solidFill>
                  <a:schemeClr val="accent6"/>
                </a:solidFill>
              </a:rPr>
              <a:t>S</a:t>
            </a:r>
            <a:r>
              <a:rPr lang="fr-FR" sz="2400" b="1" dirty="0" smtClean="0">
                <a:solidFill>
                  <a:schemeClr val="bg1"/>
                </a:solidFill>
              </a:rPr>
              <a:t>OL : </a:t>
            </a:r>
          </a:p>
          <a:p>
            <a:pPr marL="0" indent="0" algn="ctr">
              <a:buNone/>
            </a:pPr>
            <a:r>
              <a:rPr lang="fr-FR" sz="2400" b="1" dirty="0" smtClean="0">
                <a:solidFill>
                  <a:schemeClr val="bg1"/>
                </a:solidFill>
              </a:rPr>
              <a:t>DES </a:t>
            </a:r>
            <a:r>
              <a:rPr lang="fr-FR" sz="2400" b="1" dirty="0">
                <a:solidFill>
                  <a:schemeClr val="accent6"/>
                </a:solidFill>
              </a:rPr>
              <a:t>P</a:t>
            </a:r>
            <a:r>
              <a:rPr lang="fr-FR" sz="2400" b="1" dirty="0" smtClean="0">
                <a:solidFill>
                  <a:schemeClr val="bg1"/>
                </a:solidFill>
              </a:rPr>
              <a:t>RATIQUES QUI </a:t>
            </a:r>
            <a:r>
              <a:rPr lang="fr-FR" sz="2400" b="1" dirty="0">
                <a:solidFill>
                  <a:schemeClr val="accent6"/>
                </a:solidFill>
              </a:rPr>
              <a:t>A</a:t>
            </a:r>
            <a:r>
              <a:rPr lang="fr-FR" sz="2400" b="1" dirty="0" smtClean="0">
                <a:solidFill>
                  <a:schemeClr val="bg1"/>
                </a:solidFill>
              </a:rPr>
              <a:t>MÉLIORENT LES </a:t>
            </a:r>
            <a:r>
              <a:rPr lang="fr-FR" sz="2400" b="1" dirty="0" smtClean="0">
                <a:solidFill>
                  <a:schemeClr val="accent6"/>
                </a:solidFill>
              </a:rPr>
              <a:t>S</a:t>
            </a:r>
            <a:r>
              <a:rPr lang="fr-FR" sz="2400" b="1" dirty="0" smtClean="0">
                <a:solidFill>
                  <a:schemeClr val="bg1"/>
                </a:solidFill>
              </a:rPr>
              <a:t>ERVICES</a:t>
            </a:r>
            <a:endParaRPr lang="fr-FR" sz="1400" b="1" dirty="0">
              <a:solidFill>
                <a:schemeClr val="bg1"/>
              </a:solidFill>
            </a:endParaRPr>
          </a:p>
        </p:txBody>
      </p:sp>
      <p:sp>
        <p:nvSpPr>
          <p:cNvPr id="9" name="Titre 1"/>
          <p:cNvSpPr>
            <a:spLocks noGrp="1"/>
          </p:cNvSpPr>
          <p:nvPr>
            <p:ph type="title"/>
          </p:nvPr>
        </p:nvSpPr>
        <p:spPr>
          <a:xfrm>
            <a:off x="0" y="2852936"/>
            <a:ext cx="9144000" cy="1143000"/>
          </a:xfrm>
        </p:spPr>
        <p:txBody>
          <a:bodyPr>
            <a:noAutofit/>
          </a:bodyPr>
          <a:lstStyle/>
          <a:p>
            <a:r>
              <a:rPr lang="fr-FR" b="1" kern="0" dirty="0">
                <a:solidFill>
                  <a:schemeClr val="accent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La réduction du travail du sol peut il atténuer les émissions de </a:t>
            </a:r>
            <a:r>
              <a:rPr lang="fr-FR" b="1" kern="0" dirty="0" smtClean="0">
                <a:solidFill>
                  <a:schemeClr val="accent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GES? </a:t>
            </a:r>
            <a:r>
              <a:rPr lang="en-GB" b="1" kern="0" dirty="0" smtClean="0">
                <a:solidFill>
                  <a:schemeClr val="accent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br>
              <a:rPr lang="en-GB" b="1" kern="0" dirty="0" smtClean="0">
                <a:solidFill>
                  <a:schemeClr val="accent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GB" b="1" kern="0" dirty="0" smtClean="0">
                <a:solidFill>
                  <a:schemeClr val="accent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GB" b="1" kern="0" dirty="0">
                <a:solidFill>
                  <a:schemeClr val="accent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GB" b="1" kern="0" dirty="0">
                <a:solidFill>
                  <a:schemeClr val="accent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fr-FR" b="1" kern="0" dirty="0" smtClean="0">
                <a:solidFill>
                  <a:schemeClr val="accent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Carbone </a:t>
            </a:r>
            <a:r>
              <a:rPr lang="fr-FR" b="1" kern="0" dirty="0">
                <a:solidFill>
                  <a:schemeClr val="accent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du sol </a:t>
            </a:r>
            <a:r>
              <a:rPr lang="fr-FR" b="1" kern="0" dirty="0" smtClean="0">
                <a:solidFill>
                  <a:schemeClr val="accent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&amp; </a:t>
            </a:r>
            <a:r>
              <a:rPr lang="fr-FR" b="1" kern="0" dirty="0">
                <a:solidFill>
                  <a:schemeClr val="accent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émissions de </a:t>
            </a:r>
            <a:r>
              <a:rPr lang="fr-FR" b="1" kern="0" dirty="0" smtClean="0">
                <a:solidFill>
                  <a:schemeClr val="accent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a:t>
            </a:r>
            <a:r>
              <a:rPr lang="fr-FR" b="1" kern="0" baseline="-25000" dirty="0" smtClean="0">
                <a:solidFill>
                  <a:schemeClr val="accent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a:t>
            </a:r>
            <a:r>
              <a:rPr lang="fr-FR" b="1" kern="0" dirty="0" smtClean="0">
                <a:solidFill>
                  <a:schemeClr val="accent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0</a:t>
            </a:r>
            <a:endParaRPr lang="fr-FR" b="1" dirty="0">
              <a:solidFill>
                <a:schemeClr val="accent6"/>
              </a:solidFill>
              <a:effectLst>
                <a:outerShdw blurRad="38100" dist="38100" dir="2700000" algn="tl">
                  <a:srgbClr val="000000">
                    <a:alpha val="43137"/>
                  </a:srgbClr>
                </a:outerShdw>
              </a:effectLst>
            </a:endParaRPr>
          </a:p>
        </p:txBody>
      </p:sp>
      <p:sp>
        <p:nvSpPr>
          <p:cNvPr id="2" name="Rectangle 1"/>
          <p:cNvSpPr/>
          <p:nvPr/>
        </p:nvSpPr>
        <p:spPr>
          <a:xfrm>
            <a:off x="2123728" y="5157192"/>
            <a:ext cx="4572000" cy="646331"/>
          </a:xfrm>
          <a:prstGeom prst="rect">
            <a:avLst/>
          </a:prstGeom>
        </p:spPr>
        <p:txBody>
          <a:bodyPr>
            <a:spAutoFit/>
          </a:bodyPr>
          <a:lstStyle/>
          <a:p>
            <a:pPr algn="ctr"/>
            <a:r>
              <a:rPr lang="en-US" b="1" dirty="0" smtClean="0">
                <a:solidFill>
                  <a:schemeClr val="bg1"/>
                </a:solidFill>
              </a:rPr>
              <a:t>Mirjam Pulleman, Wageningen University</a:t>
            </a:r>
          </a:p>
          <a:p>
            <a:pPr algn="ctr"/>
            <a:r>
              <a:rPr lang="en-US" b="1" dirty="0" smtClean="0">
                <a:solidFill>
                  <a:schemeClr val="bg1"/>
                </a:solidFill>
              </a:rPr>
              <a:t>Paris, 12 </a:t>
            </a:r>
            <a:r>
              <a:rPr lang="en-US" b="1" dirty="0" err="1">
                <a:solidFill>
                  <a:schemeClr val="bg1"/>
                </a:solidFill>
              </a:rPr>
              <a:t>décembre</a:t>
            </a:r>
            <a:r>
              <a:rPr lang="en-US" b="1" dirty="0">
                <a:solidFill>
                  <a:schemeClr val="bg1"/>
                </a:solidFill>
              </a:rPr>
              <a:t> </a:t>
            </a:r>
            <a:r>
              <a:rPr lang="en-US" b="1" dirty="0" smtClean="0">
                <a:solidFill>
                  <a:schemeClr val="bg1"/>
                </a:solidFill>
              </a:rPr>
              <a:t>2014</a:t>
            </a:r>
            <a:endParaRPr lang="en-US" b="1" dirty="0">
              <a:solidFill>
                <a:schemeClr val="bg1"/>
              </a:solidFill>
            </a:endParaRPr>
          </a:p>
        </p:txBody>
      </p:sp>
      <p:sp>
        <p:nvSpPr>
          <p:cNvPr id="10" name="Espace réservé du contenu 4"/>
          <p:cNvSpPr txBox="1">
            <a:spLocks/>
          </p:cNvSpPr>
          <p:nvPr/>
        </p:nvSpPr>
        <p:spPr>
          <a:xfrm>
            <a:off x="95536" y="1196752"/>
            <a:ext cx="8970579" cy="10457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fr-FR" sz="1800" b="1" dirty="0" smtClean="0">
                <a:solidFill>
                  <a:schemeClr val="accent6"/>
                </a:solidFill>
              </a:rPr>
              <a:t>G</a:t>
            </a:r>
            <a:r>
              <a:rPr lang="fr-FR" sz="1800" b="1" dirty="0" smtClean="0"/>
              <a:t>ESTION DES </a:t>
            </a:r>
            <a:r>
              <a:rPr lang="fr-FR" sz="1800" b="1" dirty="0" smtClean="0">
                <a:solidFill>
                  <a:schemeClr val="accent6"/>
                </a:solidFill>
              </a:rPr>
              <a:t>M</a:t>
            </a:r>
            <a:r>
              <a:rPr lang="fr-FR" sz="1800" b="1" dirty="0" smtClean="0"/>
              <a:t>ATIÈRES </a:t>
            </a:r>
            <a:r>
              <a:rPr lang="fr-FR" sz="1800" b="1" dirty="0" smtClean="0">
                <a:solidFill>
                  <a:schemeClr val="accent6"/>
                </a:solidFill>
              </a:rPr>
              <a:t>O</a:t>
            </a:r>
            <a:r>
              <a:rPr lang="fr-FR" sz="1800" b="1" dirty="0" smtClean="0"/>
              <a:t>RGANIQUES ET DU </a:t>
            </a:r>
            <a:r>
              <a:rPr lang="fr-FR" sz="1800" b="1" dirty="0" smtClean="0">
                <a:solidFill>
                  <a:schemeClr val="accent6"/>
                </a:solidFill>
              </a:rPr>
              <a:t>T</a:t>
            </a:r>
            <a:r>
              <a:rPr lang="fr-FR" sz="1800" b="1" dirty="0" smtClean="0"/>
              <a:t>RAVAIL DU </a:t>
            </a:r>
            <a:r>
              <a:rPr lang="fr-FR" sz="1800" b="1" dirty="0" smtClean="0">
                <a:solidFill>
                  <a:schemeClr val="accent6"/>
                </a:solidFill>
              </a:rPr>
              <a:t>S</a:t>
            </a:r>
            <a:r>
              <a:rPr lang="fr-FR" sz="1800" b="1" dirty="0" smtClean="0"/>
              <a:t>OL : </a:t>
            </a:r>
          </a:p>
          <a:p>
            <a:pPr marL="0" indent="0" algn="ctr">
              <a:buFont typeface="Arial" panose="020B0604020202020204" pitchFamily="34" charset="0"/>
              <a:buNone/>
            </a:pPr>
            <a:r>
              <a:rPr lang="fr-FR" sz="1800" b="1" dirty="0" smtClean="0"/>
              <a:t>DES </a:t>
            </a:r>
            <a:r>
              <a:rPr lang="fr-FR" sz="1800" b="1" dirty="0" smtClean="0">
                <a:solidFill>
                  <a:schemeClr val="accent6"/>
                </a:solidFill>
              </a:rPr>
              <a:t>P</a:t>
            </a:r>
            <a:r>
              <a:rPr lang="fr-FR" sz="1800" b="1" dirty="0" smtClean="0"/>
              <a:t>RATIQUES QUI </a:t>
            </a:r>
            <a:r>
              <a:rPr lang="fr-FR" sz="1800" b="1" dirty="0" smtClean="0">
                <a:solidFill>
                  <a:schemeClr val="accent6"/>
                </a:solidFill>
              </a:rPr>
              <a:t>A</a:t>
            </a:r>
            <a:r>
              <a:rPr lang="fr-FR" sz="1800" b="1" dirty="0" smtClean="0"/>
              <a:t>MÉLIORENT LES </a:t>
            </a:r>
            <a:r>
              <a:rPr lang="fr-FR" sz="1800" b="1" dirty="0" smtClean="0">
                <a:solidFill>
                  <a:schemeClr val="accent6"/>
                </a:solidFill>
              </a:rPr>
              <a:t>S</a:t>
            </a:r>
            <a:r>
              <a:rPr lang="fr-FR" sz="1800" b="1" dirty="0" smtClean="0"/>
              <a:t>ERVICES </a:t>
            </a:r>
            <a:r>
              <a:rPr lang="fr-FR" sz="1800" b="1" dirty="0" smtClean="0">
                <a:solidFill>
                  <a:schemeClr val="accent6"/>
                </a:solidFill>
              </a:rPr>
              <a:t>É</a:t>
            </a:r>
            <a:r>
              <a:rPr lang="fr-FR" sz="1800" b="1" dirty="0" smtClean="0"/>
              <a:t>COSYSTÉMIQUES RENDUS PAR LES </a:t>
            </a:r>
            <a:r>
              <a:rPr lang="fr-FR" sz="1800" b="1" dirty="0" smtClean="0">
                <a:solidFill>
                  <a:schemeClr val="accent6"/>
                </a:solidFill>
              </a:rPr>
              <a:t>S</a:t>
            </a:r>
            <a:r>
              <a:rPr lang="fr-FR" sz="1800" b="1" dirty="0" smtClean="0"/>
              <a:t>OLS ?</a:t>
            </a:r>
            <a:endParaRPr lang="fr-FR" sz="1050" b="1" dirty="0"/>
          </a:p>
        </p:txBody>
      </p:sp>
      <p:pic>
        <p:nvPicPr>
          <p:cNvPr id="11" name="Picture 3"/>
          <p:cNvPicPr/>
          <p:nvPr/>
        </p:nvPicPr>
        <p:blipFill rotWithShape="1">
          <a:blip r:embed="rId3">
            <a:extLst>
              <a:ext uri="{28A0092B-C50C-407E-A947-70E740481C1C}">
                <a14:useLocalDpi xmlns:a14="http://schemas.microsoft.com/office/drawing/2010/main" val="0"/>
              </a:ext>
            </a:extLst>
          </a:blip>
          <a:srcRect t="5888" b="21246"/>
          <a:stretch/>
        </p:blipFill>
        <p:spPr bwMode="auto">
          <a:xfrm>
            <a:off x="0" y="0"/>
            <a:ext cx="3498640" cy="1228299"/>
          </a:xfrm>
          <a:prstGeom prst="rect">
            <a:avLst/>
          </a:prstGeom>
          <a:noFill/>
          <a:ln w="9525">
            <a:noFill/>
            <a:miter lim="800000"/>
            <a:headEnd/>
            <a:tailEnd/>
          </a:ln>
          <a:effectLst/>
          <a:extLst/>
        </p:spPr>
      </p:pic>
      <p:pic>
        <p:nvPicPr>
          <p:cNvPr id="12" name="Picture 9" descr="P:\PPR\PPR_5\07CR-BIO-VALOAGRO\8BIO0411\Photos\Jack photo's\CIMG2356.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0608" b="6525"/>
          <a:stretch/>
        </p:blipFill>
        <p:spPr bwMode="auto">
          <a:xfrm>
            <a:off x="5876940" y="0"/>
            <a:ext cx="3267060" cy="122829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P:\PPR\PPR_5\07CR-BIO-VALOAGRO\8BIO0403\Photos\QualiAgro\2013 récolte blé\DSC00282.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9569" b="17565"/>
          <a:stretch/>
        </p:blipFill>
        <p:spPr bwMode="auto">
          <a:xfrm>
            <a:off x="3498640" y="0"/>
            <a:ext cx="2385060" cy="1228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09698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Comment la </a:t>
            </a:r>
            <a:r>
              <a:rPr lang="en-GB" dirty="0" err="1"/>
              <a:t>réduction</a:t>
            </a:r>
            <a:r>
              <a:rPr lang="en-GB" dirty="0"/>
              <a:t> du travail du sol </a:t>
            </a:r>
            <a:r>
              <a:rPr lang="en-GB" dirty="0" err="1"/>
              <a:t>peut</a:t>
            </a:r>
            <a:r>
              <a:rPr lang="en-GB" dirty="0"/>
              <a:t> </a:t>
            </a:r>
            <a:r>
              <a:rPr lang="en-GB" dirty="0" err="1"/>
              <a:t>contribuer</a:t>
            </a:r>
            <a:r>
              <a:rPr lang="en-GB" dirty="0"/>
              <a:t> à limiter les </a:t>
            </a:r>
            <a:r>
              <a:rPr lang="en-GB" dirty="0" err="1"/>
              <a:t>émissions</a:t>
            </a:r>
            <a:r>
              <a:rPr lang="en-GB" dirty="0"/>
              <a:t> de GES ?</a:t>
            </a:r>
            <a:br>
              <a:rPr lang="en-GB" dirty="0"/>
            </a:br>
            <a:endParaRPr lang="en-GB" dirty="0"/>
          </a:p>
        </p:txBody>
      </p:sp>
      <p:sp>
        <p:nvSpPr>
          <p:cNvPr id="3" name="Content Placeholder 2"/>
          <p:cNvSpPr>
            <a:spLocks noGrp="1"/>
          </p:cNvSpPr>
          <p:nvPr>
            <p:ph idx="1"/>
          </p:nvPr>
        </p:nvSpPr>
        <p:spPr>
          <a:xfrm>
            <a:off x="323528" y="1168153"/>
            <a:ext cx="5194920" cy="2044823"/>
          </a:xfrm>
          <a:solidFill>
            <a:srgbClr val="9CB86E"/>
          </a:solidFill>
          <a:ln>
            <a:solidFill>
              <a:schemeClr val="tx1"/>
            </a:solidFill>
          </a:ln>
        </p:spPr>
        <p:txBody>
          <a:bodyPr>
            <a:normAutofit/>
          </a:bodyPr>
          <a:lstStyle/>
          <a:p>
            <a:pPr marL="0" indent="0">
              <a:buNone/>
            </a:pPr>
            <a:r>
              <a:rPr lang="en-GB" dirty="0" err="1" smtClean="0">
                <a:solidFill>
                  <a:schemeClr val="tx1"/>
                </a:solidFill>
              </a:rPr>
              <a:t>Stockage</a:t>
            </a:r>
            <a:r>
              <a:rPr lang="en-GB" dirty="0" smtClean="0">
                <a:solidFill>
                  <a:schemeClr val="tx1"/>
                </a:solidFill>
              </a:rPr>
              <a:t> de </a:t>
            </a:r>
            <a:r>
              <a:rPr lang="en-GB" dirty="0" err="1" smtClean="0">
                <a:solidFill>
                  <a:schemeClr val="tx1"/>
                </a:solidFill>
              </a:rPr>
              <a:t>carbone</a:t>
            </a:r>
            <a:r>
              <a:rPr lang="en-GB" dirty="0" smtClean="0">
                <a:solidFill>
                  <a:schemeClr val="tx1"/>
                </a:solidFill>
              </a:rPr>
              <a:t> :</a:t>
            </a:r>
            <a:endParaRPr lang="en-GB" dirty="0" smtClean="0">
              <a:solidFill>
                <a:schemeClr val="tx1"/>
              </a:solidFill>
            </a:endParaRPr>
          </a:p>
          <a:p>
            <a:r>
              <a:rPr lang="en-GB" dirty="0" err="1" smtClean="0">
                <a:solidFill>
                  <a:schemeClr val="tx1"/>
                </a:solidFill>
              </a:rPr>
              <a:t>Réduction</a:t>
            </a:r>
            <a:r>
              <a:rPr lang="en-GB" dirty="0" smtClean="0">
                <a:solidFill>
                  <a:schemeClr val="tx1"/>
                </a:solidFill>
              </a:rPr>
              <a:t> du </a:t>
            </a:r>
            <a:r>
              <a:rPr lang="en-GB" dirty="0" err="1" smtClean="0">
                <a:solidFill>
                  <a:schemeClr val="tx1"/>
                </a:solidFill>
              </a:rPr>
              <a:t>taux</a:t>
            </a:r>
            <a:r>
              <a:rPr lang="en-GB" dirty="0" smtClean="0">
                <a:solidFill>
                  <a:schemeClr val="tx1"/>
                </a:solidFill>
              </a:rPr>
              <a:t> de </a:t>
            </a:r>
            <a:r>
              <a:rPr lang="en-GB" dirty="0" err="1" smtClean="0">
                <a:solidFill>
                  <a:schemeClr val="tx1"/>
                </a:solidFill>
              </a:rPr>
              <a:t>décomposition</a:t>
            </a:r>
            <a:r>
              <a:rPr lang="en-GB" dirty="0" smtClean="0">
                <a:solidFill>
                  <a:schemeClr val="tx1"/>
                </a:solidFill>
              </a:rPr>
              <a:t> </a:t>
            </a:r>
          </a:p>
          <a:p>
            <a:r>
              <a:rPr lang="en-GB" dirty="0" err="1" smtClean="0">
                <a:solidFill>
                  <a:schemeClr val="tx1"/>
                </a:solidFill>
              </a:rPr>
              <a:t>Apport</a:t>
            </a:r>
            <a:r>
              <a:rPr lang="en-GB" dirty="0" smtClean="0">
                <a:solidFill>
                  <a:schemeClr val="tx1"/>
                </a:solidFill>
              </a:rPr>
              <a:t> de MO plus important ? </a:t>
            </a:r>
            <a:endParaRPr lang="en-GB" dirty="0" smtClean="0">
              <a:solidFill>
                <a:schemeClr val="tx1"/>
              </a:solidFill>
            </a:endParaRPr>
          </a:p>
        </p:txBody>
      </p:sp>
      <p:sp>
        <p:nvSpPr>
          <p:cNvPr id="4" name="Content Placeholder 2"/>
          <p:cNvSpPr txBox="1">
            <a:spLocks/>
          </p:cNvSpPr>
          <p:nvPr/>
        </p:nvSpPr>
        <p:spPr>
          <a:xfrm>
            <a:off x="3374326" y="3212976"/>
            <a:ext cx="5194920" cy="2736304"/>
          </a:xfrm>
          <a:prstGeom prst="rect">
            <a:avLst/>
          </a:prstGeom>
          <a:solidFill>
            <a:srgbClr val="9CB86E"/>
          </a:solidFill>
          <a:ln>
            <a:solidFill>
              <a:schemeClr val="tx1"/>
            </a:solidFill>
          </a:ln>
        </p:spPr>
        <p:txBody>
          <a:bodyPr vert="horz" lIns="91440" tIns="45720" rIns="91440" bIns="45720" rtlCol="0">
            <a:normAutofit fontScale="55000" lnSpcReduction="20000"/>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dirty="0" smtClean="0">
                <a:solidFill>
                  <a:schemeClr val="tx1"/>
                </a:solidFill>
              </a:rPr>
              <a:t>BUT</a:t>
            </a:r>
          </a:p>
          <a:p>
            <a:pPr marL="0" indent="0">
              <a:lnSpc>
                <a:spcPct val="120000"/>
              </a:lnSpc>
              <a:buFont typeface="Arial" panose="020B0604020202020204" pitchFamily="34" charset="0"/>
              <a:buNone/>
            </a:pPr>
            <a:r>
              <a:rPr lang="en-GB" sz="4000" dirty="0" smtClean="0">
                <a:solidFill>
                  <a:schemeClr val="tx1"/>
                </a:solidFill>
              </a:rPr>
              <a:t>Emission de N</a:t>
            </a:r>
            <a:r>
              <a:rPr lang="en-GB" sz="4000" baseline="-25000" dirty="0" smtClean="0">
                <a:solidFill>
                  <a:schemeClr val="tx1"/>
                </a:solidFill>
              </a:rPr>
              <a:t>2</a:t>
            </a:r>
            <a:r>
              <a:rPr lang="en-GB" sz="4000" dirty="0" smtClean="0">
                <a:solidFill>
                  <a:schemeClr val="tx1"/>
                </a:solidFill>
              </a:rPr>
              <a:t>O ? </a:t>
            </a:r>
            <a:r>
              <a:rPr lang="en-GB" sz="4000" dirty="0" smtClean="0">
                <a:solidFill>
                  <a:schemeClr val="tx1"/>
                </a:solidFill>
              </a:rPr>
              <a:t>(</a:t>
            </a:r>
            <a:r>
              <a:rPr lang="en-GB" sz="4000" dirty="0" smtClean="0">
                <a:solidFill>
                  <a:schemeClr val="tx1"/>
                </a:solidFill>
              </a:rPr>
              <a:t>300 </a:t>
            </a:r>
            <a:r>
              <a:rPr lang="en-GB" sz="4000" dirty="0" smtClean="0">
                <a:solidFill>
                  <a:schemeClr val="tx1"/>
                </a:solidFill>
              </a:rPr>
              <a:t>plus </a:t>
            </a:r>
            <a:r>
              <a:rPr lang="en-GB" sz="4000" dirty="0" err="1" smtClean="0">
                <a:solidFill>
                  <a:schemeClr val="tx1"/>
                </a:solidFill>
              </a:rPr>
              <a:t>réchauffant</a:t>
            </a:r>
            <a:r>
              <a:rPr lang="en-GB" sz="4000" dirty="0" smtClean="0">
                <a:solidFill>
                  <a:schemeClr val="tx1"/>
                </a:solidFill>
              </a:rPr>
              <a:t> </a:t>
            </a:r>
            <a:r>
              <a:rPr lang="en-GB" sz="4000" dirty="0" err="1" smtClean="0">
                <a:solidFill>
                  <a:schemeClr val="tx1"/>
                </a:solidFill>
              </a:rPr>
              <a:t>que</a:t>
            </a:r>
            <a:r>
              <a:rPr lang="en-GB" sz="4000" dirty="0" smtClean="0">
                <a:solidFill>
                  <a:schemeClr val="tx1"/>
                </a:solidFill>
              </a:rPr>
              <a:t> CO2)</a:t>
            </a:r>
            <a:endParaRPr lang="en-GB" sz="4000" dirty="0" smtClean="0">
              <a:solidFill>
                <a:schemeClr val="tx1"/>
              </a:solidFill>
            </a:endParaRPr>
          </a:p>
          <a:p>
            <a:pPr>
              <a:lnSpc>
                <a:spcPct val="120000"/>
              </a:lnSpc>
            </a:pPr>
            <a:r>
              <a:rPr lang="en-GB" sz="4000" dirty="0" err="1" smtClean="0">
                <a:solidFill>
                  <a:schemeClr val="tx1"/>
                </a:solidFill>
              </a:rPr>
              <a:t>Dépend</a:t>
            </a:r>
            <a:r>
              <a:rPr lang="en-GB" sz="4000" dirty="0" smtClean="0">
                <a:solidFill>
                  <a:schemeClr val="tx1"/>
                </a:solidFill>
              </a:rPr>
              <a:t> de </a:t>
            </a:r>
            <a:r>
              <a:rPr lang="en-GB" sz="4000" dirty="0" err="1" smtClean="0">
                <a:solidFill>
                  <a:schemeClr val="tx1"/>
                </a:solidFill>
              </a:rPr>
              <a:t>l’humidité</a:t>
            </a:r>
            <a:r>
              <a:rPr lang="en-GB" sz="4000" dirty="0" smtClean="0">
                <a:solidFill>
                  <a:schemeClr val="tx1"/>
                </a:solidFill>
              </a:rPr>
              <a:t> du sol</a:t>
            </a:r>
            <a:endParaRPr lang="en-GB" sz="4000" dirty="0" smtClean="0">
              <a:solidFill>
                <a:schemeClr val="tx1"/>
              </a:solidFill>
            </a:endParaRPr>
          </a:p>
          <a:p>
            <a:pPr>
              <a:lnSpc>
                <a:spcPct val="120000"/>
              </a:lnSpc>
            </a:pPr>
            <a:r>
              <a:rPr lang="en-GB" sz="4000" dirty="0" err="1" smtClean="0">
                <a:solidFill>
                  <a:schemeClr val="tx1"/>
                </a:solidFill>
              </a:rPr>
              <a:t>Dépend</a:t>
            </a:r>
            <a:r>
              <a:rPr lang="en-GB" sz="4000" dirty="0" smtClean="0">
                <a:solidFill>
                  <a:schemeClr val="tx1"/>
                </a:solidFill>
              </a:rPr>
              <a:t> </a:t>
            </a:r>
            <a:r>
              <a:rPr lang="en-GB" sz="4000" dirty="0" smtClean="0">
                <a:solidFill>
                  <a:schemeClr val="tx1"/>
                </a:solidFill>
              </a:rPr>
              <a:t>de la MO et de </a:t>
            </a:r>
            <a:r>
              <a:rPr lang="en-GB" sz="4000" dirty="0" err="1" smtClean="0">
                <a:solidFill>
                  <a:schemeClr val="tx1"/>
                </a:solidFill>
              </a:rPr>
              <a:t>l’N</a:t>
            </a:r>
            <a:r>
              <a:rPr lang="en-GB" sz="4000" dirty="0" smtClean="0">
                <a:solidFill>
                  <a:schemeClr val="tx1"/>
                </a:solidFill>
              </a:rPr>
              <a:t> </a:t>
            </a:r>
            <a:r>
              <a:rPr lang="en-GB" sz="4000" dirty="0" err="1" smtClean="0">
                <a:solidFill>
                  <a:schemeClr val="tx1"/>
                </a:solidFill>
              </a:rPr>
              <a:t>disponible</a:t>
            </a:r>
            <a:endParaRPr lang="en-GB" sz="4000" dirty="0">
              <a:solidFill>
                <a:schemeClr val="tx1"/>
              </a:solidFill>
            </a:endParaRPr>
          </a:p>
          <a:p>
            <a:pPr>
              <a:lnSpc>
                <a:spcPct val="120000"/>
              </a:lnSpc>
            </a:pPr>
            <a:r>
              <a:rPr lang="en-GB" sz="4000" dirty="0" err="1" smtClean="0">
                <a:solidFill>
                  <a:schemeClr val="tx1"/>
                </a:solidFill>
              </a:rPr>
              <a:t>Fortement</a:t>
            </a:r>
            <a:r>
              <a:rPr lang="en-GB" sz="4000" dirty="0" smtClean="0">
                <a:solidFill>
                  <a:schemeClr val="tx1"/>
                </a:solidFill>
              </a:rPr>
              <a:t> variable </a:t>
            </a:r>
            <a:r>
              <a:rPr lang="en-GB" sz="4000" dirty="0" err="1" smtClean="0">
                <a:solidFill>
                  <a:schemeClr val="tx1"/>
                </a:solidFill>
              </a:rPr>
              <a:t>dans</a:t>
            </a:r>
            <a:r>
              <a:rPr lang="en-GB" sz="4000" dirty="0" smtClean="0">
                <a:solidFill>
                  <a:schemeClr val="tx1"/>
                </a:solidFill>
              </a:rPr>
              <a:t> le temps (pics </a:t>
            </a:r>
            <a:r>
              <a:rPr lang="en-GB" sz="4000" dirty="0" err="1" smtClean="0">
                <a:solidFill>
                  <a:schemeClr val="tx1"/>
                </a:solidFill>
              </a:rPr>
              <a:t>d’émission</a:t>
            </a:r>
            <a:r>
              <a:rPr lang="en-GB" sz="4000" dirty="0" smtClean="0">
                <a:solidFill>
                  <a:schemeClr val="tx1"/>
                </a:solidFill>
              </a:rPr>
              <a:t>)</a:t>
            </a:r>
            <a:endParaRPr lang="en-GB" sz="4000" dirty="0">
              <a:solidFill>
                <a:schemeClr val="tx1"/>
              </a:solidFill>
            </a:endParaRPr>
          </a:p>
        </p:txBody>
      </p:sp>
      <p:sp>
        <p:nvSpPr>
          <p:cNvPr id="7" name="TextBox 6"/>
          <p:cNvSpPr txBox="1"/>
          <p:nvPr/>
        </p:nvSpPr>
        <p:spPr>
          <a:xfrm>
            <a:off x="3374326" y="3039343"/>
            <a:ext cx="981650" cy="461665"/>
          </a:xfrm>
          <a:prstGeom prst="rect">
            <a:avLst/>
          </a:prstGeom>
          <a:solidFill>
            <a:srgbClr val="FFFF00"/>
          </a:solidFill>
          <a:ln>
            <a:solidFill>
              <a:schemeClr val="tx1"/>
            </a:solidFill>
          </a:ln>
        </p:spPr>
        <p:txBody>
          <a:bodyPr wrap="square" rtlCol="0">
            <a:spAutoFit/>
          </a:bodyPr>
          <a:lstStyle/>
          <a:p>
            <a:r>
              <a:rPr lang="en-GB" sz="2400" dirty="0" smtClean="0"/>
              <a:t>MAIS</a:t>
            </a:r>
            <a:endParaRPr lang="en-GB" sz="2400" dirty="0"/>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08605" y="1118216"/>
            <a:ext cx="3155883" cy="1950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28" y="3575379"/>
            <a:ext cx="2808312" cy="2371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16740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600201"/>
            <a:ext cx="6264696" cy="4525963"/>
          </a:xfrm>
        </p:spPr>
        <p:txBody>
          <a:bodyPr>
            <a:normAutofit fontScale="92500"/>
          </a:bodyPr>
          <a:lstStyle/>
          <a:p>
            <a:pPr marL="0" indent="0">
              <a:buNone/>
            </a:pPr>
            <a:r>
              <a:rPr lang="en-GB" u="sng" dirty="0" err="1" smtClean="0"/>
              <a:t>Etat</a:t>
            </a:r>
            <a:r>
              <a:rPr lang="en-GB" u="sng" dirty="0" smtClean="0"/>
              <a:t> de </a:t>
            </a:r>
            <a:r>
              <a:rPr lang="en-GB" u="sng" dirty="0" err="1" smtClean="0"/>
              <a:t>l’art</a:t>
            </a:r>
            <a:r>
              <a:rPr lang="en-GB" u="sng" dirty="0" smtClean="0"/>
              <a:t> – </a:t>
            </a:r>
            <a:r>
              <a:rPr lang="en-GB" u="sng" dirty="0" smtClean="0"/>
              <a:t>Car</a:t>
            </a:r>
            <a:r>
              <a:rPr lang="en-GB" u="sng" dirty="0" smtClean="0"/>
              <a:t>bone :</a:t>
            </a:r>
            <a:endParaRPr lang="en-GB" u="sng" dirty="0" smtClean="0"/>
          </a:p>
          <a:p>
            <a:r>
              <a:rPr lang="en-GB" dirty="0" err="1"/>
              <a:t>Résultats</a:t>
            </a:r>
            <a:r>
              <a:rPr lang="en-GB" dirty="0"/>
              <a:t> variables et </a:t>
            </a:r>
            <a:r>
              <a:rPr lang="en-GB" dirty="0" err="1"/>
              <a:t>dépendants</a:t>
            </a:r>
            <a:r>
              <a:rPr lang="en-GB" dirty="0"/>
              <a:t> des </a:t>
            </a:r>
            <a:r>
              <a:rPr lang="en-GB" dirty="0" err="1"/>
              <a:t>contextes</a:t>
            </a:r>
            <a:endParaRPr lang="en-GB" dirty="0"/>
          </a:p>
          <a:p>
            <a:r>
              <a:rPr lang="en-GB" dirty="0" smtClean="0"/>
              <a:t>Travail du sol </a:t>
            </a:r>
            <a:r>
              <a:rPr lang="en-GB" dirty="0" err="1" smtClean="0"/>
              <a:t>réduit</a:t>
            </a:r>
            <a:r>
              <a:rPr lang="en-GB" dirty="0" smtClean="0"/>
              <a:t> </a:t>
            </a:r>
            <a:r>
              <a:rPr lang="en-GB" dirty="0" err="1" smtClean="0"/>
              <a:t>peut</a:t>
            </a:r>
            <a:r>
              <a:rPr lang="en-GB" dirty="0" smtClean="0"/>
              <a:t> augmenter la </a:t>
            </a:r>
            <a:r>
              <a:rPr lang="en-GB" dirty="0" err="1" smtClean="0"/>
              <a:t>teneur</a:t>
            </a:r>
            <a:r>
              <a:rPr lang="en-GB" dirty="0" smtClean="0"/>
              <a:t> </a:t>
            </a:r>
            <a:r>
              <a:rPr lang="en-GB" dirty="0" err="1" smtClean="0"/>
              <a:t>Corganique</a:t>
            </a:r>
            <a:r>
              <a:rPr lang="en-GB" dirty="0" smtClean="0"/>
              <a:t> </a:t>
            </a:r>
            <a:r>
              <a:rPr lang="en-GB" dirty="0" err="1" smtClean="0"/>
              <a:t>dans</a:t>
            </a:r>
            <a:r>
              <a:rPr lang="en-GB" dirty="0" smtClean="0"/>
              <a:t> le temps, </a:t>
            </a:r>
            <a:r>
              <a:rPr lang="en-GB" dirty="0" err="1" smtClean="0"/>
              <a:t>dès</a:t>
            </a:r>
            <a:r>
              <a:rPr lang="en-GB" dirty="0" smtClean="0"/>
              <a:t> </a:t>
            </a:r>
            <a:r>
              <a:rPr lang="en-GB" dirty="0" err="1" smtClean="0"/>
              <a:t>lors</a:t>
            </a:r>
            <a:r>
              <a:rPr lang="en-GB" dirty="0" smtClean="0"/>
              <a:t> </a:t>
            </a:r>
            <a:r>
              <a:rPr lang="en-GB" dirty="0" err="1" smtClean="0"/>
              <a:t>que</a:t>
            </a:r>
            <a:r>
              <a:rPr lang="en-GB" dirty="0" smtClean="0"/>
              <a:t> les </a:t>
            </a:r>
            <a:r>
              <a:rPr lang="en-GB" dirty="0" err="1" smtClean="0"/>
              <a:t>résidus</a:t>
            </a:r>
            <a:r>
              <a:rPr lang="en-GB" dirty="0" smtClean="0"/>
              <a:t> de culture </a:t>
            </a:r>
            <a:r>
              <a:rPr lang="en-GB" dirty="0" err="1" smtClean="0"/>
              <a:t>sont</a:t>
            </a:r>
            <a:r>
              <a:rPr lang="en-GB" dirty="0" smtClean="0"/>
              <a:t> </a:t>
            </a:r>
            <a:r>
              <a:rPr lang="en-GB" dirty="0" err="1" smtClean="0"/>
              <a:t>eux</a:t>
            </a:r>
            <a:r>
              <a:rPr lang="en-GB" dirty="0" smtClean="0"/>
              <a:t> </a:t>
            </a:r>
            <a:r>
              <a:rPr lang="en-GB" dirty="0" err="1" smtClean="0"/>
              <a:t>aussi</a:t>
            </a:r>
            <a:r>
              <a:rPr lang="en-GB" dirty="0" smtClean="0"/>
              <a:t> </a:t>
            </a:r>
            <a:r>
              <a:rPr lang="en-GB" dirty="0" err="1" smtClean="0"/>
              <a:t>augmentés</a:t>
            </a:r>
            <a:r>
              <a:rPr lang="en-GB" dirty="0" smtClean="0"/>
              <a:t>  </a:t>
            </a:r>
            <a:endParaRPr lang="en-GB" dirty="0" smtClean="0"/>
          </a:p>
          <a:p>
            <a:r>
              <a:rPr lang="en-GB" dirty="0" smtClean="0"/>
              <a:t>Le </a:t>
            </a:r>
            <a:r>
              <a:rPr lang="en-GB" dirty="0" err="1" smtClean="0"/>
              <a:t>stockage</a:t>
            </a:r>
            <a:r>
              <a:rPr lang="en-GB" dirty="0" smtClean="0"/>
              <a:t> de Carbone </a:t>
            </a:r>
            <a:r>
              <a:rPr lang="en-GB" dirty="0" err="1" smtClean="0"/>
              <a:t>dû</a:t>
            </a:r>
            <a:r>
              <a:rPr lang="en-GB" dirty="0" smtClean="0"/>
              <a:t> à la </a:t>
            </a:r>
            <a:r>
              <a:rPr lang="en-GB" dirty="0" err="1" smtClean="0"/>
              <a:t>réduction</a:t>
            </a:r>
            <a:r>
              <a:rPr lang="en-GB" dirty="0" smtClean="0"/>
              <a:t> du travail du sol </a:t>
            </a:r>
            <a:r>
              <a:rPr lang="en-GB" dirty="0" err="1" smtClean="0"/>
              <a:t>est</a:t>
            </a:r>
            <a:r>
              <a:rPr lang="en-GB" dirty="0" smtClean="0"/>
              <a:t> </a:t>
            </a:r>
            <a:r>
              <a:rPr lang="en-GB" dirty="0" err="1" smtClean="0"/>
              <a:t>souvent</a:t>
            </a:r>
            <a:r>
              <a:rPr lang="en-GB" dirty="0" smtClean="0"/>
              <a:t> </a:t>
            </a:r>
            <a:r>
              <a:rPr lang="en-GB" dirty="0" err="1" smtClean="0"/>
              <a:t>sur-estimé</a:t>
            </a:r>
            <a:r>
              <a:rPr lang="en-GB" dirty="0" smtClean="0"/>
              <a:t> (</a:t>
            </a:r>
            <a:r>
              <a:rPr lang="en-GB" dirty="0" err="1" smtClean="0"/>
              <a:t>pb</a:t>
            </a:r>
            <a:r>
              <a:rPr lang="en-GB" dirty="0" smtClean="0"/>
              <a:t> de </a:t>
            </a:r>
            <a:r>
              <a:rPr lang="en-GB" dirty="0" err="1" smtClean="0"/>
              <a:t>profondeur</a:t>
            </a:r>
            <a:r>
              <a:rPr lang="en-GB" dirty="0" smtClean="0"/>
              <a:t> de </a:t>
            </a:r>
            <a:r>
              <a:rPr lang="en-GB" dirty="0" err="1" smtClean="0"/>
              <a:t>prélèvement</a:t>
            </a:r>
            <a:r>
              <a:rPr lang="en-GB" dirty="0" smtClean="0"/>
              <a:t>)</a:t>
            </a:r>
            <a:endParaRPr lang="en-GB" dirty="0" smtClean="0"/>
          </a:p>
        </p:txBody>
      </p:sp>
      <p:pic>
        <p:nvPicPr>
          <p:cNvPr id="5" name="Picture 5" descr="Reformando y aplicacion de fert basal en cama permanen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6216" y="2204864"/>
            <a:ext cx="2608011" cy="280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a:xfrm>
            <a:off x="609600" y="427038"/>
            <a:ext cx="8229600" cy="1143000"/>
          </a:xfrm>
          <a:prstGeom prst="rect">
            <a:avLst/>
          </a:prstGeom>
        </p:spPr>
        <p:txBody>
          <a:bodyPr vert="horz" lIns="91440" tIns="45720" rIns="91440" bIns="45720" rtlCol="0" anchor="ctr">
            <a:normAutofit fontScale="75000" lnSpcReduction="20000"/>
          </a:bodyPr>
          <a:lstStyle>
            <a:lvl1pPr algn="ctr" defTabSz="914400" rtl="0" eaLnBrk="1" latinLnBrk="0" hangingPunct="1">
              <a:spcBef>
                <a:spcPct val="0"/>
              </a:spcBef>
              <a:buNone/>
              <a:defRPr sz="3600" kern="1200">
                <a:solidFill>
                  <a:schemeClr val="bg1"/>
                </a:solidFill>
                <a:latin typeface="+mj-lt"/>
                <a:ea typeface="+mj-ea"/>
                <a:cs typeface="+mj-cs"/>
              </a:defRPr>
            </a:lvl1pPr>
          </a:lstStyle>
          <a:p>
            <a:r>
              <a:rPr lang="en-GB" dirty="0" smtClean="0"/>
              <a:t>Comment la </a:t>
            </a:r>
            <a:r>
              <a:rPr lang="en-GB" dirty="0" err="1" smtClean="0"/>
              <a:t>réduction</a:t>
            </a:r>
            <a:r>
              <a:rPr lang="en-GB" dirty="0" smtClean="0"/>
              <a:t> du travail du sol </a:t>
            </a:r>
            <a:r>
              <a:rPr lang="en-GB" dirty="0" err="1" smtClean="0"/>
              <a:t>peut</a:t>
            </a:r>
            <a:r>
              <a:rPr lang="en-GB" dirty="0" smtClean="0"/>
              <a:t> </a:t>
            </a:r>
            <a:r>
              <a:rPr lang="en-GB" dirty="0" err="1" smtClean="0"/>
              <a:t>contribuer</a:t>
            </a:r>
            <a:r>
              <a:rPr lang="en-GB" dirty="0" smtClean="0"/>
              <a:t> à limiter les </a:t>
            </a:r>
            <a:r>
              <a:rPr lang="en-GB" dirty="0" err="1" smtClean="0"/>
              <a:t>émissions</a:t>
            </a:r>
            <a:r>
              <a:rPr lang="en-GB" dirty="0" smtClean="0"/>
              <a:t> de GES ?</a:t>
            </a:r>
            <a:br>
              <a:rPr lang="en-GB" dirty="0" smtClean="0"/>
            </a:br>
            <a:endParaRPr lang="en-GB" dirty="0"/>
          </a:p>
        </p:txBody>
      </p:sp>
    </p:spTree>
    <p:extLst>
      <p:ext uri="{BB962C8B-B14F-4D97-AF65-F5344CB8AC3E}">
        <p14:creationId xmlns:p14="http://schemas.microsoft.com/office/powerpoint/2010/main" val="39618164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Comment la </a:t>
            </a:r>
            <a:r>
              <a:rPr lang="en-GB" dirty="0" err="1" smtClean="0"/>
              <a:t>réduction</a:t>
            </a:r>
            <a:r>
              <a:rPr lang="en-GB" dirty="0" smtClean="0"/>
              <a:t> du travail du sol </a:t>
            </a:r>
            <a:r>
              <a:rPr lang="en-GB" dirty="0" err="1" smtClean="0"/>
              <a:t>peut</a:t>
            </a:r>
            <a:r>
              <a:rPr lang="en-GB" dirty="0" smtClean="0"/>
              <a:t> </a:t>
            </a:r>
            <a:r>
              <a:rPr lang="en-GB" dirty="0" err="1" smtClean="0"/>
              <a:t>contribuer</a:t>
            </a:r>
            <a:r>
              <a:rPr lang="en-GB" dirty="0" smtClean="0"/>
              <a:t> à limiter </a:t>
            </a:r>
            <a:r>
              <a:rPr lang="en-GB" dirty="0" smtClean="0"/>
              <a:t>les </a:t>
            </a:r>
            <a:r>
              <a:rPr lang="en-GB" dirty="0" err="1" smtClean="0"/>
              <a:t>émissions</a:t>
            </a:r>
            <a:r>
              <a:rPr lang="en-GB" dirty="0" smtClean="0"/>
              <a:t> de GES ?</a:t>
            </a:r>
            <a:r>
              <a:rPr lang="en-GB" dirty="0"/>
              <a:t/>
            </a:r>
            <a:br>
              <a:rPr lang="en-GB" dirty="0"/>
            </a:br>
            <a:endParaRPr lang="en-GB" dirty="0"/>
          </a:p>
        </p:txBody>
      </p:sp>
      <p:sp>
        <p:nvSpPr>
          <p:cNvPr id="3" name="Content Placeholder 2"/>
          <p:cNvSpPr>
            <a:spLocks noGrp="1"/>
          </p:cNvSpPr>
          <p:nvPr>
            <p:ph idx="1"/>
          </p:nvPr>
        </p:nvSpPr>
        <p:spPr>
          <a:xfrm>
            <a:off x="-36512" y="1556792"/>
            <a:ext cx="5544616" cy="4525963"/>
          </a:xfrm>
        </p:spPr>
        <p:txBody>
          <a:bodyPr>
            <a:normAutofit fontScale="92500" lnSpcReduction="20000"/>
          </a:bodyPr>
          <a:lstStyle/>
          <a:p>
            <a:pPr marL="0" indent="0">
              <a:buNone/>
            </a:pPr>
            <a:r>
              <a:rPr lang="en-GB" u="sng" dirty="0" err="1" smtClean="0"/>
              <a:t>Etat</a:t>
            </a:r>
            <a:r>
              <a:rPr lang="en-GB" u="sng" dirty="0" smtClean="0"/>
              <a:t> de </a:t>
            </a:r>
            <a:r>
              <a:rPr lang="en-GB" u="sng" dirty="0" err="1" smtClean="0"/>
              <a:t>l’art</a:t>
            </a:r>
            <a:r>
              <a:rPr lang="en-GB" u="sng" dirty="0" smtClean="0"/>
              <a:t> - </a:t>
            </a:r>
            <a:r>
              <a:rPr lang="en-GB" u="sng" dirty="0" smtClean="0"/>
              <a:t> </a:t>
            </a:r>
            <a:r>
              <a:rPr lang="en-GB" u="sng" dirty="0" smtClean="0"/>
              <a:t>N</a:t>
            </a:r>
            <a:r>
              <a:rPr lang="en-GB" u="sng" baseline="-25000" dirty="0" smtClean="0"/>
              <a:t>2</a:t>
            </a:r>
            <a:r>
              <a:rPr lang="en-GB" u="sng" dirty="0" smtClean="0"/>
              <a:t>O:</a:t>
            </a:r>
          </a:p>
          <a:p>
            <a:r>
              <a:rPr lang="en-GB" dirty="0" err="1" smtClean="0"/>
              <a:t>Résultats</a:t>
            </a:r>
            <a:r>
              <a:rPr lang="en-GB" dirty="0" smtClean="0"/>
              <a:t> variables et </a:t>
            </a:r>
            <a:r>
              <a:rPr lang="en-GB" dirty="0" err="1" smtClean="0"/>
              <a:t>dépendants</a:t>
            </a:r>
            <a:r>
              <a:rPr lang="en-GB" dirty="0" smtClean="0"/>
              <a:t> des </a:t>
            </a:r>
            <a:r>
              <a:rPr lang="en-GB" dirty="0" err="1" smtClean="0"/>
              <a:t>contextes</a:t>
            </a:r>
            <a:endParaRPr lang="en-GB" dirty="0" smtClean="0"/>
          </a:p>
          <a:p>
            <a:r>
              <a:rPr lang="en-GB" dirty="0" smtClean="0"/>
              <a:t>Le travail de Van </a:t>
            </a:r>
            <a:r>
              <a:rPr lang="en-GB" dirty="0" err="1" smtClean="0"/>
              <a:t>Kessel</a:t>
            </a:r>
            <a:r>
              <a:rPr lang="en-GB" dirty="0" smtClean="0"/>
              <a:t> </a:t>
            </a:r>
            <a:r>
              <a:rPr lang="en-GB" i="1" dirty="0" smtClean="0"/>
              <a:t>et al </a:t>
            </a:r>
            <a:r>
              <a:rPr lang="en-GB" dirty="0" smtClean="0"/>
              <a:t>(2013) </a:t>
            </a:r>
            <a:r>
              <a:rPr lang="en-GB" dirty="0" smtClean="0"/>
              <a:t>à </a:t>
            </a:r>
            <a:r>
              <a:rPr lang="en-GB" dirty="0" err="1" smtClean="0"/>
              <a:t>partir</a:t>
            </a:r>
            <a:r>
              <a:rPr lang="en-GB" dirty="0" smtClean="0"/>
              <a:t> de 239 publications </a:t>
            </a:r>
            <a:r>
              <a:rPr lang="en-GB" dirty="0" err="1" smtClean="0"/>
              <a:t>sur</a:t>
            </a:r>
            <a:r>
              <a:rPr lang="en-GB" dirty="0" smtClean="0"/>
              <a:t> les </a:t>
            </a:r>
            <a:r>
              <a:rPr lang="en-GB" dirty="0" err="1" smtClean="0"/>
              <a:t>émission</a:t>
            </a:r>
            <a:r>
              <a:rPr lang="en-GB" dirty="0" smtClean="0"/>
              <a:t> de N2O </a:t>
            </a:r>
            <a:r>
              <a:rPr lang="en-GB" dirty="0" err="1" smtClean="0"/>
              <a:t>montre</a:t>
            </a:r>
            <a:r>
              <a:rPr lang="en-GB" dirty="0" smtClean="0"/>
              <a:t> :</a:t>
            </a:r>
            <a:endParaRPr lang="en-GB" dirty="0" smtClean="0"/>
          </a:p>
          <a:p>
            <a:pPr lvl="1"/>
            <a:r>
              <a:rPr lang="en-GB" dirty="0" smtClean="0"/>
              <a:t>Semis direct </a:t>
            </a:r>
            <a:r>
              <a:rPr lang="en-GB" dirty="0" err="1" smtClean="0"/>
              <a:t>ou</a:t>
            </a:r>
            <a:r>
              <a:rPr lang="en-GB" dirty="0" smtClean="0"/>
              <a:t> </a:t>
            </a:r>
            <a:r>
              <a:rPr lang="en-GB" dirty="0" smtClean="0"/>
              <a:t>travail </a:t>
            </a:r>
            <a:r>
              <a:rPr lang="en-GB" dirty="0" err="1" smtClean="0"/>
              <a:t>réduit</a:t>
            </a:r>
            <a:r>
              <a:rPr lang="en-GB" dirty="0" smtClean="0"/>
              <a:t>  </a:t>
            </a:r>
            <a:r>
              <a:rPr lang="en-GB" dirty="0" err="1" smtClean="0"/>
              <a:t>diminuent</a:t>
            </a:r>
            <a:r>
              <a:rPr lang="en-GB" dirty="0" smtClean="0"/>
              <a:t> les </a:t>
            </a:r>
            <a:r>
              <a:rPr lang="en-GB" dirty="0" err="1" smtClean="0"/>
              <a:t>émissions</a:t>
            </a:r>
            <a:r>
              <a:rPr lang="en-GB" dirty="0" smtClean="0"/>
              <a:t> N2O par hectare  et par </a:t>
            </a:r>
            <a:r>
              <a:rPr lang="en-GB" dirty="0" err="1" smtClean="0"/>
              <a:t>unité</a:t>
            </a:r>
            <a:r>
              <a:rPr lang="en-GB" dirty="0" smtClean="0"/>
              <a:t> de production, </a:t>
            </a:r>
            <a:r>
              <a:rPr lang="en-GB" dirty="0" err="1" smtClean="0"/>
              <a:t>mais</a:t>
            </a:r>
            <a:r>
              <a:rPr lang="en-GB" dirty="0" smtClean="0"/>
              <a:t> </a:t>
            </a:r>
            <a:r>
              <a:rPr lang="en-GB" dirty="0" err="1" smtClean="0"/>
              <a:t>seulement</a:t>
            </a:r>
            <a:r>
              <a:rPr lang="en-GB" dirty="0" smtClean="0"/>
              <a:t> </a:t>
            </a:r>
            <a:r>
              <a:rPr lang="en-GB" dirty="0" err="1" smtClean="0"/>
              <a:t>dans</a:t>
            </a:r>
            <a:r>
              <a:rPr lang="en-GB" dirty="0" smtClean="0"/>
              <a:t> les </a:t>
            </a:r>
            <a:r>
              <a:rPr lang="en-GB" dirty="0" err="1" smtClean="0"/>
              <a:t>expériences</a:t>
            </a:r>
            <a:r>
              <a:rPr lang="en-GB" dirty="0" smtClean="0"/>
              <a:t> &gt; 10 ans.</a:t>
            </a:r>
            <a:endParaRPr lang="en-GB" dirty="0" smtClean="0"/>
          </a:p>
          <a:p>
            <a:pPr lvl="1"/>
            <a:r>
              <a:rPr lang="en-GB" dirty="0" smtClean="0"/>
              <a:t>Les modes de fertilisation (</a:t>
            </a:r>
            <a:r>
              <a:rPr lang="en-GB" dirty="0" err="1" smtClean="0"/>
              <a:t>apports</a:t>
            </a:r>
            <a:r>
              <a:rPr lang="en-GB" dirty="0" smtClean="0"/>
              <a:t> de N) </a:t>
            </a:r>
            <a:r>
              <a:rPr lang="en-GB" dirty="0" err="1" smtClean="0"/>
              <a:t>sont</a:t>
            </a:r>
            <a:r>
              <a:rPr lang="en-GB" dirty="0" smtClean="0"/>
              <a:t> les </a:t>
            </a:r>
            <a:r>
              <a:rPr lang="en-GB" dirty="0" err="1" smtClean="0"/>
              <a:t>éléments</a:t>
            </a:r>
            <a:r>
              <a:rPr lang="en-GB" dirty="0" smtClean="0"/>
              <a:t>  </a:t>
            </a:r>
            <a:r>
              <a:rPr lang="en-GB" dirty="0" err="1" smtClean="0"/>
              <a:t>clés</a:t>
            </a:r>
            <a:r>
              <a:rPr lang="en-GB" dirty="0" smtClean="0"/>
              <a:t> </a:t>
            </a:r>
            <a:r>
              <a:rPr lang="en-GB" dirty="0" err="1" smtClean="0"/>
              <a:t>agissant</a:t>
            </a:r>
            <a:r>
              <a:rPr lang="en-GB" dirty="0" smtClean="0"/>
              <a:t> </a:t>
            </a:r>
            <a:r>
              <a:rPr lang="en-GB" dirty="0" err="1" smtClean="0"/>
              <a:t>sur</a:t>
            </a:r>
            <a:r>
              <a:rPr lang="en-GB" dirty="0" smtClean="0"/>
              <a:t> </a:t>
            </a:r>
            <a:r>
              <a:rPr lang="en-GB" dirty="0"/>
              <a:t>l</a:t>
            </a:r>
            <a:r>
              <a:rPr lang="en-GB" dirty="0" smtClean="0"/>
              <a:t>es </a:t>
            </a:r>
            <a:r>
              <a:rPr lang="en-GB" dirty="0" err="1" smtClean="0"/>
              <a:t>émissions</a:t>
            </a:r>
            <a:r>
              <a:rPr lang="en-GB" dirty="0" smtClean="0"/>
              <a:t> de N2O</a:t>
            </a:r>
            <a:endParaRPr lang="en-GB" dirty="0" smtClean="0"/>
          </a:p>
        </p:txBody>
      </p:sp>
      <p:sp>
        <p:nvSpPr>
          <p:cNvPr id="6" name="Rectangle 5"/>
          <p:cNvSpPr/>
          <p:nvPr/>
        </p:nvSpPr>
        <p:spPr>
          <a:xfrm>
            <a:off x="5728908" y="2324075"/>
            <a:ext cx="3415092" cy="29771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8908" y="2324075"/>
            <a:ext cx="3415092" cy="26170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72300" y="4996408"/>
            <a:ext cx="21717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oneTexte 3"/>
          <p:cNvSpPr txBox="1"/>
          <p:nvPr/>
        </p:nvSpPr>
        <p:spPr>
          <a:xfrm>
            <a:off x="6015130" y="4941168"/>
            <a:ext cx="3128870" cy="369332"/>
          </a:xfrm>
          <a:prstGeom prst="rect">
            <a:avLst/>
          </a:prstGeom>
          <a:solidFill>
            <a:schemeClr val="bg1"/>
          </a:solidFill>
        </p:spPr>
        <p:txBody>
          <a:bodyPr wrap="none" rtlCol="0">
            <a:spAutoFit/>
          </a:bodyPr>
          <a:lstStyle/>
          <a:p>
            <a:r>
              <a:rPr lang="fr-FR" dirty="0" smtClean="0"/>
              <a:t>Effet du SD et Travail réduit (%)</a:t>
            </a:r>
            <a:endParaRPr lang="fr-FR" dirty="0"/>
          </a:p>
        </p:txBody>
      </p:sp>
    </p:spTree>
    <p:extLst>
      <p:ext uri="{BB962C8B-B14F-4D97-AF65-F5344CB8AC3E}">
        <p14:creationId xmlns:p14="http://schemas.microsoft.com/office/powerpoint/2010/main" val="29696146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Travails du sol </a:t>
            </a:r>
            <a:r>
              <a:rPr lang="en-US" dirty="0" err="1" smtClean="0"/>
              <a:t>réduits</a:t>
            </a:r>
            <a:r>
              <a:rPr lang="en-US" dirty="0" smtClean="0"/>
              <a:t> </a:t>
            </a:r>
            <a:r>
              <a:rPr lang="en-US" dirty="0" err="1" smtClean="0"/>
              <a:t>en</a:t>
            </a:r>
            <a:r>
              <a:rPr lang="en-US" dirty="0" smtClean="0"/>
              <a:t> Europe (Nord-</a:t>
            </a:r>
            <a:r>
              <a:rPr lang="en-US" dirty="0" err="1" smtClean="0"/>
              <a:t>Ouest</a:t>
            </a:r>
            <a:r>
              <a:rPr lang="en-US" dirty="0" smtClean="0"/>
              <a:t>)</a:t>
            </a:r>
            <a:endParaRPr lang="en-US" dirty="0"/>
          </a:p>
        </p:txBody>
      </p:sp>
      <p:sp>
        <p:nvSpPr>
          <p:cNvPr id="30" name="TextBox 29"/>
          <p:cNvSpPr txBox="1"/>
          <p:nvPr/>
        </p:nvSpPr>
        <p:spPr>
          <a:xfrm>
            <a:off x="0" y="5757063"/>
            <a:ext cx="9144000" cy="1477328"/>
          </a:xfrm>
          <a:prstGeom prst="rect">
            <a:avLst/>
          </a:prstGeom>
          <a:solidFill>
            <a:schemeClr val="accent3">
              <a:lumMod val="40000"/>
              <a:lumOff val="60000"/>
            </a:schemeClr>
          </a:solidFill>
        </p:spPr>
        <p:txBody>
          <a:bodyPr wrap="square" rtlCol="0">
            <a:spAutoFit/>
          </a:bodyPr>
          <a:lstStyle/>
          <a:p>
            <a:r>
              <a:rPr lang="en-GB" dirty="0" smtClean="0"/>
              <a:t>Bretagne</a:t>
            </a:r>
            <a:r>
              <a:rPr lang="en-GB" dirty="0" smtClean="0"/>
              <a:t>: </a:t>
            </a:r>
            <a:r>
              <a:rPr lang="en-GB" dirty="0" smtClean="0"/>
              <a:t>Cultures </a:t>
            </a:r>
            <a:r>
              <a:rPr lang="en-GB" dirty="0" err="1" smtClean="0"/>
              <a:t>Céréalières</a:t>
            </a:r>
            <a:r>
              <a:rPr lang="en-GB" dirty="0" smtClean="0"/>
              <a:t>, </a:t>
            </a:r>
            <a:r>
              <a:rPr lang="en-GB" dirty="0" err="1" smtClean="0"/>
              <a:t>Polyculture</a:t>
            </a:r>
            <a:r>
              <a:rPr lang="en-GB" dirty="0" err="1"/>
              <a:t>-</a:t>
            </a:r>
            <a:r>
              <a:rPr lang="en-GB" dirty="0" err="1" smtClean="0"/>
              <a:t>élevage</a:t>
            </a:r>
            <a:r>
              <a:rPr lang="en-GB" dirty="0" smtClean="0"/>
              <a:t> </a:t>
            </a:r>
            <a:r>
              <a:rPr lang="en-GB" dirty="0" smtClean="0"/>
              <a:t>			</a:t>
            </a:r>
            <a:endParaRPr lang="en-GB" dirty="0" smtClean="0"/>
          </a:p>
          <a:p>
            <a:r>
              <a:rPr lang="fr-FR" dirty="0" smtClean="0"/>
              <a:t>Pays </a:t>
            </a:r>
            <a:r>
              <a:rPr lang="fr-FR" dirty="0"/>
              <a:t>Bas: </a:t>
            </a:r>
            <a:r>
              <a:rPr lang="fr-FR" dirty="0" smtClean="0"/>
              <a:t>Céréales, pommes de terre, betteraves, </a:t>
            </a:r>
          </a:p>
          <a:p>
            <a:r>
              <a:rPr lang="fr-FR" dirty="0"/>
              <a:t>	</a:t>
            </a:r>
            <a:r>
              <a:rPr lang="fr-FR" dirty="0" smtClean="0"/>
              <a:t>cultures maraîchères </a:t>
            </a:r>
          </a:p>
          <a:p>
            <a:r>
              <a:rPr lang="fr-FR" dirty="0" smtClean="0"/>
              <a:t>	</a:t>
            </a:r>
            <a:r>
              <a:rPr lang="en-GB" dirty="0"/>
              <a:t> agriculture </a:t>
            </a:r>
            <a:r>
              <a:rPr lang="en-GB" dirty="0" err="1" smtClean="0"/>
              <a:t>conventionnelle</a:t>
            </a:r>
            <a:r>
              <a:rPr lang="en-GB" dirty="0" smtClean="0"/>
              <a:t> </a:t>
            </a:r>
            <a:r>
              <a:rPr lang="en-GB" dirty="0" smtClean="0"/>
              <a:t>&amp; </a:t>
            </a:r>
            <a:r>
              <a:rPr lang="en-GB" dirty="0" err="1" smtClean="0"/>
              <a:t>biologique</a:t>
            </a:r>
            <a:endParaRPr lang="en-GB" dirty="0" smtClean="0"/>
          </a:p>
          <a:p>
            <a:r>
              <a:rPr lang="en-GB" dirty="0" smtClean="0"/>
              <a:t> </a:t>
            </a:r>
            <a:endParaRPr lang="en-GB" dirty="0"/>
          </a:p>
        </p:txBody>
      </p:sp>
      <p:sp>
        <p:nvSpPr>
          <p:cNvPr id="34" name="Rectangle 33"/>
          <p:cNvSpPr/>
          <p:nvPr/>
        </p:nvSpPr>
        <p:spPr>
          <a:xfrm>
            <a:off x="1" y="1412776"/>
            <a:ext cx="9144000" cy="41044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7477" y="1484783"/>
            <a:ext cx="6711685" cy="3905989"/>
          </a:xfrm>
          <a:prstGeom prst="rect">
            <a:avLst/>
          </a:prstGeom>
          <a:solidFill>
            <a:schemeClr val="bg1"/>
          </a:solidFill>
          <a:ln>
            <a:noFill/>
          </a:ln>
          <a:effectLst/>
        </p:spPr>
      </p:pic>
      <p:pic>
        <p:nvPicPr>
          <p:cNvPr id="37" name="Picture 4" descr="geploegd, niet gepl gele mosterd 120209"/>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437442" y="1530768"/>
            <a:ext cx="2725146" cy="1929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5" descr="22 dec 08 J93b (2)"/>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6431524" y="3460239"/>
            <a:ext cx="2725146" cy="1930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TextBox 39"/>
          <p:cNvSpPr txBox="1"/>
          <p:nvPr/>
        </p:nvSpPr>
        <p:spPr>
          <a:xfrm>
            <a:off x="6536942" y="2924944"/>
            <a:ext cx="2592288" cy="461665"/>
          </a:xfrm>
          <a:prstGeom prst="rect">
            <a:avLst/>
          </a:prstGeom>
          <a:noFill/>
        </p:spPr>
        <p:txBody>
          <a:bodyPr wrap="square" rtlCol="0">
            <a:spAutoFit/>
          </a:bodyPr>
          <a:lstStyle/>
          <a:p>
            <a:pPr algn="ctr"/>
            <a:r>
              <a:rPr lang="en-GB" sz="2400" dirty="0" smtClean="0">
                <a:solidFill>
                  <a:schemeClr val="bg1"/>
                </a:solidFill>
              </a:rPr>
              <a:t>Crop residues</a:t>
            </a:r>
            <a:endParaRPr lang="en-GB" sz="2400" dirty="0">
              <a:solidFill>
                <a:schemeClr val="bg1"/>
              </a:solidFill>
            </a:endParaRPr>
          </a:p>
        </p:txBody>
      </p:sp>
      <p:sp>
        <p:nvSpPr>
          <p:cNvPr id="41" name="TextBox 40"/>
          <p:cNvSpPr txBox="1"/>
          <p:nvPr/>
        </p:nvSpPr>
        <p:spPr>
          <a:xfrm>
            <a:off x="6497953" y="4871619"/>
            <a:ext cx="2592288" cy="461665"/>
          </a:xfrm>
          <a:prstGeom prst="rect">
            <a:avLst/>
          </a:prstGeom>
          <a:noFill/>
        </p:spPr>
        <p:txBody>
          <a:bodyPr wrap="square" rtlCol="0">
            <a:spAutoFit/>
          </a:bodyPr>
          <a:lstStyle/>
          <a:p>
            <a:pPr algn="ctr"/>
            <a:r>
              <a:rPr lang="en-GB" sz="2400" dirty="0" smtClean="0">
                <a:solidFill>
                  <a:schemeClr val="bg1"/>
                </a:solidFill>
              </a:rPr>
              <a:t>Cover crops</a:t>
            </a:r>
            <a:endParaRPr lang="en-GB" sz="2400" dirty="0">
              <a:solidFill>
                <a:schemeClr val="bg1"/>
              </a:solidFill>
            </a:endParaRPr>
          </a:p>
        </p:txBody>
      </p:sp>
      <p:pic>
        <p:nvPicPr>
          <p:cNvPr id="307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82766" y="6009357"/>
            <a:ext cx="225425" cy="73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ZoneTexte 2"/>
          <p:cNvSpPr txBox="1"/>
          <p:nvPr/>
        </p:nvSpPr>
        <p:spPr>
          <a:xfrm>
            <a:off x="179512" y="2461538"/>
            <a:ext cx="1296144" cy="369332"/>
          </a:xfrm>
          <a:prstGeom prst="rect">
            <a:avLst/>
          </a:prstGeom>
          <a:solidFill>
            <a:schemeClr val="bg1"/>
          </a:solidFill>
        </p:spPr>
        <p:txBody>
          <a:bodyPr wrap="square" rtlCol="0">
            <a:spAutoFit/>
          </a:bodyPr>
          <a:lstStyle/>
          <a:p>
            <a:r>
              <a:rPr lang="fr-FR" b="1" dirty="0" smtClean="0"/>
              <a:t>Labour</a:t>
            </a:r>
            <a:endParaRPr lang="fr-FR" b="1" dirty="0"/>
          </a:p>
        </p:txBody>
      </p:sp>
      <p:sp>
        <p:nvSpPr>
          <p:cNvPr id="12" name="ZoneTexte 11"/>
          <p:cNvSpPr txBox="1"/>
          <p:nvPr/>
        </p:nvSpPr>
        <p:spPr>
          <a:xfrm>
            <a:off x="1619672" y="2276872"/>
            <a:ext cx="1555643" cy="646331"/>
          </a:xfrm>
          <a:prstGeom prst="rect">
            <a:avLst/>
          </a:prstGeom>
          <a:solidFill>
            <a:schemeClr val="bg1"/>
          </a:solidFill>
        </p:spPr>
        <p:txBody>
          <a:bodyPr wrap="square" rtlCol="0">
            <a:spAutoFit/>
          </a:bodyPr>
          <a:lstStyle/>
          <a:p>
            <a:r>
              <a:rPr lang="fr-FR" b="1" dirty="0" smtClean="0"/>
              <a:t>Travail sans retournement </a:t>
            </a:r>
            <a:endParaRPr lang="fr-FR" b="1" dirty="0"/>
          </a:p>
        </p:txBody>
      </p:sp>
      <p:sp>
        <p:nvSpPr>
          <p:cNvPr id="13" name="ZoneTexte 12"/>
          <p:cNvSpPr txBox="1"/>
          <p:nvPr/>
        </p:nvSpPr>
        <p:spPr>
          <a:xfrm>
            <a:off x="3362130" y="2348880"/>
            <a:ext cx="1555643" cy="646331"/>
          </a:xfrm>
          <a:prstGeom prst="rect">
            <a:avLst/>
          </a:prstGeom>
          <a:solidFill>
            <a:schemeClr val="bg1"/>
          </a:solidFill>
        </p:spPr>
        <p:txBody>
          <a:bodyPr wrap="square" rtlCol="0">
            <a:spAutoFit/>
          </a:bodyPr>
          <a:lstStyle/>
          <a:p>
            <a:r>
              <a:rPr lang="fr-FR" b="1" dirty="0" smtClean="0"/>
              <a:t>Travail superficiel</a:t>
            </a:r>
            <a:endParaRPr lang="fr-FR" b="1" dirty="0"/>
          </a:p>
        </p:txBody>
      </p:sp>
      <p:sp>
        <p:nvSpPr>
          <p:cNvPr id="14" name="ZoneTexte 13"/>
          <p:cNvSpPr txBox="1"/>
          <p:nvPr/>
        </p:nvSpPr>
        <p:spPr>
          <a:xfrm>
            <a:off x="4932040" y="2348880"/>
            <a:ext cx="1352303" cy="646331"/>
          </a:xfrm>
          <a:prstGeom prst="rect">
            <a:avLst/>
          </a:prstGeom>
          <a:solidFill>
            <a:schemeClr val="bg1"/>
          </a:solidFill>
        </p:spPr>
        <p:txBody>
          <a:bodyPr wrap="square" rtlCol="0">
            <a:spAutoFit/>
          </a:bodyPr>
          <a:lstStyle/>
          <a:p>
            <a:r>
              <a:rPr lang="fr-FR" b="1" dirty="0" smtClean="0"/>
              <a:t>Semis </a:t>
            </a:r>
          </a:p>
          <a:p>
            <a:r>
              <a:rPr lang="fr-FR" b="1" dirty="0" smtClean="0"/>
              <a:t>direct</a:t>
            </a:r>
            <a:endParaRPr lang="fr-FR" b="1" dirty="0"/>
          </a:p>
        </p:txBody>
      </p:sp>
      <p:sp>
        <p:nvSpPr>
          <p:cNvPr id="15" name="ZoneTexte 14"/>
          <p:cNvSpPr txBox="1"/>
          <p:nvPr/>
        </p:nvSpPr>
        <p:spPr>
          <a:xfrm>
            <a:off x="6876256" y="2983270"/>
            <a:ext cx="2088232" cy="369332"/>
          </a:xfrm>
          <a:prstGeom prst="rect">
            <a:avLst/>
          </a:prstGeom>
          <a:solidFill>
            <a:schemeClr val="bg1"/>
          </a:solidFill>
        </p:spPr>
        <p:txBody>
          <a:bodyPr wrap="square" rtlCol="0">
            <a:spAutoFit/>
          </a:bodyPr>
          <a:lstStyle/>
          <a:p>
            <a:r>
              <a:rPr lang="fr-FR" b="1" dirty="0" smtClean="0"/>
              <a:t>Résidus de culture</a:t>
            </a:r>
            <a:endParaRPr lang="fr-FR" b="1" dirty="0"/>
          </a:p>
        </p:txBody>
      </p:sp>
      <p:sp>
        <p:nvSpPr>
          <p:cNvPr id="16" name="ZoneTexte 15"/>
          <p:cNvSpPr txBox="1"/>
          <p:nvPr/>
        </p:nvSpPr>
        <p:spPr>
          <a:xfrm>
            <a:off x="6601311" y="4917785"/>
            <a:ext cx="2463550" cy="369332"/>
          </a:xfrm>
          <a:prstGeom prst="rect">
            <a:avLst/>
          </a:prstGeom>
          <a:solidFill>
            <a:schemeClr val="bg1"/>
          </a:solidFill>
        </p:spPr>
        <p:txBody>
          <a:bodyPr wrap="square" rtlCol="0">
            <a:spAutoFit/>
          </a:bodyPr>
          <a:lstStyle/>
          <a:p>
            <a:r>
              <a:rPr lang="fr-FR" b="1" dirty="0" smtClean="0"/>
              <a:t>Couvert d’inter-cultures</a:t>
            </a:r>
            <a:endParaRPr lang="fr-FR" b="1" dirty="0"/>
          </a:p>
        </p:txBody>
      </p:sp>
      <p:sp>
        <p:nvSpPr>
          <p:cNvPr id="4" name="ZoneTexte 3"/>
          <p:cNvSpPr txBox="1"/>
          <p:nvPr/>
        </p:nvSpPr>
        <p:spPr>
          <a:xfrm>
            <a:off x="5796136" y="6193784"/>
            <a:ext cx="3366452" cy="369332"/>
          </a:xfrm>
          <a:prstGeom prst="rect">
            <a:avLst/>
          </a:prstGeom>
          <a:noFill/>
        </p:spPr>
        <p:txBody>
          <a:bodyPr wrap="square" rtlCol="0">
            <a:spAutoFit/>
          </a:bodyPr>
          <a:lstStyle/>
          <a:p>
            <a:r>
              <a:rPr lang="en-GB" dirty="0" err="1" smtClean="0"/>
              <a:t>Climat</a:t>
            </a:r>
            <a:r>
              <a:rPr lang="en-GB" dirty="0" smtClean="0"/>
              <a:t> </a:t>
            </a:r>
            <a:r>
              <a:rPr lang="en-GB" dirty="0" err="1" smtClean="0"/>
              <a:t>tempéré</a:t>
            </a:r>
            <a:r>
              <a:rPr lang="en-GB" dirty="0" smtClean="0"/>
              <a:t>,  Sols </a:t>
            </a:r>
            <a:r>
              <a:rPr lang="en-GB" dirty="0" err="1" smtClean="0"/>
              <a:t>limoneux</a:t>
            </a:r>
            <a:endParaRPr lang="en-GB" dirty="0"/>
          </a:p>
        </p:txBody>
      </p:sp>
    </p:spTree>
    <p:extLst>
      <p:ext uri="{BB962C8B-B14F-4D97-AF65-F5344CB8AC3E}">
        <p14:creationId xmlns:p14="http://schemas.microsoft.com/office/powerpoint/2010/main" val="11222966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3040" y="3645024"/>
            <a:ext cx="5267432" cy="244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7125" y="1148976"/>
            <a:ext cx="6109171" cy="2459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116632"/>
            <a:ext cx="8229600" cy="1143000"/>
          </a:xfrm>
        </p:spPr>
        <p:txBody>
          <a:bodyPr/>
          <a:lstStyle/>
          <a:p>
            <a:r>
              <a:rPr lang="en-US" dirty="0" smtClean="0"/>
              <a:t>Accumulation de la </a:t>
            </a:r>
            <a:r>
              <a:rPr lang="en-US" dirty="0" err="1" smtClean="0"/>
              <a:t>Matière</a:t>
            </a:r>
            <a:r>
              <a:rPr lang="en-US" dirty="0" smtClean="0"/>
              <a:t> </a:t>
            </a:r>
            <a:r>
              <a:rPr lang="en-US" dirty="0" err="1" smtClean="0"/>
              <a:t>Organique</a:t>
            </a:r>
            <a:endParaRPr lang="en-US" dirty="0"/>
          </a:p>
        </p:txBody>
      </p:sp>
      <p:sp>
        <p:nvSpPr>
          <p:cNvPr id="5" name="TextBox 4"/>
          <p:cNvSpPr txBox="1"/>
          <p:nvPr/>
        </p:nvSpPr>
        <p:spPr>
          <a:xfrm rot="16200000">
            <a:off x="2009388" y="4513169"/>
            <a:ext cx="2444176" cy="707886"/>
          </a:xfrm>
          <a:prstGeom prst="rect">
            <a:avLst/>
          </a:prstGeom>
          <a:solidFill>
            <a:schemeClr val="bg1">
              <a:lumMod val="95000"/>
            </a:schemeClr>
          </a:solidFill>
        </p:spPr>
        <p:txBody>
          <a:bodyPr wrap="square" rtlCol="0">
            <a:spAutoFit/>
          </a:bodyPr>
          <a:lstStyle/>
          <a:p>
            <a:pPr algn="ctr"/>
            <a:r>
              <a:rPr lang="en-GB" sz="2000" dirty="0" smtClean="0"/>
              <a:t>Soil organic matter content (%)</a:t>
            </a:r>
            <a:endParaRPr lang="en-GB" sz="2000" dirty="0"/>
          </a:p>
        </p:txBody>
      </p:sp>
      <p:sp>
        <p:nvSpPr>
          <p:cNvPr id="9" name="TextBox 8"/>
          <p:cNvSpPr txBox="1"/>
          <p:nvPr/>
        </p:nvSpPr>
        <p:spPr>
          <a:xfrm rot="16200000">
            <a:off x="-408351" y="2024873"/>
            <a:ext cx="2459677" cy="707886"/>
          </a:xfrm>
          <a:prstGeom prst="rect">
            <a:avLst/>
          </a:prstGeom>
          <a:solidFill>
            <a:schemeClr val="bg1">
              <a:lumMod val="95000"/>
            </a:schemeClr>
          </a:solidFill>
        </p:spPr>
        <p:txBody>
          <a:bodyPr wrap="square" rtlCol="0">
            <a:spAutoFit/>
          </a:bodyPr>
          <a:lstStyle/>
          <a:p>
            <a:pPr algn="ctr"/>
            <a:r>
              <a:rPr lang="en-GB" sz="2000" dirty="0" smtClean="0"/>
              <a:t>Soil organic matter content (%)</a:t>
            </a:r>
            <a:endParaRPr lang="en-GB" sz="2000" dirty="0"/>
          </a:p>
        </p:txBody>
      </p:sp>
      <p:sp>
        <p:nvSpPr>
          <p:cNvPr id="12" name="Oval 11"/>
          <p:cNvSpPr/>
          <p:nvPr/>
        </p:nvSpPr>
        <p:spPr>
          <a:xfrm>
            <a:off x="4139952" y="4077072"/>
            <a:ext cx="576064" cy="360040"/>
          </a:xfrm>
          <a:prstGeom prst="ellipse">
            <a:avLst/>
          </a:prstGeom>
          <a:noFill/>
          <a:ln w="57150">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2267744" y="1484784"/>
            <a:ext cx="720080" cy="540060"/>
          </a:xfrm>
          <a:prstGeom prst="ellipse">
            <a:avLst/>
          </a:prstGeom>
          <a:noFill/>
          <a:ln w="57150">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6444208" y="4293096"/>
            <a:ext cx="576064" cy="360040"/>
          </a:xfrm>
          <a:prstGeom prst="ellipse">
            <a:avLst/>
          </a:prstGeom>
          <a:noFill/>
          <a:ln w="57150">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65799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56"/>
            <a:ext cx="8229600" cy="1143000"/>
          </a:xfrm>
        </p:spPr>
        <p:txBody>
          <a:bodyPr/>
          <a:lstStyle/>
          <a:p>
            <a:r>
              <a:rPr lang="en-US" dirty="0" smtClean="0"/>
              <a:t>Stock de Carbone </a:t>
            </a:r>
            <a:endParaRPr lang="en-US" dirty="0"/>
          </a:p>
        </p:txBody>
      </p:sp>
      <p:sp>
        <p:nvSpPr>
          <p:cNvPr id="3" name="Content Placeholder 2"/>
          <p:cNvSpPr>
            <a:spLocks noGrp="1"/>
          </p:cNvSpPr>
          <p:nvPr>
            <p:ph idx="1"/>
          </p:nvPr>
        </p:nvSpPr>
        <p:spPr>
          <a:xfrm>
            <a:off x="3491880" y="3933056"/>
            <a:ext cx="5688632" cy="2481140"/>
          </a:xfrm>
        </p:spPr>
        <p:txBody>
          <a:bodyPr>
            <a:normAutofit/>
          </a:bodyPr>
          <a:lstStyle/>
          <a:p>
            <a:r>
              <a:rPr lang="en-GB" sz="2200" dirty="0" smtClean="0"/>
              <a:t>Labour (25 cm) </a:t>
            </a:r>
            <a:r>
              <a:rPr lang="en-GB" sz="2200" dirty="0" smtClean="0"/>
              <a:t>:  </a:t>
            </a:r>
            <a:r>
              <a:rPr lang="en-GB" sz="2200" dirty="0" smtClean="0"/>
              <a:t>67.7 ± 1.3 Mg </a:t>
            </a:r>
            <a:r>
              <a:rPr lang="en-GB" sz="2200" dirty="0"/>
              <a:t>ha-</a:t>
            </a:r>
            <a:r>
              <a:rPr lang="en-GB" sz="2200" baseline="30000" dirty="0"/>
              <a:t>1 </a:t>
            </a:r>
            <a:endParaRPr lang="en-GB" sz="2200" baseline="30000" dirty="0" smtClean="0"/>
          </a:p>
          <a:p>
            <a:r>
              <a:rPr lang="en-GB" sz="2200" dirty="0" smtClean="0"/>
              <a:t>Travail </a:t>
            </a:r>
            <a:r>
              <a:rPr lang="en-GB" sz="2200" dirty="0" err="1" smtClean="0"/>
              <a:t>réduit</a:t>
            </a:r>
            <a:r>
              <a:rPr lang="en-GB" sz="2200" dirty="0" smtClean="0"/>
              <a:t> (15 cm) : </a:t>
            </a:r>
            <a:r>
              <a:rPr lang="en-GB" sz="2200" dirty="0" smtClean="0"/>
              <a:t>67.9 ± 1.1 Mg </a:t>
            </a:r>
            <a:r>
              <a:rPr lang="en-GB" sz="2200" dirty="0" smtClean="0"/>
              <a:t>ha-</a:t>
            </a:r>
            <a:r>
              <a:rPr lang="en-GB" sz="2200" baseline="30000" dirty="0" smtClean="0"/>
              <a:t>1</a:t>
            </a:r>
            <a:endParaRPr lang="en-GB" sz="2200" baseline="30000" dirty="0"/>
          </a:p>
          <a:p>
            <a:pPr marL="0" indent="0">
              <a:buNone/>
            </a:pPr>
            <a:r>
              <a:rPr lang="en-GB" sz="2200" dirty="0" smtClean="0"/>
              <a:t> </a:t>
            </a:r>
            <a:r>
              <a:rPr lang="en-GB" sz="2200" dirty="0" smtClean="0">
                <a:sym typeface="Wingdings" panose="05000000000000000000" pitchFamily="2" charset="2"/>
              </a:rPr>
              <a:t> Pas de </a:t>
            </a:r>
            <a:r>
              <a:rPr lang="en-GB" sz="2200" dirty="0" err="1" smtClean="0">
                <a:sym typeface="Wingdings" panose="05000000000000000000" pitchFamily="2" charset="2"/>
              </a:rPr>
              <a:t>séquestration</a:t>
            </a:r>
            <a:r>
              <a:rPr lang="en-GB" sz="2200" dirty="0" smtClean="0">
                <a:sym typeface="Wingdings" panose="05000000000000000000" pitchFamily="2" charset="2"/>
              </a:rPr>
              <a:t> de </a:t>
            </a:r>
            <a:r>
              <a:rPr lang="en-GB" sz="2200" dirty="0" err="1" smtClean="0">
                <a:sym typeface="Wingdings" panose="05000000000000000000" pitchFamily="2" charset="2"/>
              </a:rPr>
              <a:t>Cabone</a:t>
            </a:r>
            <a:endParaRPr lang="en-GB" sz="22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250527"/>
            <a:ext cx="2441363" cy="3538513"/>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707904" y="920612"/>
            <a:ext cx="2232248" cy="1015663"/>
          </a:xfrm>
          <a:prstGeom prst="rect">
            <a:avLst/>
          </a:prstGeom>
          <a:solidFill>
            <a:srgbClr val="DDEBCF"/>
          </a:solidFill>
        </p:spPr>
        <p:txBody>
          <a:bodyPr wrap="square" rtlCol="0">
            <a:spAutoFit/>
          </a:bodyPr>
          <a:lstStyle/>
          <a:p>
            <a:pPr algn="ctr"/>
            <a:r>
              <a:rPr lang="en-GB" sz="2000" dirty="0" smtClean="0"/>
              <a:t>Agriculture </a:t>
            </a:r>
            <a:r>
              <a:rPr lang="en-GB" sz="2000" dirty="0" err="1" smtClean="0"/>
              <a:t>Biologique</a:t>
            </a:r>
            <a:r>
              <a:rPr lang="en-GB" sz="2000" dirty="0" smtClean="0"/>
              <a:t> </a:t>
            </a:r>
          </a:p>
          <a:p>
            <a:pPr algn="ctr"/>
            <a:r>
              <a:rPr lang="en-GB" sz="2000" dirty="0" smtClean="0"/>
              <a:t>(3 </a:t>
            </a:r>
            <a:r>
              <a:rPr lang="en-GB" sz="2000" dirty="0" err="1" smtClean="0"/>
              <a:t>ans</a:t>
            </a:r>
            <a:r>
              <a:rPr lang="en-GB" sz="2000" dirty="0" smtClean="0"/>
              <a:t> – Flevoland)</a:t>
            </a:r>
            <a:endParaRPr lang="en-GB" sz="2000"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691900" y="1639021"/>
            <a:ext cx="5019694" cy="3491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e 6"/>
          <p:cNvGrpSpPr/>
          <p:nvPr/>
        </p:nvGrpSpPr>
        <p:grpSpPr>
          <a:xfrm>
            <a:off x="945790" y="4859460"/>
            <a:ext cx="2474082" cy="819324"/>
            <a:chOff x="3757788" y="5273972"/>
            <a:chExt cx="2474082" cy="819324"/>
          </a:xfrm>
        </p:grpSpPr>
        <p:pic>
          <p:nvPicPr>
            <p:cNvPr id="717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7788" y="5273972"/>
              <a:ext cx="1095375" cy="809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ZoneTexte 5"/>
            <p:cNvSpPr txBox="1"/>
            <p:nvPr/>
          </p:nvSpPr>
          <p:spPr>
            <a:xfrm>
              <a:off x="4052302" y="5273972"/>
              <a:ext cx="1601721" cy="369332"/>
            </a:xfrm>
            <a:prstGeom prst="rect">
              <a:avLst/>
            </a:prstGeom>
            <a:solidFill>
              <a:schemeClr val="bg1"/>
            </a:solidFill>
          </p:spPr>
          <p:txBody>
            <a:bodyPr wrap="none" rtlCol="0">
              <a:spAutoFit/>
            </a:bodyPr>
            <a:lstStyle/>
            <a:p>
              <a:r>
                <a:rPr lang="fr-FR" dirty="0" smtClean="0"/>
                <a:t>Labour (25 cm)</a:t>
              </a:r>
              <a:endParaRPr lang="fr-FR" dirty="0"/>
            </a:p>
          </p:txBody>
        </p:sp>
        <p:sp>
          <p:nvSpPr>
            <p:cNvPr id="12" name="ZoneTexte 11"/>
            <p:cNvSpPr txBox="1"/>
            <p:nvPr/>
          </p:nvSpPr>
          <p:spPr>
            <a:xfrm>
              <a:off x="4067944" y="5723964"/>
              <a:ext cx="2163926" cy="369332"/>
            </a:xfrm>
            <a:prstGeom prst="rect">
              <a:avLst/>
            </a:prstGeom>
            <a:solidFill>
              <a:schemeClr val="bg1"/>
            </a:solidFill>
          </p:spPr>
          <p:txBody>
            <a:bodyPr wrap="none" rtlCol="0">
              <a:spAutoFit/>
            </a:bodyPr>
            <a:lstStyle/>
            <a:p>
              <a:r>
                <a:rPr lang="fr-FR" dirty="0" smtClean="0"/>
                <a:t>Travail réduit (15 cm)</a:t>
              </a:r>
              <a:endParaRPr lang="fr-FR" dirty="0"/>
            </a:p>
          </p:txBody>
        </p:sp>
      </p:grpSp>
    </p:spTree>
    <p:extLst>
      <p:ext uri="{BB962C8B-B14F-4D97-AF65-F5344CB8AC3E}">
        <p14:creationId xmlns:p14="http://schemas.microsoft.com/office/powerpoint/2010/main" val="32936488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176" y="256084"/>
            <a:ext cx="6203032" cy="1143000"/>
          </a:xfrm>
        </p:spPr>
        <p:txBody>
          <a:bodyPr/>
          <a:lstStyle/>
          <a:p>
            <a:r>
              <a:rPr lang="en-US" dirty="0" smtClean="0"/>
              <a:t>Emissions N</a:t>
            </a:r>
            <a:r>
              <a:rPr lang="en-US" baseline="-25000" dirty="0" smtClean="0"/>
              <a:t>2</a:t>
            </a:r>
            <a:r>
              <a:rPr lang="en-US" dirty="0" smtClean="0"/>
              <a:t>O</a:t>
            </a:r>
            <a:endParaRPr lang="en-US" dirty="0"/>
          </a:p>
        </p:txBody>
      </p:sp>
      <p:pic>
        <p:nvPicPr>
          <p:cNvPr id="820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3564" y="764704"/>
            <a:ext cx="4092041"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51520" y="1340768"/>
            <a:ext cx="3744416" cy="1938992"/>
          </a:xfrm>
          <a:prstGeom prst="rect">
            <a:avLst/>
          </a:prstGeom>
          <a:noFill/>
        </p:spPr>
        <p:txBody>
          <a:bodyPr wrap="square" rtlCol="0">
            <a:spAutoFit/>
          </a:bodyPr>
          <a:lstStyle/>
          <a:p>
            <a:r>
              <a:rPr lang="en-GB" sz="2400" dirty="0" smtClean="0">
                <a:solidFill>
                  <a:schemeClr val="bg1"/>
                </a:solidFill>
              </a:rPr>
              <a:t>Agriculture </a:t>
            </a:r>
            <a:r>
              <a:rPr lang="en-GB" sz="2400" dirty="0" err="1" smtClean="0">
                <a:solidFill>
                  <a:schemeClr val="bg1"/>
                </a:solidFill>
              </a:rPr>
              <a:t>conventionnelle</a:t>
            </a:r>
            <a:r>
              <a:rPr lang="en-GB" sz="2400" dirty="0" smtClean="0">
                <a:solidFill>
                  <a:schemeClr val="bg1"/>
                </a:solidFill>
              </a:rPr>
              <a:t> (Flevoland, 3-4 </a:t>
            </a:r>
            <a:r>
              <a:rPr lang="en-GB" sz="2400" dirty="0" err="1" smtClean="0">
                <a:solidFill>
                  <a:schemeClr val="bg1"/>
                </a:solidFill>
              </a:rPr>
              <a:t>yrs</a:t>
            </a:r>
            <a:r>
              <a:rPr lang="en-GB" sz="2400" dirty="0" smtClean="0">
                <a:solidFill>
                  <a:schemeClr val="bg1"/>
                </a:solidFill>
              </a:rPr>
              <a:t> </a:t>
            </a:r>
          </a:p>
          <a:p>
            <a:r>
              <a:rPr lang="en-GB" sz="2400" dirty="0" smtClean="0">
                <a:solidFill>
                  <a:schemeClr val="bg1"/>
                </a:solidFill>
              </a:rPr>
              <a:t>2011: </a:t>
            </a:r>
            <a:r>
              <a:rPr lang="en-GB" sz="2400" dirty="0" smtClean="0">
                <a:solidFill>
                  <a:schemeClr val="bg1"/>
                </a:solidFill>
              </a:rPr>
              <a:t>Pommes de </a:t>
            </a:r>
            <a:r>
              <a:rPr lang="en-GB" sz="2400" dirty="0" err="1" smtClean="0">
                <a:solidFill>
                  <a:schemeClr val="bg1"/>
                </a:solidFill>
              </a:rPr>
              <a:t>terre</a:t>
            </a:r>
            <a:endParaRPr lang="en-GB" sz="2400" dirty="0" smtClean="0">
              <a:solidFill>
                <a:schemeClr val="bg1"/>
              </a:solidFill>
            </a:endParaRPr>
          </a:p>
          <a:p>
            <a:r>
              <a:rPr lang="en-GB" sz="2400" dirty="0" smtClean="0">
                <a:solidFill>
                  <a:schemeClr val="bg1"/>
                </a:solidFill>
              </a:rPr>
              <a:t>2012: </a:t>
            </a:r>
            <a:r>
              <a:rPr lang="en-GB" sz="2400" dirty="0" err="1" smtClean="0">
                <a:solidFill>
                  <a:schemeClr val="bg1"/>
                </a:solidFill>
              </a:rPr>
              <a:t>Betterave</a:t>
            </a:r>
            <a:r>
              <a:rPr lang="en-GB" sz="2400" dirty="0" smtClean="0">
                <a:solidFill>
                  <a:schemeClr val="bg1"/>
                </a:solidFill>
              </a:rPr>
              <a:t> </a:t>
            </a:r>
            <a:r>
              <a:rPr lang="en-GB" sz="2400" dirty="0" err="1" smtClean="0">
                <a:solidFill>
                  <a:schemeClr val="bg1"/>
                </a:solidFill>
              </a:rPr>
              <a:t>sucrière</a:t>
            </a:r>
            <a:endParaRPr lang="en-GB" sz="2400" dirty="0" smtClean="0">
              <a:solidFill>
                <a:schemeClr val="bg1"/>
              </a:solidFill>
            </a:endParaRPr>
          </a:p>
          <a:p>
            <a:endParaRPr lang="en-GB" sz="2400" dirty="0">
              <a:solidFill>
                <a:schemeClr val="bg1"/>
              </a:solidFill>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9632" y="3116124"/>
            <a:ext cx="7560840" cy="2652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Oval 15"/>
          <p:cNvSpPr/>
          <p:nvPr/>
        </p:nvSpPr>
        <p:spPr>
          <a:xfrm>
            <a:off x="6012160" y="5085184"/>
            <a:ext cx="1225456" cy="360040"/>
          </a:xfrm>
          <a:prstGeom prst="ellipse">
            <a:avLst/>
          </a:prstGeom>
          <a:noFill/>
          <a:ln w="57150">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58829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 y="-99392"/>
            <a:ext cx="9144000" cy="1200329"/>
          </a:xfrm>
          <a:prstGeom prst="rect">
            <a:avLst/>
          </a:prstGeom>
        </p:spPr>
        <p:txBody>
          <a:bodyPr vert="horz" lIns="91440" tIns="45720" rIns="91440" bIns="45720" rtlCol="0" anchor="ctr">
            <a:normAutofit fontScale="97500"/>
          </a:bodyPr>
          <a:lstStyle/>
          <a:p>
            <a:pPr>
              <a:spcBef>
                <a:spcPct val="0"/>
              </a:spcBef>
            </a:pPr>
            <a:r>
              <a:rPr lang="fr-FR" sz="3200" dirty="0">
                <a:solidFill>
                  <a:schemeClr val="bg1"/>
                </a:solidFill>
                <a:latin typeface="+mj-lt"/>
                <a:ea typeface="+mj-ea"/>
                <a:cs typeface="+mj-cs"/>
              </a:rPr>
              <a:t>Régulation du climat : équilibre entre stock de C et émissions de GES</a:t>
            </a:r>
          </a:p>
        </p:txBody>
      </p:sp>
      <p:sp>
        <p:nvSpPr>
          <p:cNvPr id="29" name="Rectangle 28"/>
          <p:cNvSpPr/>
          <p:nvPr/>
        </p:nvSpPr>
        <p:spPr>
          <a:xfrm>
            <a:off x="827584" y="980728"/>
            <a:ext cx="7632848" cy="50405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p:cNvSpPr/>
          <p:nvPr/>
        </p:nvSpPr>
        <p:spPr>
          <a:xfrm>
            <a:off x="3513545" y="2962945"/>
            <a:ext cx="2376264" cy="2880320"/>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SOL</a:t>
            </a:r>
            <a:endParaRPr lang="fr-FR" dirty="0"/>
          </a:p>
        </p:txBody>
      </p:sp>
      <p:pic>
        <p:nvPicPr>
          <p:cNvPr id="35" name="Image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67944" y="4272508"/>
            <a:ext cx="1387014" cy="982006"/>
          </a:xfrm>
          <a:prstGeom prst="rect">
            <a:avLst/>
          </a:prstGeom>
        </p:spPr>
      </p:pic>
      <p:cxnSp>
        <p:nvCxnSpPr>
          <p:cNvPr id="37" name="Connecteur droit avec flèche 36"/>
          <p:cNvCxnSpPr>
            <a:stCxn id="23" idx="2"/>
          </p:cNvCxnSpPr>
          <p:nvPr/>
        </p:nvCxnSpPr>
        <p:spPr>
          <a:xfrm>
            <a:off x="5688124" y="2924944"/>
            <a:ext cx="0" cy="2200303"/>
          </a:xfrm>
          <a:prstGeom prst="straightConnector1">
            <a:avLst/>
          </a:prstGeom>
          <a:ln w="5715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9" name="ZoneTexte 38"/>
          <p:cNvSpPr txBox="1"/>
          <p:nvPr/>
        </p:nvSpPr>
        <p:spPr>
          <a:xfrm>
            <a:off x="4427984" y="5229200"/>
            <a:ext cx="1386154" cy="646331"/>
          </a:xfrm>
          <a:prstGeom prst="rect">
            <a:avLst/>
          </a:prstGeom>
          <a:noFill/>
        </p:spPr>
        <p:txBody>
          <a:bodyPr wrap="square" rtlCol="0">
            <a:spAutoFit/>
          </a:bodyPr>
          <a:lstStyle/>
          <a:p>
            <a:pPr algn="ctr"/>
            <a:r>
              <a:rPr lang="fr-FR" dirty="0" smtClean="0">
                <a:solidFill>
                  <a:schemeClr val="accent3">
                    <a:lumMod val="75000"/>
                  </a:schemeClr>
                </a:solidFill>
              </a:rPr>
              <a:t>Stockage de Carbone</a:t>
            </a:r>
            <a:endParaRPr lang="fr-FR" dirty="0">
              <a:solidFill>
                <a:schemeClr val="accent3">
                  <a:lumMod val="75000"/>
                </a:schemeClr>
              </a:solidFill>
            </a:endParaRPr>
          </a:p>
        </p:txBody>
      </p:sp>
      <p:sp>
        <p:nvSpPr>
          <p:cNvPr id="40" name="ZoneTexte 39"/>
          <p:cNvSpPr txBox="1"/>
          <p:nvPr/>
        </p:nvSpPr>
        <p:spPr>
          <a:xfrm>
            <a:off x="3779168" y="3488504"/>
            <a:ext cx="396044" cy="523220"/>
          </a:xfrm>
          <a:prstGeom prst="rect">
            <a:avLst/>
          </a:prstGeom>
          <a:noFill/>
        </p:spPr>
        <p:txBody>
          <a:bodyPr wrap="square" rtlCol="0">
            <a:spAutoFit/>
          </a:bodyPr>
          <a:lstStyle/>
          <a:p>
            <a:r>
              <a:rPr lang="fr-FR" sz="2800" b="1" dirty="0" smtClean="0">
                <a:solidFill>
                  <a:srgbClr val="FF0000"/>
                </a:solidFill>
              </a:rPr>
              <a:t>-</a:t>
            </a:r>
            <a:endParaRPr lang="fr-FR" sz="2800" b="1" dirty="0">
              <a:solidFill>
                <a:srgbClr val="FF0000"/>
              </a:solidFill>
            </a:endParaRPr>
          </a:p>
        </p:txBody>
      </p:sp>
      <p:sp>
        <p:nvSpPr>
          <p:cNvPr id="41" name="ZoneTexte 40"/>
          <p:cNvSpPr txBox="1"/>
          <p:nvPr/>
        </p:nvSpPr>
        <p:spPr>
          <a:xfrm>
            <a:off x="5256076" y="3488504"/>
            <a:ext cx="396044" cy="523220"/>
          </a:xfrm>
          <a:prstGeom prst="rect">
            <a:avLst/>
          </a:prstGeom>
          <a:noFill/>
        </p:spPr>
        <p:txBody>
          <a:bodyPr wrap="square" rtlCol="0">
            <a:spAutoFit/>
          </a:bodyPr>
          <a:lstStyle/>
          <a:p>
            <a:r>
              <a:rPr lang="fr-FR" sz="2800" b="1" dirty="0" smtClean="0">
                <a:solidFill>
                  <a:schemeClr val="accent3">
                    <a:lumMod val="75000"/>
                  </a:schemeClr>
                </a:solidFill>
              </a:rPr>
              <a:t>+</a:t>
            </a:r>
            <a:endParaRPr lang="fr-FR" sz="2800" b="1" dirty="0">
              <a:solidFill>
                <a:schemeClr val="accent3">
                  <a:lumMod val="75000"/>
                </a:schemeClr>
              </a:solidFill>
            </a:endParaRPr>
          </a:p>
        </p:txBody>
      </p:sp>
      <p:sp>
        <p:nvSpPr>
          <p:cNvPr id="42" name="ZoneTexte 41"/>
          <p:cNvSpPr txBox="1"/>
          <p:nvPr/>
        </p:nvSpPr>
        <p:spPr>
          <a:xfrm>
            <a:off x="3977190" y="3429000"/>
            <a:ext cx="1257542" cy="646331"/>
          </a:xfrm>
          <a:prstGeom prst="rect">
            <a:avLst/>
          </a:prstGeom>
          <a:noFill/>
        </p:spPr>
        <p:txBody>
          <a:bodyPr wrap="square" rtlCol="0">
            <a:spAutoFit/>
          </a:bodyPr>
          <a:lstStyle/>
          <a:p>
            <a:pPr algn="ctr"/>
            <a:r>
              <a:rPr lang="fr-FR" dirty="0" smtClean="0">
                <a:solidFill>
                  <a:schemeClr val="bg1"/>
                </a:solidFill>
              </a:rPr>
              <a:t>SOL</a:t>
            </a:r>
          </a:p>
          <a:p>
            <a:pPr algn="ctr"/>
            <a:r>
              <a:rPr lang="fr-FR" dirty="0" smtClean="0">
                <a:solidFill>
                  <a:schemeClr val="bg1"/>
                </a:solidFill>
              </a:rPr>
              <a:t>1580 </a:t>
            </a:r>
            <a:r>
              <a:rPr lang="fr-FR" dirty="0" err="1" smtClean="0">
                <a:solidFill>
                  <a:schemeClr val="bg1"/>
                </a:solidFill>
              </a:rPr>
              <a:t>GtC</a:t>
            </a:r>
            <a:endParaRPr lang="fr-FR" dirty="0">
              <a:solidFill>
                <a:schemeClr val="bg1"/>
              </a:solidFill>
            </a:endParaRPr>
          </a:p>
        </p:txBody>
      </p:sp>
      <p:cxnSp>
        <p:nvCxnSpPr>
          <p:cNvPr id="36" name="Connecteur droit avec flèche 35"/>
          <p:cNvCxnSpPr/>
          <p:nvPr/>
        </p:nvCxnSpPr>
        <p:spPr>
          <a:xfrm flipV="1">
            <a:off x="3707904" y="2260300"/>
            <a:ext cx="0" cy="2896893"/>
          </a:xfrm>
          <a:prstGeom prst="straightConnector1">
            <a:avLst/>
          </a:prstGeom>
          <a:ln w="57150">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19" name="Rectangle à coins arrondis 18"/>
          <p:cNvSpPr/>
          <p:nvPr/>
        </p:nvSpPr>
        <p:spPr>
          <a:xfrm>
            <a:off x="2051720" y="1052736"/>
            <a:ext cx="2340102" cy="1207564"/>
          </a:xfrm>
          <a:prstGeom prst="round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dirty="0" smtClean="0"/>
              <a:t>Atmosphère</a:t>
            </a:r>
          </a:p>
          <a:p>
            <a:pPr algn="ctr"/>
            <a:r>
              <a:rPr lang="fr-FR" dirty="0" smtClean="0"/>
              <a:t>750 </a:t>
            </a:r>
            <a:r>
              <a:rPr lang="fr-FR" dirty="0" err="1" smtClean="0"/>
              <a:t>GtC</a:t>
            </a:r>
            <a:endParaRPr lang="fr-FR" dirty="0" smtClean="0"/>
          </a:p>
          <a:p>
            <a:pPr algn="ctr"/>
            <a:endParaRPr lang="fr-FR" dirty="0"/>
          </a:p>
        </p:txBody>
      </p:sp>
      <p:sp>
        <p:nvSpPr>
          <p:cNvPr id="2" name="Rectangle 1"/>
          <p:cNvSpPr/>
          <p:nvPr/>
        </p:nvSpPr>
        <p:spPr>
          <a:xfrm>
            <a:off x="251520" y="2564904"/>
            <a:ext cx="4572000" cy="646331"/>
          </a:xfrm>
          <a:prstGeom prst="rect">
            <a:avLst/>
          </a:prstGeom>
        </p:spPr>
        <p:txBody>
          <a:bodyPr>
            <a:spAutoFit/>
          </a:bodyPr>
          <a:lstStyle/>
          <a:p>
            <a:pPr algn="ctr"/>
            <a:r>
              <a:rPr lang="fr-FR" dirty="0">
                <a:solidFill>
                  <a:srgbClr val="FF0000"/>
                </a:solidFill>
              </a:rPr>
              <a:t>Emissions de </a:t>
            </a:r>
          </a:p>
          <a:p>
            <a:pPr algn="ctr"/>
            <a:r>
              <a:rPr lang="fr-FR" dirty="0">
                <a:solidFill>
                  <a:srgbClr val="FF0000"/>
                </a:solidFill>
              </a:rPr>
              <a:t>gaz à effet de serre</a:t>
            </a:r>
          </a:p>
        </p:txBody>
      </p:sp>
      <p:sp>
        <p:nvSpPr>
          <p:cNvPr id="23" name="Rectangle à coins arrondis 22"/>
          <p:cNvSpPr/>
          <p:nvPr/>
        </p:nvSpPr>
        <p:spPr>
          <a:xfrm>
            <a:off x="5004048" y="1685594"/>
            <a:ext cx="1368152" cy="1239350"/>
          </a:xfrm>
          <a:prstGeom prst="round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dirty="0" smtClean="0"/>
              <a:t>Végétation</a:t>
            </a:r>
          </a:p>
          <a:p>
            <a:pPr algn="ctr"/>
            <a:r>
              <a:rPr lang="fr-FR" dirty="0"/>
              <a:t>6</a:t>
            </a:r>
            <a:r>
              <a:rPr lang="fr-FR" dirty="0" smtClean="0"/>
              <a:t>10 </a:t>
            </a:r>
            <a:r>
              <a:rPr lang="fr-FR" dirty="0" err="1" smtClean="0"/>
              <a:t>GtC</a:t>
            </a:r>
            <a:endParaRPr lang="fr-FR" dirty="0"/>
          </a:p>
        </p:txBody>
      </p:sp>
      <p:cxnSp>
        <p:nvCxnSpPr>
          <p:cNvPr id="24" name="Connecteur droit avec flèche 23"/>
          <p:cNvCxnSpPr>
            <a:endCxn id="19" idx="3"/>
          </p:cNvCxnSpPr>
          <p:nvPr/>
        </p:nvCxnSpPr>
        <p:spPr>
          <a:xfrm flipH="1" flipV="1">
            <a:off x="4391822" y="1656518"/>
            <a:ext cx="619711" cy="247229"/>
          </a:xfrm>
          <a:prstGeom prst="straightConnector1">
            <a:avLst/>
          </a:prstGeom>
          <a:ln w="57150">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26" name="Connecteur droit avec flèche 25"/>
          <p:cNvCxnSpPr>
            <a:endCxn id="23" idx="1"/>
          </p:cNvCxnSpPr>
          <p:nvPr/>
        </p:nvCxnSpPr>
        <p:spPr>
          <a:xfrm>
            <a:off x="4283968" y="1988840"/>
            <a:ext cx="720080" cy="316429"/>
          </a:xfrm>
          <a:prstGeom prst="straightConnector1">
            <a:avLst/>
          </a:prstGeom>
          <a:ln w="12700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43" name="Rectangle à coins arrondis 42"/>
          <p:cNvSpPr/>
          <p:nvPr/>
        </p:nvSpPr>
        <p:spPr>
          <a:xfrm>
            <a:off x="6315436" y="5033177"/>
            <a:ext cx="2712933" cy="442674"/>
          </a:xfrm>
          <a:prstGeom prst="roundRect">
            <a:avLst/>
          </a:prstGeom>
          <a:solidFill>
            <a:schemeClr val="accent6">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r>
              <a:rPr lang="fr-FR" sz="2000" dirty="0">
                <a:solidFill>
                  <a:schemeClr val="tx1"/>
                </a:solidFill>
              </a:rPr>
              <a:t>Sol = 1</a:t>
            </a:r>
            <a:r>
              <a:rPr lang="fr-FR" sz="2000" baseline="30000" dirty="0">
                <a:solidFill>
                  <a:schemeClr val="tx1"/>
                </a:solidFill>
              </a:rPr>
              <a:t>er</a:t>
            </a:r>
            <a:r>
              <a:rPr lang="fr-FR" sz="2000" dirty="0">
                <a:solidFill>
                  <a:schemeClr val="tx1"/>
                </a:solidFill>
              </a:rPr>
              <a:t> </a:t>
            </a:r>
            <a:r>
              <a:rPr lang="fr-FR" sz="2000" dirty="0" smtClean="0">
                <a:solidFill>
                  <a:schemeClr val="tx1"/>
                </a:solidFill>
              </a:rPr>
              <a:t>réservoir en C</a:t>
            </a:r>
            <a:endParaRPr lang="fr-FR" sz="2000" dirty="0">
              <a:solidFill>
                <a:schemeClr val="tx1"/>
              </a:solidFill>
            </a:endParaRPr>
          </a:p>
        </p:txBody>
      </p:sp>
      <p:grpSp>
        <p:nvGrpSpPr>
          <p:cNvPr id="18" name="Groupe 17"/>
          <p:cNvGrpSpPr/>
          <p:nvPr/>
        </p:nvGrpSpPr>
        <p:grpSpPr>
          <a:xfrm>
            <a:off x="1043608" y="3138573"/>
            <a:ext cx="2376264" cy="1370547"/>
            <a:chOff x="1115616" y="3137920"/>
            <a:chExt cx="2376264" cy="1370547"/>
          </a:xfrm>
        </p:grpSpPr>
        <p:cxnSp>
          <p:nvCxnSpPr>
            <p:cNvPr id="34" name="Connecteur droit avec flèche 33"/>
            <p:cNvCxnSpPr/>
            <p:nvPr/>
          </p:nvCxnSpPr>
          <p:spPr>
            <a:xfrm>
              <a:off x="2986703" y="4508467"/>
              <a:ext cx="505177"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pic>
          <p:nvPicPr>
            <p:cNvPr id="25" name="Image 24"/>
            <p:cNvPicPr>
              <a:picLocks noChangeAspect="1"/>
            </p:cNvPicPr>
            <p:nvPr/>
          </p:nvPicPr>
          <p:blipFill rotWithShape="1">
            <a:blip r:embed="rId4" cstate="print">
              <a:extLst>
                <a:ext uri="{28A0092B-C50C-407E-A947-70E740481C1C}">
                  <a14:useLocalDpi xmlns:a14="http://schemas.microsoft.com/office/drawing/2010/main" val="0"/>
                </a:ext>
              </a:extLst>
            </a:blip>
            <a:srcRect l="3611" t="13537" r="1889" b="5405"/>
            <a:stretch/>
          </p:blipFill>
          <p:spPr>
            <a:xfrm>
              <a:off x="1115616" y="3137920"/>
              <a:ext cx="1640916" cy="937411"/>
            </a:xfrm>
            <a:prstGeom prst="rect">
              <a:avLst/>
            </a:prstGeom>
          </p:spPr>
        </p:pic>
      </p:grpSp>
      <p:grpSp>
        <p:nvGrpSpPr>
          <p:cNvPr id="20" name="Groupe 19"/>
          <p:cNvGrpSpPr/>
          <p:nvPr/>
        </p:nvGrpSpPr>
        <p:grpSpPr>
          <a:xfrm>
            <a:off x="5868144" y="2780928"/>
            <a:ext cx="2304256" cy="1728192"/>
            <a:chOff x="5868144" y="2780928"/>
            <a:chExt cx="2304256" cy="1728192"/>
          </a:xfrm>
        </p:grpSpPr>
        <p:cxnSp>
          <p:nvCxnSpPr>
            <p:cNvPr id="31" name="Connecteur droit avec flèche 30"/>
            <p:cNvCxnSpPr/>
            <p:nvPr/>
          </p:nvCxnSpPr>
          <p:spPr>
            <a:xfrm flipH="1">
              <a:off x="5868144" y="4508249"/>
              <a:ext cx="648072" cy="87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pic>
          <p:nvPicPr>
            <p:cNvPr id="27" name="Image 26"/>
            <p:cNvPicPr>
              <a:picLocks noChangeAspect="1"/>
            </p:cNvPicPr>
            <p:nvPr/>
          </p:nvPicPr>
          <p:blipFill rotWithShape="1">
            <a:blip r:embed="rId5" cstate="print">
              <a:extLst>
                <a:ext uri="{28A0092B-C50C-407E-A947-70E740481C1C}">
                  <a14:useLocalDpi xmlns:a14="http://schemas.microsoft.com/office/drawing/2010/main" val="0"/>
                </a:ext>
              </a:extLst>
            </a:blip>
            <a:srcRect l="9524" r="6470"/>
            <a:stretch/>
          </p:blipFill>
          <p:spPr>
            <a:xfrm>
              <a:off x="6400750" y="2860721"/>
              <a:ext cx="1771650" cy="1129788"/>
            </a:xfrm>
            <a:prstGeom prst="rect">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cxnSp>
          <p:nvCxnSpPr>
            <p:cNvPr id="38" name="Connecteur droit 37"/>
            <p:cNvCxnSpPr/>
            <p:nvPr/>
          </p:nvCxnSpPr>
          <p:spPr>
            <a:xfrm>
              <a:off x="6832797" y="2780928"/>
              <a:ext cx="839106" cy="1286235"/>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44" name="Connecteur droit 43"/>
            <p:cNvCxnSpPr/>
            <p:nvPr/>
          </p:nvCxnSpPr>
          <p:spPr>
            <a:xfrm flipH="1">
              <a:off x="6832798" y="2780928"/>
              <a:ext cx="720080" cy="1239198"/>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grpSp>
      <p:sp>
        <p:nvSpPr>
          <p:cNvPr id="17" name="ZoneTexte 16"/>
          <p:cNvSpPr txBox="1"/>
          <p:nvPr/>
        </p:nvSpPr>
        <p:spPr>
          <a:xfrm>
            <a:off x="6660232" y="980728"/>
            <a:ext cx="2160240" cy="584775"/>
          </a:xfrm>
          <a:prstGeom prst="rect">
            <a:avLst/>
          </a:prstGeom>
          <a:noFill/>
        </p:spPr>
        <p:txBody>
          <a:bodyPr wrap="square" rtlCol="0">
            <a:spAutoFit/>
          </a:bodyPr>
          <a:lstStyle/>
          <a:p>
            <a:r>
              <a:rPr lang="fr-FR" dirty="0" smtClean="0"/>
              <a:t>Cycle du carbone</a:t>
            </a:r>
          </a:p>
          <a:p>
            <a:r>
              <a:rPr lang="fr-FR" sz="1400" dirty="0" err="1"/>
              <a:t>G</a:t>
            </a:r>
            <a:r>
              <a:rPr lang="fr-FR" sz="1400" dirty="0" err="1" smtClean="0"/>
              <a:t>tC</a:t>
            </a:r>
            <a:r>
              <a:rPr lang="fr-FR" sz="1400" dirty="0" smtClean="0"/>
              <a:t> : Giga tonne de C</a:t>
            </a:r>
            <a:endParaRPr lang="fr-FR" sz="1400" dirty="0"/>
          </a:p>
        </p:txBody>
      </p:sp>
      <p:sp>
        <p:nvSpPr>
          <p:cNvPr id="45" name="ZoneTexte 44"/>
          <p:cNvSpPr txBox="1"/>
          <p:nvPr/>
        </p:nvSpPr>
        <p:spPr>
          <a:xfrm>
            <a:off x="957453" y="4067163"/>
            <a:ext cx="1957242" cy="908864"/>
          </a:xfrm>
          <a:prstGeom prst="ellipse">
            <a:avLst/>
          </a:prstGeom>
          <a:solidFill>
            <a:schemeClr val="accent2"/>
          </a:solidFill>
        </p:spPr>
        <p:txBody>
          <a:bodyPr wrap="square" rtlCol="0">
            <a:spAutoFit/>
          </a:bodyPr>
          <a:lstStyle/>
          <a:p>
            <a:pPr algn="ctr"/>
            <a:r>
              <a:rPr lang="fr-FR" dirty="0" smtClean="0"/>
              <a:t>PRO </a:t>
            </a:r>
          </a:p>
          <a:p>
            <a:pPr algn="ctr"/>
            <a:r>
              <a:rPr lang="fr-FR" dirty="0" smtClean="0"/>
              <a:t>(ECOSOM)</a:t>
            </a:r>
            <a:endParaRPr lang="fr-FR" dirty="0"/>
          </a:p>
        </p:txBody>
      </p:sp>
      <p:sp>
        <p:nvSpPr>
          <p:cNvPr id="46" name="ZoneTexte 45"/>
          <p:cNvSpPr txBox="1"/>
          <p:nvPr/>
        </p:nvSpPr>
        <p:spPr>
          <a:xfrm>
            <a:off x="6492846" y="4067163"/>
            <a:ext cx="1957242" cy="908864"/>
          </a:xfrm>
          <a:prstGeom prst="ellipse">
            <a:avLst/>
          </a:prstGeom>
          <a:solidFill>
            <a:schemeClr val="accent2"/>
          </a:solidFill>
        </p:spPr>
        <p:txBody>
          <a:bodyPr wrap="square" rtlCol="0">
            <a:spAutoFit/>
          </a:bodyPr>
          <a:lstStyle/>
          <a:p>
            <a:pPr algn="ctr"/>
            <a:r>
              <a:rPr lang="fr-FR" dirty="0"/>
              <a:t>TCSL</a:t>
            </a:r>
          </a:p>
          <a:p>
            <a:pPr algn="ctr"/>
            <a:r>
              <a:rPr lang="fr-FR" dirty="0"/>
              <a:t>(SUSTAIN)</a:t>
            </a:r>
          </a:p>
        </p:txBody>
      </p:sp>
      <p:sp>
        <p:nvSpPr>
          <p:cNvPr id="3" name="ZoneTexte 2"/>
          <p:cNvSpPr txBox="1"/>
          <p:nvPr/>
        </p:nvSpPr>
        <p:spPr>
          <a:xfrm>
            <a:off x="2844347" y="2301142"/>
            <a:ext cx="637225" cy="338554"/>
          </a:xfrm>
          <a:prstGeom prst="rect">
            <a:avLst/>
          </a:prstGeom>
          <a:noFill/>
        </p:spPr>
        <p:txBody>
          <a:bodyPr wrap="square" rtlCol="0">
            <a:spAutoFit/>
          </a:bodyPr>
          <a:lstStyle/>
          <a:p>
            <a:r>
              <a:rPr lang="fr-FR" sz="1600" dirty="0" smtClean="0">
                <a:solidFill>
                  <a:srgbClr val="FF0000"/>
                </a:solidFill>
              </a:rPr>
              <a:t>CO</a:t>
            </a:r>
            <a:r>
              <a:rPr lang="fr-FR" sz="1600" baseline="-25000" dirty="0" smtClean="0">
                <a:solidFill>
                  <a:srgbClr val="FF0000"/>
                </a:solidFill>
              </a:rPr>
              <a:t>2</a:t>
            </a:r>
            <a:endParaRPr lang="fr-FR" sz="1600" baseline="-25000" dirty="0">
              <a:solidFill>
                <a:srgbClr val="FF0000"/>
              </a:solidFill>
            </a:endParaRPr>
          </a:p>
        </p:txBody>
      </p:sp>
      <p:sp>
        <p:nvSpPr>
          <p:cNvPr id="4" name="Rectangle 3"/>
          <p:cNvSpPr/>
          <p:nvPr/>
        </p:nvSpPr>
        <p:spPr>
          <a:xfrm>
            <a:off x="2292100" y="2303349"/>
            <a:ext cx="490840" cy="338554"/>
          </a:xfrm>
          <a:prstGeom prst="rect">
            <a:avLst/>
          </a:prstGeom>
        </p:spPr>
        <p:txBody>
          <a:bodyPr wrap="none">
            <a:spAutoFit/>
          </a:bodyPr>
          <a:lstStyle/>
          <a:p>
            <a:r>
              <a:rPr lang="fr-FR" sz="1600" dirty="0">
                <a:solidFill>
                  <a:srgbClr val="FF0000"/>
                </a:solidFill>
              </a:rPr>
              <a:t>CH</a:t>
            </a:r>
            <a:r>
              <a:rPr lang="fr-FR" sz="1600" baseline="-25000" dirty="0">
                <a:solidFill>
                  <a:srgbClr val="FF0000"/>
                </a:solidFill>
              </a:rPr>
              <a:t>4</a:t>
            </a:r>
            <a:endParaRPr lang="fr-FR" sz="1600" dirty="0"/>
          </a:p>
        </p:txBody>
      </p:sp>
      <p:sp>
        <p:nvSpPr>
          <p:cNvPr id="5" name="Rectangle 4"/>
          <p:cNvSpPr/>
          <p:nvPr/>
        </p:nvSpPr>
        <p:spPr>
          <a:xfrm>
            <a:off x="1651380" y="2276872"/>
            <a:ext cx="569387" cy="338554"/>
          </a:xfrm>
          <a:prstGeom prst="rect">
            <a:avLst/>
          </a:prstGeom>
        </p:spPr>
        <p:txBody>
          <a:bodyPr wrap="none">
            <a:spAutoFit/>
          </a:bodyPr>
          <a:lstStyle/>
          <a:p>
            <a:r>
              <a:rPr lang="fr-FR" sz="1600" dirty="0">
                <a:solidFill>
                  <a:srgbClr val="FF0000"/>
                </a:solidFill>
              </a:rPr>
              <a:t> N</a:t>
            </a:r>
            <a:r>
              <a:rPr lang="fr-FR" sz="1600" baseline="-25000" dirty="0">
                <a:solidFill>
                  <a:srgbClr val="FF0000"/>
                </a:solidFill>
              </a:rPr>
              <a:t>2</a:t>
            </a:r>
            <a:r>
              <a:rPr lang="fr-FR" sz="1600" dirty="0">
                <a:solidFill>
                  <a:srgbClr val="FF0000"/>
                </a:solidFill>
              </a:rPr>
              <a:t>O</a:t>
            </a:r>
            <a:endParaRPr lang="fr-FR" sz="1600" dirty="0"/>
          </a:p>
        </p:txBody>
      </p:sp>
    </p:spTree>
    <p:extLst>
      <p:ext uri="{BB962C8B-B14F-4D97-AF65-F5344CB8AC3E}">
        <p14:creationId xmlns:p14="http://schemas.microsoft.com/office/powerpoint/2010/main" val="3197382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552" y="409704"/>
            <a:ext cx="8229600" cy="1143000"/>
          </a:xfrm>
        </p:spPr>
        <p:txBody>
          <a:bodyPr/>
          <a:lstStyle/>
          <a:p>
            <a:r>
              <a:rPr lang="en-US" dirty="0" smtClean="0"/>
              <a:t>A </a:t>
            </a:r>
            <a:r>
              <a:rPr lang="en-US" dirty="0" err="1" smtClean="0"/>
              <a:t>retenir</a:t>
            </a:r>
            <a:r>
              <a:rPr lang="en-US" dirty="0" smtClean="0"/>
              <a:t> ….</a:t>
            </a:r>
            <a:endParaRPr lang="en-US" dirty="0"/>
          </a:p>
        </p:txBody>
      </p:sp>
      <p:sp>
        <p:nvSpPr>
          <p:cNvPr id="3" name="Content Placeholder 2"/>
          <p:cNvSpPr>
            <a:spLocks noGrp="1"/>
          </p:cNvSpPr>
          <p:nvPr>
            <p:ph idx="1"/>
          </p:nvPr>
        </p:nvSpPr>
        <p:spPr>
          <a:xfrm>
            <a:off x="179512" y="1783357"/>
            <a:ext cx="8784976" cy="4525963"/>
          </a:xfrm>
        </p:spPr>
        <p:txBody>
          <a:bodyPr>
            <a:noAutofit/>
          </a:bodyPr>
          <a:lstStyle/>
          <a:p>
            <a:r>
              <a:rPr lang="en-GB" sz="2000" dirty="0" smtClean="0"/>
              <a:t>La </a:t>
            </a:r>
            <a:r>
              <a:rPr lang="en-GB" sz="2000" dirty="0" err="1" smtClean="0"/>
              <a:t>réduction</a:t>
            </a:r>
            <a:r>
              <a:rPr lang="en-GB" sz="2000" dirty="0" smtClean="0"/>
              <a:t> du travail </a:t>
            </a:r>
            <a:r>
              <a:rPr lang="en-GB" sz="2000" dirty="0" smtClean="0"/>
              <a:t>du sol  </a:t>
            </a:r>
            <a:r>
              <a:rPr lang="en-GB" sz="2000" dirty="0" err="1" smtClean="0"/>
              <a:t>permet</a:t>
            </a:r>
            <a:r>
              <a:rPr lang="en-GB" sz="2000" dirty="0" smtClean="0"/>
              <a:t> </a:t>
            </a:r>
            <a:r>
              <a:rPr lang="en-GB" sz="2000" dirty="0" err="1" smtClean="0"/>
              <a:t>l’accumulation</a:t>
            </a:r>
            <a:r>
              <a:rPr lang="en-GB" sz="2000" dirty="0" smtClean="0"/>
              <a:t> de MOS </a:t>
            </a:r>
            <a:r>
              <a:rPr lang="en-GB" sz="2000" dirty="0" err="1" smtClean="0"/>
              <a:t>dans</a:t>
            </a:r>
            <a:r>
              <a:rPr lang="en-GB" sz="2000" dirty="0" smtClean="0"/>
              <a:t> le sol (</a:t>
            </a:r>
            <a:r>
              <a:rPr lang="en-GB" sz="2000" dirty="0" err="1" smtClean="0"/>
              <a:t>en</a:t>
            </a:r>
            <a:r>
              <a:rPr lang="en-GB" sz="2000" dirty="0" smtClean="0"/>
              <a:t> surface) </a:t>
            </a:r>
            <a:r>
              <a:rPr lang="en-GB" sz="2000" dirty="0" err="1" smtClean="0"/>
              <a:t>ce</a:t>
            </a:r>
            <a:r>
              <a:rPr lang="en-GB" sz="2000" dirty="0" smtClean="0"/>
              <a:t> qui </a:t>
            </a:r>
            <a:r>
              <a:rPr lang="en-GB" sz="2000" dirty="0" err="1" smtClean="0"/>
              <a:t>est</a:t>
            </a:r>
            <a:r>
              <a:rPr lang="en-GB" sz="2000" dirty="0" smtClean="0"/>
              <a:t> </a:t>
            </a:r>
            <a:r>
              <a:rPr lang="en-GB" sz="2000" dirty="0" err="1" smtClean="0"/>
              <a:t>bénéfique</a:t>
            </a:r>
            <a:r>
              <a:rPr lang="en-GB" sz="2000" dirty="0" smtClean="0"/>
              <a:t> pour la </a:t>
            </a:r>
            <a:r>
              <a:rPr lang="en-GB" sz="2000" dirty="0" err="1" smtClean="0"/>
              <a:t>qualité</a:t>
            </a:r>
            <a:r>
              <a:rPr lang="en-GB" sz="2000" dirty="0" smtClean="0"/>
              <a:t> des sols</a:t>
            </a:r>
            <a:endParaRPr lang="en-GB" sz="2000" dirty="0" smtClean="0"/>
          </a:p>
          <a:p>
            <a:r>
              <a:rPr lang="en-GB" sz="2000" dirty="0" smtClean="0"/>
              <a:t>MAIS, le </a:t>
            </a:r>
            <a:r>
              <a:rPr lang="en-GB" sz="2000" dirty="0" err="1" smtClean="0"/>
              <a:t>stockage</a:t>
            </a:r>
            <a:r>
              <a:rPr lang="en-GB" sz="2000" dirty="0" smtClean="0"/>
              <a:t> de </a:t>
            </a:r>
            <a:r>
              <a:rPr lang="en-GB" sz="2000" dirty="0" err="1" smtClean="0"/>
              <a:t>carbone</a:t>
            </a:r>
            <a:r>
              <a:rPr lang="en-GB" sz="2000" dirty="0" smtClean="0"/>
              <a:t> </a:t>
            </a:r>
            <a:r>
              <a:rPr lang="en-GB" sz="2000" dirty="0" err="1" smtClean="0"/>
              <a:t>est</a:t>
            </a:r>
            <a:r>
              <a:rPr lang="en-GB" sz="2000" dirty="0" smtClean="0"/>
              <a:t> </a:t>
            </a:r>
            <a:r>
              <a:rPr lang="en-GB" sz="2000" dirty="0" err="1"/>
              <a:t>l</a:t>
            </a:r>
            <a:r>
              <a:rPr lang="en-GB" sz="2000" dirty="0" err="1" smtClean="0"/>
              <a:t>imité</a:t>
            </a:r>
            <a:r>
              <a:rPr lang="en-GB" sz="2000" dirty="0" smtClean="0"/>
              <a:t> et beaucoup </a:t>
            </a:r>
            <a:r>
              <a:rPr lang="en-GB" sz="2000" dirty="0" err="1" smtClean="0"/>
              <a:t>d’années</a:t>
            </a:r>
            <a:r>
              <a:rPr lang="en-GB" sz="2000" dirty="0" smtClean="0"/>
              <a:t> </a:t>
            </a:r>
            <a:r>
              <a:rPr lang="en-GB" sz="2000" dirty="0" err="1" smtClean="0"/>
              <a:t>sont</a:t>
            </a:r>
            <a:r>
              <a:rPr lang="en-GB" sz="2000" dirty="0" smtClean="0"/>
              <a:t> </a:t>
            </a:r>
            <a:r>
              <a:rPr lang="en-GB" sz="2000" dirty="0" err="1" smtClean="0"/>
              <a:t>nécessaires</a:t>
            </a:r>
            <a:r>
              <a:rPr lang="en-GB" sz="2000" dirty="0" smtClean="0"/>
              <a:t> pour </a:t>
            </a:r>
            <a:r>
              <a:rPr lang="en-GB" sz="2000" dirty="0" err="1" smtClean="0"/>
              <a:t>que</a:t>
            </a:r>
            <a:r>
              <a:rPr lang="en-GB" sz="2000" dirty="0" smtClean="0"/>
              <a:t> </a:t>
            </a:r>
            <a:r>
              <a:rPr lang="en-GB" sz="2000" dirty="0" err="1" smtClean="0"/>
              <a:t>l’effet</a:t>
            </a:r>
            <a:r>
              <a:rPr lang="en-GB" sz="2000" dirty="0" smtClean="0"/>
              <a:t> </a:t>
            </a:r>
            <a:r>
              <a:rPr lang="en-GB" sz="2000" dirty="0" err="1" smtClean="0"/>
              <a:t>soit</a:t>
            </a:r>
            <a:r>
              <a:rPr lang="en-GB" sz="2000" dirty="0" smtClean="0"/>
              <a:t> </a:t>
            </a:r>
            <a:r>
              <a:rPr lang="en-GB" sz="2000" dirty="0" err="1" smtClean="0"/>
              <a:t>significatif</a:t>
            </a:r>
            <a:r>
              <a:rPr lang="en-GB" sz="2000" dirty="0" smtClean="0"/>
              <a:t> </a:t>
            </a:r>
            <a:r>
              <a:rPr lang="en-GB" sz="2000" dirty="0" err="1" smtClean="0"/>
              <a:t>sur</a:t>
            </a:r>
            <a:r>
              <a:rPr lang="en-GB" sz="2000" dirty="0" smtClean="0"/>
              <a:t> </a:t>
            </a:r>
            <a:r>
              <a:rPr lang="en-GB" sz="2000" dirty="0" err="1" smtClean="0"/>
              <a:t>l’ensemble</a:t>
            </a:r>
            <a:r>
              <a:rPr lang="en-GB" sz="2000" dirty="0" smtClean="0"/>
              <a:t> du </a:t>
            </a:r>
            <a:r>
              <a:rPr lang="en-GB" sz="2000" dirty="0" err="1" smtClean="0"/>
              <a:t>profil</a:t>
            </a:r>
            <a:r>
              <a:rPr lang="en-GB" sz="2000" dirty="0" smtClean="0"/>
              <a:t> de sol. </a:t>
            </a:r>
          </a:p>
          <a:p>
            <a:r>
              <a:rPr lang="en-GB" sz="2000" dirty="0" smtClean="0"/>
              <a:t>Les </a:t>
            </a:r>
            <a:r>
              <a:rPr lang="en-GB" sz="2000" dirty="0" err="1" smtClean="0"/>
              <a:t>émissions</a:t>
            </a:r>
            <a:r>
              <a:rPr lang="en-GB" sz="2000" dirty="0" smtClean="0"/>
              <a:t> de N</a:t>
            </a:r>
            <a:r>
              <a:rPr lang="en-GB" sz="2000" baseline="-25000" dirty="0" smtClean="0"/>
              <a:t>2</a:t>
            </a:r>
            <a:r>
              <a:rPr lang="en-GB" sz="2000" dirty="0" smtClean="0"/>
              <a:t>O </a:t>
            </a:r>
            <a:r>
              <a:rPr lang="en-GB" sz="2000" dirty="0" err="1" smtClean="0"/>
              <a:t>sont</a:t>
            </a:r>
            <a:r>
              <a:rPr lang="en-GB" sz="2000" dirty="0" smtClean="0"/>
              <a:t> </a:t>
            </a:r>
            <a:r>
              <a:rPr lang="en-GB" sz="2000" dirty="0" err="1" smtClean="0"/>
              <a:t>majeurs</a:t>
            </a:r>
            <a:r>
              <a:rPr lang="en-GB" sz="2000" dirty="0" smtClean="0"/>
              <a:t> </a:t>
            </a:r>
            <a:r>
              <a:rPr lang="en-GB" sz="2000" dirty="0" err="1" smtClean="0"/>
              <a:t>dans</a:t>
            </a:r>
            <a:r>
              <a:rPr lang="en-GB" sz="2000" dirty="0" smtClean="0"/>
              <a:t> les </a:t>
            </a:r>
            <a:r>
              <a:rPr lang="en-GB" sz="2000" dirty="0" err="1" smtClean="0"/>
              <a:t>processus</a:t>
            </a:r>
            <a:r>
              <a:rPr lang="en-GB" sz="2000" dirty="0" smtClean="0"/>
              <a:t> de </a:t>
            </a:r>
            <a:r>
              <a:rPr lang="en-GB" sz="2000" dirty="0" err="1" smtClean="0"/>
              <a:t>réchauffement</a:t>
            </a:r>
            <a:r>
              <a:rPr lang="en-GB" sz="2000" dirty="0" smtClean="0"/>
              <a:t> </a:t>
            </a:r>
            <a:r>
              <a:rPr lang="en-GB" sz="2000" dirty="0" err="1" smtClean="0"/>
              <a:t>climatique</a:t>
            </a:r>
            <a:r>
              <a:rPr lang="en-GB" sz="2000" dirty="0" smtClean="0"/>
              <a:t> =&gt; la </a:t>
            </a:r>
            <a:r>
              <a:rPr lang="en-GB" sz="2000" dirty="0" err="1" smtClean="0"/>
              <a:t>gestion</a:t>
            </a:r>
            <a:r>
              <a:rPr lang="en-GB" sz="2000" dirty="0" smtClean="0"/>
              <a:t> </a:t>
            </a:r>
            <a:r>
              <a:rPr lang="en-GB" sz="2000" dirty="0"/>
              <a:t>des </a:t>
            </a:r>
            <a:r>
              <a:rPr lang="en-GB" sz="2000" dirty="0" err="1" smtClean="0"/>
              <a:t>apports</a:t>
            </a:r>
            <a:r>
              <a:rPr lang="en-GB" sz="2000" dirty="0" smtClean="0"/>
              <a:t> </a:t>
            </a:r>
            <a:r>
              <a:rPr lang="en-GB" sz="2000" dirty="0"/>
              <a:t>de </a:t>
            </a:r>
            <a:r>
              <a:rPr lang="en-GB" sz="2000" dirty="0" smtClean="0"/>
              <a:t>N </a:t>
            </a:r>
            <a:r>
              <a:rPr lang="en-GB" sz="2000" dirty="0" err="1"/>
              <a:t>sont</a:t>
            </a:r>
            <a:r>
              <a:rPr lang="en-GB" sz="2000" dirty="0"/>
              <a:t> les </a:t>
            </a:r>
            <a:r>
              <a:rPr lang="en-GB" sz="2000" dirty="0" err="1"/>
              <a:t>éléments</a:t>
            </a:r>
            <a:r>
              <a:rPr lang="en-GB" sz="2000" dirty="0"/>
              <a:t>  </a:t>
            </a:r>
            <a:r>
              <a:rPr lang="en-GB" sz="2000" dirty="0" err="1"/>
              <a:t>clés</a:t>
            </a:r>
            <a:r>
              <a:rPr lang="en-GB" sz="2000" dirty="0"/>
              <a:t> </a:t>
            </a:r>
            <a:r>
              <a:rPr lang="en-GB" sz="2000" dirty="0" smtClean="0"/>
              <a:t>pour la limitation des GES </a:t>
            </a:r>
          </a:p>
          <a:p>
            <a:r>
              <a:rPr lang="en-GB" sz="2000" dirty="0" err="1" smtClean="0"/>
              <a:t>L’intensification</a:t>
            </a:r>
            <a:r>
              <a:rPr lang="en-GB" sz="2000" dirty="0" smtClean="0"/>
              <a:t> </a:t>
            </a:r>
            <a:r>
              <a:rPr lang="en-GB" sz="2000" dirty="0" err="1" smtClean="0"/>
              <a:t>culturale</a:t>
            </a:r>
            <a:r>
              <a:rPr lang="en-GB" sz="2000" dirty="0" smtClean="0"/>
              <a:t> par </a:t>
            </a:r>
            <a:r>
              <a:rPr lang="en-GB" sz="2000" dirty="0" err="1" smtClean="0"/>
              <a:t>l’intégration</a:t>
            </a:r>
            <a:r>
              <a:rPr lang="en-GB" sz="2000" dirty="0" smtClean="0"/>
              <a:t> </a:t>
            </a:r>
            <a:r>
              <a:rPr lang="en-GB" sz="2000" dirty="0" err="1" smtClean="0"/>
              <a:t>d’inter</a:t>
            </a:r>
            <a:r>
              <a:rPr lang="en-GB" sz="2000" dirty="0" smtClean="0"/>
              <a:t>-cultures </a:t>
            </a:r>
            <a:r>
              <a:rPr lang="en-GB" sz="2000" dirty="0" err="1" smtClean="0"/>
              <a:t>ou</a:t>
            </a:r>
            <a:r>
              <a:rPr lang="en-GB" sz="2000" dirty="0" smtClean="0"/>
              <a:t> </a:t>
            </a:r>
            <a:r>
              <a:rPr lang="en-GB" sz="2000" dirty="0" err="1" smtClean="0"/>
              <a:t>l’augmentation</a:t>
            </a:r>
            <a:r>
              <a:rPr lang="en-GB" sz="2000" dirty="0" smtClean="0"/>
              <a:t> de production de </a:t>
            </a:r>
            <a:r>
              <a:rPr lang="en-GB" sz="2000" dirty="0" err="1" smtClean="0"/>
              <a:t>biomasse</a:t>
            </a:r>
            <a:r>
              <a:rPr lang="en-GB" sz="2000" dirty="0" smtClean="0"/>
              <a:t> </a:t>
            </a:r>
            <a:r>
              <a:rPr lang="en-GB" sz="2000" dirty="0" err="1" smtClean="0"/>
              <a:t>augmente</a:t>
            </a:r>
            <a:r>
              <a:rPr lang="en-GB" sz="2000" dirty="0" smtClean="0"/>
              <a:t> les </a:t>
            </a:r>
            <a:r>
              <a:rPr lang="en-GB" sz="2000" dirty="0" err="1" smtClean="0"/>
              <a:t>opportunités</a:t>
            </a:r>
            <a:r>
              <a:rPr lang="en-GB" sz="2000" dirty="0" smtClean="0"/>
              <a:t> de </a:t>
            </a:r>
            <a:r>
              <a:rPr lang="en-GB" sz="2000" dirty="0" err="1" smtClean="0"/>
              <a:t>séquestration</a:t>
            </a:r>
            <a:r>
              <a:rPr lang="en-GB" sz="2000" dirty="0" smtClean="0"/>
              <a:t> du Carbone </a:t>
            </a:r>
          </a:p>
          <a:p>
            <a:r>
              <a:rPr lang="en-GB" sz="2000" dirty="0" smtClean="0"/>
              <a:t>Les </a:t>
            </a:r>
            <a:r>
              <a:rPr lang="en-GB" sz="2000" dirty="0" err="1" smtClean="0"/>
              <a:t>résultats</a:t>
            </a:r>
            <a:r>
              <a:rPr lang="en-GB" sz="2000" dirty="0" smtClean="0"/>
              <a:t> de </a:t>
            </a:r>
            <a:r>
              <a:rPr lang="en-GB" sz="2000" dirty="0" smtClean="0"/>
              <a:t>SUSTAIN </a:t>
            </a:r>
            <a:r>
              <a:rPr lang="en-GB" sz="2000" dirty="0" err="1" smtClean="0"/>
              <a:t>sont</a:t>
            </a:r>
            <a:r>
              <a:rPr lang="en-GB" sz="2000" dirty="0" smtClean="0"/>
              <a:t> </a:t>
            </a:r>
            <a:r>
              <a:rPr lang="en-GB" sz="2000" dirty="0" err="1" smtClean="0"/>
              <a:t>généralement</a:t>
            </a:r>
            <a:r>
              <a:rPr lang="en-GB" sz="2000" dirty="0" smtClean="0"/>
              <a:t> </a:t>
            </a:r>
            <a:r>
              <a:rPr lang="en-GB" sz="2000" dirty="0" err="1" smtClean="0"/>
              <a:t>en</a:t>
            </a:r>
            <a:r>
              <a:rPr lang="en-GB" sz="2000" dirty="0" smtClean="0"/>
              <a:t> accord avec la </a:t>
            </a:r>
            <a:r>
              <a:rPr lang="en-GB" sz="2000" dirty="0" err="1" smtClean="0"/>
              <a:t>littérature</a:t>
            </a:r>
            <a:r>
              <a:rPr lang="en-GB" sz="2000" dirty="0" smtClean="0"/>
              <a:t>, </a:t>
            </a:r>
            <a:r>
              <a:rPr lang="en-GB" sz="2000" dirty="0" err="1" smtClean="0"/>
              <a:t>mais</a:t>
            </a:r>
            <a:r>
              <a:rPr lang="en-GB" sz="2000" dirty="0" smtClean="0"/>
              <a:t> des </a:t>
            </a:r>
            <a:r>
              <a:rPr lang="en-GB" sz="2000" dirty="0" err="1" smtClean="0"/>
              <a:t>données</a:t>
            </a:r>
            <a:r>
              <a:rPr lang="en-GB" sz="2000" dirty="0" smtClean="0"/>
              <a:t> </a:t>
            </a:r>
            <a:r>
              <a:rPr lang="en-GB" sz="2000" dirty="0" err="1" smtClean="0"/>
              <a:t>sur</a:t>
            </a:r>
            <a:r>
              <a:rPr lang="en-GB" sz="2000" dirty="0" smtClean="0"/>
              <a:t> du plus long </a:t>
            </a:r>
            <a:r>
              <a:rPr lang="en-GB" sz="2000" dirty="0" err="1" smtClean="0"/>
              <a:t>terme</a:t>
            </a:r>
            <a:r>
              <a:rPr lang="en-GB" sz="2000" dirty="0" smtClean="0"/>
              <a:t> </a:t>
            </a:r>
            <a:r>
              <a:rPr lang="en-GB" sz="2000" dirty="0" err="1" smtClean="0"/>
              <a:t>sont</a:t>
            </a:r>
            <a:r>
              <a:rPr lang="en-GB" sz="2000" dirty="0" smtClean="0"/>
              <a:t> </a:t>
            </a:r>
            <a:r>
              <a:rPr lang="en-GB" sz="2000" dirty="0" err="1" smtClean="0"/>
              <a:t>nécessaires</a:t>
            </a:r>
            <a:r>
              <a:rPr lang="en-GB" sz="2000" dirty="0" smtClean="0"/>
              <a:t>, </a:t>
            </a:r>
            <a:r>
              <a:rPr lang="en-GB" sz="2000" dirty="0" err="1" smtClean="0"/>
              <a:t>notamment</a:t>
            </a:r>
            <a:r>
              <a:rPr lang="en-GB" sz="2000" dirty="0" smtClean="0"/>
              <a:t> </a:t>
            </a:r>
            <a:r>
              <a:rPr lang="en-GB" sz="2000" dirty="0" err="1" smtClean="0"/>
              <a:t>sur</a:t>
            </a:r>
            <a:r>
              <a:rPr lang="en-GB" sz="2000" dirty="0" smtClean="0"/>
              <a:t> les </a:t>
            </a:r>
            <a:r>
              <a:rPr lang="en-GB" sz="2000" dirty="0" err="1" smtClean="0"/>
              <a:t>effets</a:t>
            </a:r>
            <a:r>
              <a:rPr lang="en-GB" sz="2000" dirty="0" smtClean="0"/>
              <a:t> des inter-cultures</a:t>
            </a:r>
            <a:endParaRPr lang="en-GB" sz="2000" dirty="0"/>
          </a:p>
          <a:p>
            <a:endParaRPr lang="en-GB" sz="2000" dirty="0"/>
          </a:p>
        </p:txBody>
      </p:sp>
      <p:pic>
        <p:nvPicPr>
          <p:cNvPr id="4" name="Picture 6" descr="http://media.washtimes.com/media/image/2013/06/25/climate2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2200" y="116632"/>
            <a:ext cx="2592288" cy="1729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0191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71400"/>
            <a:ext cx="8229600" cy="1143000"/>
          </a:xfrm>
        </p:spPr>
        <p:txBody>
          <a:bodyPr/>
          <a:lstStyle/>
          <a:p>
            <a:r>
              <a:rPr lang="fr-FR" dirty="0" smtClean="0"/>
              <a:t>SYNTHESE</a:t>
            </a:r>
            <a:endParaRPr lang="fr-FR" dirty="0"/>
          </a:p>
        </p:txBody>
      </p:sp>
      <p:sp>
        <p:nvSpPr>
          <p:cNvPr id="3" name="Espace réservé du contenu 2"/>
          <p:cNvSpPr>
            <a:spLocks noGrp="1"/>
          </p:cNvSpPr>
          <p:nvPr>
            <p:ph idx="1"/>
          </p:nvPr>
        </p:nvSpPr>
        <p:spPr>
          <a:xfrm>
            <a:off x="251520" y="620688"/>
            <a:ext cx="4186808" cy="4752528"/>
          </a:xfrm>
          <a:solidFill>
            <a:srgbClr val="FFFFCC"/>
          </a:solidFill>
          <a:ln>
            <a:solidFill>
              <a:schemeClr val="accent6">
                <a:lumMod val="75000"/>
              </a:schemeClr>
            </a:solidFill>
          </a:ln>
        </p:spPr>
        <p:txBody>
          <a:bodyPr>
            <a:noAutofit/>
          </a:bodyPr>
          <a:lstStyle/>
          <a:p>
            <a:pPr marL="0" indent="0">
              <a:buNone/>
            </a:pPr>
            <a:r>
              <a:rPr lang="fr-FR" sz="1600" u="sng" dirty="0" smtClean="0">
                <a:solidFill>
                  <a:schemeClr val="tx1"/>
                </a:solidFill>
              </a:rPr>
              <a:t>Stockage de C:</a:t>
            </a:r>
          </a:p>
          <a:p>
            <a:r>
              <a:rPr lang="fr-FR" sz="1600" dirty="0" smtClean="0">
                <a:solidFill>
                  <a:schemeClr val="tx1"/>
                </a:solidFill>
              </a:rPr>
              <a:t>Les </a:t>
            </a:r>
            <a:r>
              <a:rPr lang="fr-FR" sz="1600" dirty="0">
                <a:solidFill>
                  <a:schemeClr val="tx1"/>
                </a:solidFill>
              </a:rPr>
              <a:t>apports répété de PRO ↗ le stockage de carbone organique du sol avec une efficacité ≠ selon </a:t>
            </a:r>
            <a:r>
              <a:rPr lang="fr-FR" sz="1600" dirty="0" smtClean="0">
                <a:solidFill>
                  <a:schemeClr val="tx1"/>
                </a:solidFill>
              </a:rPr>
              <a:t>la stabilité de la MO des PRO.</a:t>
            </a:r>
          </a:p>
          <a:p>
            <a:r>
              <a:rPr lang="fr-FR" sz="1600" dirty="0" smtClean="0">
                <a:solidFill>
                  <a:schemeClr val="tx1"/>
                </a:solidFill>
              </a:rPr>
              <a:t>La gestion (dose apportée, devenir des résidus de récoltes) </a:t>
            </a:r>
            <a:r>
              <a:rPr lang="fr-FR" sz="1600" dirty="0" smtClean="0">
                <a:solidFill>
                  <a:schemeClr val="tx1"/>
                </a:solidFill>
                <a:sym typeface="Wingdings" panose="05000000000000000000" pitchFamily="2" charset="2"/>
              </a:rPr>
              <a:t> résultats </a:t>
            </a:r>
            <a:r>
              <a:rPr lang="fr-FR" sz="1600" dirty="0">
                <a:solidFill>
                  <a:schemeClr val="tx1"/>
                </a:solidFill>
              </a:rPr>
              <a:t> </a:t>
            </a:r>
            <a:r>
              <a:rPr lang="fr-FR" sz="1600" dirty="0" smtClean="0">
                <a:solidFill>
                  <a:schemeClr val="tx1"/>
                </a:solidFill>
              </a:rPr>
              <a:t>≠</a:t>
            </a:r>
          </a:p>
          <a:p>
            <a:pPr marL="0" indent="0">
              <a:buNone/>
            </a:pPr>
            <a:endParaRPr lang="fr-FR" sz="1600" dirty="0" smtClean="0">
              <a:solidFill>
                <a:schemeClr val="tx1"/>
              </a:solidFill>
            </a:endParaRPr>
          </a:p>
          <a:p>
            <a:pPr marL="0" indent="0">
              <a:buNone/>
            </a:pPr>
            <a:r>
              <a:rPr lang="fr-FR" sz="1600" u="sng" dirty="0" smtClean="0">
                <a:solidFill>
                  <a:schemeClr val="tx1"/>
                </a:solidFill>
              </a:rPr>
              <a:t>Emissions de GES:</a:t>
            </a:r>
          </a:p>
          <a:p>
            <a:r>
              <a:rPr lang="fr-FR" sz="1600" dirty="0" smtClean="0">
                <a:solidFill>
                  <a:schemeClr val="tx1"/>
                </a:solidFill>
              </a:rPr>
              <a:t>Emissions de N</a:t>
            </a:r>
            <a:r>
              <a:rPr lang="fr-FR" sz="1600" baseline="-25000" dirty="0" smtClean="0">
                <a:solidFill>
                  <a:schemeClr val="tx1"/>
                </a:solidFill>
              </a:rPr>
              <a:t>2</a:t>
            </a:r>
            <a:r>
              <a:rPr lang="fr-FR" sz="1600" dirty="0" smtClean="0">
                <a:solidFill>
                  <a:schemeClr val="tx1"/>
                </a:solidFill>
              </a:rPr>
              <a:t>O </a:t>
            </a:r>
            <a:r>
              <a:rPr lang="fr-FR" sz="1600" dirty="0">
                <a:solidFill>
                  <a:schemeClr val="tx1"/>
                </a:solidFill>
              </a:rPr>
              <a:t> </a:t>
            </a:r>
            <a:r>
              <a:rPr lang="fr-FR" sz="1600" dirty="0" smtClean="0">
                <a:solidFill>
                  <a:schemeClr val="tx1"/>
                </a:solidFill>
              </a:rPr>
              <a:t>≠ selon la stabilité de a MO des PRO </a:t>
            </a:r>
          </a:p>
          <a:p>
            <a:endParaRPr lang="fr-FR" sz="1600" dirty="0">
              <a:solidFill>
                <a:schemeClr val="tx1"/>
              </a:solidFill>
            </a:endParaRPr>
          </a:p>
          <a:p>
            <a:pPr marL="0" indent="0">
              <a:buNone/>
            </a:pPr>
            <a:r>
              <a:rPr lang="fr-FR" sz="1600" u="sng" dirty="0">
                <a:solidFill>
                  <a:schemeClr val="tx1"/>
                </a:solidFill>
              </a:rPr>
              <a:t>Equilibre Flux GES/Stockage de C:</a:t>
            </a:r>
          </a:p>
          <a:p>
            <a:r>
              <a:rPr lang="fr-FR" sz="1600" dirty="0" smtClean="0">
                <a:solidFill>
                  <a:schemeClr val="tx1"/>
                </a:solidFill>
              </a:rPr>
              <a:t>Ne pas négliger les autres services comme le rendement (Fertilisation minérale VS minéralisation organique) malgré le bilan C parfois négatif!</a:t>
            </a:r>
            <a:endParaRPr lang="fr-FR" sz="1600" dirty="0">
              <a:solidFill>
                <a:schemeClr val="tx1"/>
              </a:solidFill>
            </a:endParaRPr>
          </a:p>
        </p:txBody>
      </p:sp>
      <p:sp>
        <p:nvSpPr>
          <p:cNvPr id="4" name="Rectangle 3"/>
          <p:cNvSpPr/>
          <p:nvPr/>
        </p:nvSpPr>
        <p:spPr>
          <a:xfrm>
            <a:off x="323528" y="5446965"/>
            <a:ext cx="8640960" cy="646331"/>
          </a:xfrm>
          <a:prstGeom prst="rect">
            <a:avLst/>
          </a:prstGeom>
        </p:spPr>
        <p:txBody>
          <a:bodyPr wrap="square">
            <a:spAutoFit/>
          </a:bodyPr>
          <a:lstStyle/>
          <a:p>
            <a:pPr algn="ctr"/>
            <a:r>
              <a:rPr lang="fr-FR" b="1" dirty="0" smtClean="0">
                <a:solidFill>
                  <a:schemeClr val="bg1"/>
                </a:solidFill>
                <a:sym typeface="Wingdings" panose="05000000000000000000" pitchFamily="2" charset="2"/>
              </a:rPr>
              <a:t> </a:t>
            </a:r>
            <a:r>
              <a:rPr lang="fr-FR" b="1" dirty="0" smtClean="0">
                <a:solidFill>
                  <a:schemeClr val="bg1"/>
                </a:solidFill>
              </a:rPr>
              <a:t>Nécessité </a:t>
            </a:r>
            <a:r>
              <a:rPr lang="fr-FR" b="1" dirty="0">
                <a:solidFill>
                  <a:schemeClr val="bg1"/>
                </a:solidFill>
              </a:rPr>
              <a:t>de prendre en compte l’ensemble des services &amp; </a:t>
            </a:r>
            <a:r>
              <a:rPr lang="fr-FR" b="1" dirty="0" err="1" smtClean="0">
                <a:solidFill>
                  <a:schemeClr val="bg1"/>
                </a:solidFill>
              </a:rPr>
              <a:t>trade-offs</a:t>
            </a:r>
            <a:r>
              <a:rPr lang="fr-FR" b="1" dirty="0" smtClean="0">
                <a:solidFill>
                  <a:schemeClr val="bg1"/>
                </a:solidFill>
              </a:rPr>
              <a:t> pour </a:t>
            </a:r>
            <a:r>
              <a:rPr lang="fr-FR" b="1" dirty="0">
                <a:solidFill>
                  <a:schemeClr val="bg1"/>
                </a:solidFill>
              </a:rPr>
              <a:t>évaluer entièrement la </a:t>
            </a:r>
            <a:r>
              <a:rPr lang="fr-FR" b="1" dirty="0" smtClean="0">
                <a:solidFill>
                  <a:schemeClr val="bg1"/>
                </a:solidFill>
              </a:rPr>
              <a:t>pratique</a:t>
            </a:r>
            <a:endParaRPr lang="fr-FR" b="1" dirty="0">
              <a:solidFill>
                <a:schemeClr val="bg1"/>
              </a:solidFill>
            </a:endParaRPr>
          </a:p>
        </p:txBody>
      </p:sp>
      <p:sp>
        <p:nvSpPr>
          <p:cNvPr id="5" name="ZoneTexte 4"/>
          <p:cNvSpPr txBox="1"/>
          <p:nvPr/>
        </p:nvSpPr>
        <p:spPr>
          <a:xfrm>
            <a:off x="3203848" y="620688"/>
            <a:ext cx="1224136" cy="369332"/>
          </a:xfrm>
          <a:prstGeom prst="rect">
            <a:avLst/>
          </a:prstGeom>
          <a:solidFill>
            <a:schemeClr val="accent6"/>
          </a:solidFill>
        </p:spPr>
        <p:txBody>
          <a:bodyPr wrap="square" rtlCol="0">
            <a:spAutoFit/>
          </a:bodyPr>
          <a:lstStyle/>
          <a:p>
            <a:r>
              <a:rPr lang="fr-FR" dirty="0" smtClean="0"/>
              <a:t>Partie MO:</a:t>
            </a:r>
            <a:endParaRPr lang="fr-FR" dirty="0"/>
          </a:p>
        </p:txBody>
      </p:sp>
      <p:sp>
        <p:nvSpPr>
          <p:cNvPr id="6" name="Espace réservé du contenu 2"/>
          <p:cNvSpPr txBox="1">
            <a:spLocks/>
          </p:cNvSpPr>
          <p:nvPr/>
        </p:nvSpPr>
        <p:spPr>
          <a:xfrm>
            <a:off x="4705672" y="620688"/>
            <a:ext cx="4330824" cy="4752528"/>
          </a:xfrm>
          <a:prstGeom prst="rect">
            <a:avLst/>
          </a:prstGeom>
          <a:solidFill>
            <a:srgbClr val="FFFFCC"/>
          </a:solidFill>
          <a:ln>
            <a:solidFill>
              <a:schemeClr val="accent6">
                <a:lumMod val="75000"/>
              </a:schemeClr>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fr-FR" sz="1600" u="sng" dirty="0" smtClean="0">
                <a:solidFill>
                  <a:schemeClr val="tx1"/>
                </a:solidFill>
              </a:rPr>
              <a:t>Stockage de C:</a:t>
            </a:r>
          </a:p>
          <a:p>
            <a:r>
              <a:rPr lang="fr-FR" sz="1600" dirty="0" smtClean="0">
                <a:solidFill>
                  <a:schemeClr val="tx1"/>
                </a:solidFill>
              </a:rPr>
              <a:t>L’atténuation potentielle est limitée et nécessite beaucoup d’année avant d’être significative</a:t>
            </a:r>
            <a:endParaRPr lang="fr-FR" sz="1600" dirty="0" smtClean="0">
              <a:solidFill>
                <a:schemeClr val="tx1"/>
              </a:solidFill>
            </a:endParaRPr>
          </a:p>
          <a:p>
            <a:r>
              <a:rPr lang="fr-FR" sz="1600" dirty="0" smtClean="0">
                <a:solidFill>
                  <a:schemeClr val="tx1"/>
                </a:solidFill>
              </a:rPr>
              <a:t>Les couverts d’inter-cultures (légumineuses) peuvent améliorer le stockage de Carbone et nécessite une attention poussée</a:t>
            </a:r>
          </a:p>
          <a:p>
            <a:pPr marL="0" indent="0">
              <a:buFont typeface="Arial" panose="020B0604020202020204" pitchFamily="34" charset="0"/>
              <a:buNone/>
            </a:pPr>
            <a:r>
              <a:rPr lang="fr-FR" sz="1600" u="sng" dirty="0" smtClean="0">
                <a:solidFill>
                  <a:schemeClr val="tx1"/>
                </a:solidFill>
              </a:rPr>
              <a:t>Emissions </a:t>
            </a:r>
            <a:r>
              <a:rPr lang="fr-FR" sz="1600" u="sng" dirty="0" smtClean="0">
                <a:solidFill>
                  <a:schemeClr val="tx1"/>
                </a:solidFill>
              </a:rPr>
              <a:t>de GES:</a:t>
            </a:r>
          </a:p>
          <a:p>
            <a:r>
              <a:rPr lang="fr-FR" sz="1600" dirty="0" smtClean="0">
                <a:solidFill>
                  <a:schemeClr val="tx1"/>
                </a:solidFill>
              </a:rPr>
              <a:t>Emissions de N</a:t>
            </a:r>
            <a:r>
              <a:rPr lang="fr-FR" sz="1600" baseline="-25000" dirty="0" smtClean="0">
                <a:solidFill>
                  <a:schemeClr val="tx1"/>
                </a:solidFill>
              </a:rPr>
              <a:t>2</a:t>
            </a:r>
            <a:r>
              <a:rPr lang="fr-FR" sz="1600" dirty="0" smtClean="0">
                <a:solidFill>
                  <a:schemeClr val="tx1"/>
                </a:solidFill>
              </a:rPr>
              <a:t>O </a:t>
            </a:r>
            <a:r>
              <a:rPr lang="fr-FR" sz="1600" dirty="0" smtClean="0">
                <a:solidFill>
                  <a:schemeClr val="tx1"/>
                </a:solidFill>
              </a:rPr>
              <a:t>régissent le réchauffement climatique et tendent à être réduite en travail simplifié, mais la fertilisation reste l’élément clé. </a:t>
            </a:r>
            <a:endParaRPr lang="fr-FR" sz="1600" dirty="0" smtClean="0">
              <a:solidFill>
                <a:schemeClr val="tx1"/>
              </a:solidFill>
            </a:endParaRPr>
          </a:p>
          <a:p>
            <a:pPr marL="0" indent="0">
              <a:buFont typeface="Arial" panose="020B0604020202020204" pitchFamily="34" charset="0"/>
              <a:buNone/>
            </a:pPr>
            <a:r>
              <a:rPr lang="fr-FR" sz="1600" u="sng" dirty="0" smtClean="0">
                <a:solidFill>
                  <a:schemeClr val="tx1"/>
                </a:solidFill>
              </a:rPr>
              <a:t>Equilibre </a:t>
            </a:r>
            <a:r>
              <a:rPr lang="fr-FR" sz="1600" u="sng" dirty="0" smtClean="0">
                <a:solidFill>
                  <a:schemeClr val="tx1"/>
                </a:solidFill>
              </a:rPr>
              <a:t>Flux GES/Stockage de C:</a:t>
            </a:r>
          </a:p>
          <a:p>
            <a:r>
              <a:rPr lang="fr-FR" sz="1600" dirty="0" smtClean="0">
                <a:solidFill>
                  <a:schemeClr val="tx1"/>
                </a:solidFill>
              </a:rPr>
              <a:t>Nécessité d’avoir une vision multi-objectifs (équilibre réduction des </a:t>
            </a:r>
            <a:r>
              <a:rPr lang="fr-FR" sz="1500" dirty="0" smtClean="0">
                <a:solidFill>
                  <a:schemeClr val="tx1"/>
                </a:solidFill>
              </a:rPr>
              <a:t>émissions/rendement</a:t>
            </a:r>
            <a:r>
              <a:rPr lang="fr-FR" sz="1600" dirty="0" smtClean="0">
                <a:solidFill>
                  <a:schemeClr val="tx1"/>
                </a:solidFill>
              </a:rPr>
              <a:t>)</a:t>
            </a:r>
            <a:endParaRPr lang="fr-FR" sz="1600" dirty="0" smtClean="0">
              <a:solidFill>
                <a:schemeClr val="tx1"/>
              </a:solidFill>
            </a:endParaRPr>
          </a:p>
          <a:p>
            <a:r>
              <a:rPr lang="fr-FR" sz="1600" dirty="0" smtClean="0">
                <a:solidFill>
                  <a:schemeClr val="tx1"/>
                </a:solidFill>
              </a:rPr>
              <a:t>Nécessité de prendre en compte </a:t>
            </a:r>
            <a:r>
              <a:rPr lang="fr-FR" sz="1600" dirty="0" smtClean="0">
                <a:solidFill>
                  <a:schemeClr val="tx1"/>
                </a:solidFill>
              </a:rPr>
              <a:t>toutes les sources d’émissions (consommation fuel)</a:t>
            </a:r>
            <a:endParaRPr lang="fr-FR" sz="1600" dirty="0">
              <a:solidFill>
                <a:schemeClr val="tx1"/>
              </a:solidFill>
            </a:endParaRPr>
          </a:p>
        </p:txBody>
      </p:sp>
      <p:sp>
        <p:nvSpPr>
          <p:cNvPr id="7" name="ZoneTexte 4"/>
          <p:cNvSpPr txBox="1"/>
          <p:nvPr/>
        </p:nvSpPr>
        <p:spPr>
          <a:xfrm>
            <a:off x="7668344" y="620688"/>
            <a:ext cx="1224136" cy="369332"/>
          </a:xfrm>
          <a:prstGeom prst="rect">
            <a:avLst/>
          </a:prstGeom>
          <a:solidFill>
            <a:schemeClr val="accent6"/>
          </a:solidFill>
        </p:spPr>
        <p:txBody>
          <a:bodyPr wrap="square" rtlCol="0">
            <a:spAutoFit/>
          </a:bodyPr>
          <a:lstStyle/>
          <a:p>
            <a:r>
              <a:rPr lang="fr-FR" dirty="0" smtClean="0"/>
              <a:t>Partie TR:</a:t>
            </a:r>
            <a:endParaRPr lang="fr-FR" dirty="0"/>
          </a:p>
        </p:txBody>
      </p:sp>
    </p:spTree>
    <p:extLst>
      <p:ext uri="{BB962C8B-B14F-4D97-AF65-F5344CB8AC3E}">
        <p14:creationId xmlns:p14="http://schemas.microsoft.com/office/powerpoint/2010/main" val="41724047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0223" y="1247848"/>
            <a:ext cx="8026313"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517850" y="4249315"/>
            <a:ext cx="1638326" cy="646331"/>
          </a:xfrm>
          <a:prstGeom prst="rect">
            <a:avLst/>
          </a:prstGeom>
          <a:solidFill>
            <a:schemeClr val="bg1"/>
          </a:solidFill>
        </p:spPr>
        <p:txBody>
          <a:bodyPr wrap="square" rtlCol="0">
            <a:spAutoFit/>
          </a:bodyPr>
          <a:lstStyle/>
          <a:p>
            <a:pPr algn="ctr"/>
            <a:r>
              <a:rPr lang="en-GB" dirty="0" smtClean="0"/>
              <a:t>Based on IPCC 2007</a:t>
            </a:r>
            <a:endParaRPr lang="en-GB" dirty="0"/>
          </a:p>
        </p:txBody>
      </p:sp>
      <p:sp>
        <p:nvSpPr>
          <p:cNvPr id="9" name="TextBox 8"/>
          <p:cNvSpPr txBox="1"/>
          <p:nvPr/>
        </p:nvSpPr>
        <p:spPr>
          <a:xfrm>
            <a:off x="107503" y="1247849"/>
            <a:ext cx="1262719" cy="3693319"/>
          </a:xfrm>
          <a:prstGeom prst="rect">
            <a:avLst/>
          </a:prstGeom>
          <a:solidFill>
            <a:schemeClr val="bg1"/>
          </a:solidFill>
          <a:ln>
            <a:solidFill>
              <a:schemeClr val="tx1"/>
            </a:solidFill>
          </a:ln>
        </p:spPr>
        <p:txBody>
          <a:bodyPr wrap="square" rtlCol="0">
            <a:spAutoFit/>
          </a:bodyPr>
          <a:lstStyle/>
          <a:p>
            <a:r>
              <a:rPr lang="en-GB" dirty="0" smtClean="0"/>
              <a:t>Global Warming</a:t>
            </a:r>
          </a:p>
          <a:p>
            <a:r>
              <a:rPr lang="en-GB" dirty="0" smtClean="0"/>
              <a:t>Potential</a:t>
            </a:r>
          </a:p>
          <a:p>
            <a:r>
              <a:rPr lang="en-GB" dirty="0" smtClean="0"/>
              <a:t>(CO2 eq.)</a:t>
            </a:r>
          </a:p>
          <a:p>
            <a:endParaRPr lang="en-GB" dirty="0" smtClean="0"/>
          </a:p>
          <a:p>
            <a:endParaRPr lang="en-GB" dirty="0" smtClean="0"/>
          </a:p>
          <a:p>
            <a:r>
              <a:rPr lang="en-GB" dirty="0" smtClean="0"/>
              <a:t>CO2 = 1</a:t>
            </a:r>
          </a:p>
          <a:p>
            <a:endParaRPr lang="en-GB" dirty="0" smtClean="0"/>
          </a:p>
          <a:p>
            <a:r>
              <a:rPr lang="en-GB" dirty="0" smtClean="0"/>
              <a:t>CH4 = 21</a:t>
            </a:r>
          </a:p>
          <a:p>
            <a:endParaRPr lang="en-GB" dirty="0" smtClean="0"/>
          </a:p>
          <a:p>
            <a:r>
              <a:rPr lang="en-GB" dirty="0" smtClean="0"/>
              <a:t>N2O = 310</a:t>
            </a:r>
            <a:endParaRPr lang="en-GB" dirty="0"/>
          </a:p>
          <a:p>
            <a:endParaRPr lang="en-GB" dirty="0" smtClean="0"/>
          </a:p>
          <a:p>
            <a:endParaRPr lang="en-GB" dirty="0"/>
          </a:p>
        </p:txBody>
      </p:sp>
    </p:spTree>
    <p:extLst>
      <p:ext uri="{BB962C8B-B14F-4D97-AF65-F5344CB8AC3E}">
        <p14:creationId xmlns:p14="http://schemas.microsoft.com/office/powerpoint/2010/main" val="16460852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endParaRPr lang="nl-NL" altLang="en-US" smtClean="0"/>
          </a:p>
        </p:txBody>
      </p:sp>
      <p:sp>
        <p:nvSpPr>
          <p:cNvPr id="19459" name="Content Placeholder 2"/>
          <p:cNvSpPr>
            <a:spLocks noGrp="1"/>
          </p:cNvSpPr>
          <p:nvPr>
            <p:ph idx="1"/>
          </p:nvPr>
        </p:nvSpPr>
        <p:spPr/>
        <p:txBody>
          <a:bodyPr/>
          <a:lstStyle/>
          <a:p>
            <a:endParaRPr lang="nl-NL" altLang="en-US" smtClean="0"/>
          </a:p>
        </p:txBody>
      </p:sp>
      <p:sp>
        <p:nvSpPr>
          <p:cNvPr id="3" name="Rectangle 2"/>
          <p:cNvSpPr/>
          <p:nvPr/>
        </p:nvSpPr>
        <p:spPr>
          <a:xfrm>
            <a:off x="0" y="0"/>
            <a:ext cx="9144000" cy="6858000"/>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46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1880" y="2546839"/>
            <a:ext cx="5482946" cy="41128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188639"/>
            <a:ext cx="4032448" cy="3514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283968" y="2204864"/>
            <a:ext cx="4896544" cy="864096"/>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251520" y="3659832"/>
            <a:ext cx="2592288" cy="461665"/>
          </a:xfrm>
          <a:prstGeom prst="rect">
            <a:avLst/>
          </a:prstGeom>
          <a:noFill/>
        </p:spPr>
        <p:txBody>
          <a:bodyPr wrap="square" rtlCol="0">
            <a:spAutoFit/>
          </a:bodyPr>
          <a:lstStyle/>
          <a:p>
            <a:r>
              <a:rPr lang="en-GB" sz="2400" dirty="0" smtClean="0">
                <a:solidFill>
                  <a:schemeClr val="bg1"/>
                </a:solidFill>
              </a:rPr>
              <a:t>Soil C Storage</a:t>
            </a:r>
            <a:endParaRPr lang="en-GB" sz="2400" dirty="0">
              <a:solidFill>
                <a:schemeClr val="bg1"/>
              </a:solidFill>
            </a:endParaRPr>
          </a:p>
        </p:txBody>
      </p:sp>
      <p:sp>
        <p:nvSpPr>
          <p:cNvPr id="11" name="TextBox 10"/>
          <p:cNvSpPr txBox="1"/>
          <p:nvPr/>
        </p:nvSpPr>
        <p:spPr>
          <a:xfrm>
            <a:off x="6382538" y="2606140"/>
            <a:ext cx="2592288" cy="461665"/>
          </a:xfrm>
          <a:prstGeom prst="rect">
            <a:avLst/>
          </a:prstGeom>
          <a:noFill/>
        </p:spPr>
        <p:txBody>
          <a:bodyPr wrap="square" rtlCol="0">
            <a:spAutoFit/>
          </a:bodyPr>
          <a:lstStyle/>
          <a:p>
            <a:pPr algn="r"/>
            <a:r>
              <a:rPr lang="en-GB" sz="2400" dirty="0" smtClean="0">
                <a:solidFill>
                  <a:schemeClr val="bg1"/>
                </a:solidFill>
              </a:rPr>
              <a:t>N20 emissions</a:t>
            </a:r>
            <a:endParaRPr lang="en-GB" sz="2400" dirty="0">
              <a:solidFill>
                <a:schemeClr val="bg1"/>
              </a:solidFill>
            </a:endParaRPr>
          </a:p>
        </p:txBody>
      </p:sp>
    </p:spTree>
    <p:custDataLst>
      <p:tags r:id="rId1"/>
    </p:custDataLst>
    <p:extLst>
      <p:ext uri="{BB962C8B-B14F-4D97-AF65-F5344CB8AC3E}">
        <p14:creationId xmlns:p14="http://schemas.microsoft.com/office/powerpoint/2010/main" val="38575137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804" y="-90264"/>
            <a:ext cx="9119195" cy="1143000"/>
          </a:xfrm>
        </p:spPr>
        <p:txBody>
          <a:bodyPr>
            <a:normAutofit fontScale="90000"/>
          </a:bodyPr>
          <a:lstStyle/>
          <a:p>
            <a:pPr algn="l"/>
            <a:r>
              <a:rPr lang="fr-FR" dirty="0" smtClean="0"/>
              <a:t>Emissions de gaz à effet de serre en contexte de grandes cultures</a:t>
            </a:r>
            <a:endParaRPr lang="fr-FR" dirty="0"/>
          </a:p>
        </p:txBody>
      </p:sp>
      <p:pic>
        <p:nvPicPr>
          <p:cNvPr id="4" name="Espace réservé du contenu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1520" y="982406"/>
            <a:ext cx="4267200" cy="1438275"/>
          </a:xfrm>
        </p:spPr>
      </p:pic>
      <p:pic>
        <p:nvPicPr>
          <p:cNvPr id="8" name="Image 7"/>
          <p:cNvPicPr>
            <a:picLocks noChangeAspect="1"/>
          </p:cNvPicPr>
          <p:nvPr/>
        </p:nvPicPr>
        <p:blipFill rotWithShape="1">
          <a:blip r:embed="rId4">
            <a:extLst>
              <a:ext uri="{28A0092B-C50C-407E-A947-70E740481C1C}">
                <a14:useLocalDpi xmlns:a14="http://schemas.microsoft.com/office/drawing/2010/main" val="0"/>
              </a:ext>
            </a:extLst>
          </a:blip>
          <a:srcRect l="41637" t="78923" r="46463"/>
          <a:stretch/>
        </p:blipFill>
        <p:spPr>
          <a:xfrm>
            <a:off x="5496551" y="905240"/>
            <a:ext cx="1030746" cy="871055"/>
          </a:xfrm>
          <a:prstGeom prst="rect">
            <a:avLst/>
          </a:prstGeom>
          <a:solidFill>
            <a:schemeClr val="bg1"/>
          </a:solidFill>
        </p:spPr>
      </p:pic>
      <p:sp>
        <p:nvSpPr>
          <p:cNvPr id="13" name="Ellipse 12"/>
          <p:cNvSpPr/>
          <p:nvPr/>
        </p:nvSpPr>
        <p:spPr>
          <a:xfrm>
            <a:off x="1979712" y="1340768"/>
            <a:ext cx="936104" cy="1152127"/>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p:cNvSpPr txBox="1"/>
          <p:nvPr/>
        </p:nvSpPr>
        <p:spPr>
          <a:xfrm>
            <a:off x="2965060" y="2567583"/>
            <a:ext cx="3206638" cy="400110"/>
          </a:xfrm>
          <a:prstGeom prst="rect">
            <a:avLst/>
          </a:prstGeom>
          <a:noFill/>
        </p:spPr>
        <p:txBody>
          <a:bodyPr wrap="square" rtlCol="0">
            <a:spAutoFit/>
          </a:bodyPr>
          <a:lstStyle/>
          <a:p>
            <a:r>
              <a:rPr lang="fr-FR" sz="2000" dirty="0" smtClean="0">
                <a:solidFill>
                  <a:schemeClr val="bg1"/>
                </a:solidFill>
              </a:rPr>
              <a:t>Quels gaz concernés?</a:t>
            </a:r>
            <a:endParaRPr lang="fr-FR" sz="2000" dirty="0">
              <a:solidFill>
                <a:schemeClr val="bg1"/>
              </a:solidFill>
            </a:endParaRPr>
          </a:p>
        </p:txBody>
      </p:sp>
      <p:sp>
        <p:nvSpPr>
          <p:cNvPr id="20" name="TextBox 7"/>
          <p:cNvSpPr txBox="1"/>
          <p:nvPr/>
        </p:nvSpPr>
        <p:spPr>
          <a:xfrm>
            <a:off x="5496550" y="2883072"/>
            <a:ext cx="1217831" cy="369332"/>
          </a:xfrm>
          <a:prstGeom prst="rect">
            <a:avLst/>
          </a:prstGeom>
          <a:solidFill>
            <a:schemeClr val="bg1"/>
          </a:solidFill>
        </p:spPr>
        <p:txBody>
          <a:bodyPr wrap="square" rtlCol="0">
            <a:spAutoFit/>
          </a:bodyPr>
          <a:lstStyle/>
          <a:p>
            <a:r>
              <a:rPr lang="en-GB" dirty="0" smtClean="0"/>
              <a:t>IPCC 2007</a:t>
            </a:r>
            <a:endParaRPr lang="en-GB" dirty="0"/>
          </a:p>
        </p:txBody>
      </p:sp>
      <p:sp>
        <p:nvSpPr>
          <p:cNvPr id="22" name="Rectangle 21"/>
          <p:cNvSpPr/>
          <p:nvPr/>
        </p:nvSpPr>
        <p:spPr>
          <a:xfrm>
            <a:off x="5496551" y="1776295"/>
            <a:ext cx="1030746" cy="11067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9" name="Imag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27297" y="905240"/>
            <a:ext cx="2194750" cy="2347164"/>
          </a:xfrm>
          <a:prstGeom prst="rect">
            <a:avLst/>
          </a:prstGeom>
        </p:spPr>
      </p:pic>
      <p:cxnSp>
        <p:nvCxnSpPr>
          <p:cNvPr id="15" name="Connecteur droit avec flèche 14"/>
          <p:cNvCxnSpPr>
            <a:stCxn id="13" idx="4"/>
          </p:cNvCxnSpPr>
          <p:nvPr/>
        </p:nvCxnSpPr>
        <p:spPr>
          <a:xfrm>
            <a:off x="2447764" y="2492895"/>
            <a:ext cx="4079533" cy="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17" name="Rectangle à coins arrondis 16"/>
          <p:cNvSpPr/>
          <p:nvPr/>
        </p:nvSpPr>
        <p:spPr>
          <a:xfrm>
            <a:off x="35496" y="4365104"/>
            <a:ext cx="3888432" cy="783193"/>
          </a:xfrm>
          <a:prstGeom prst="roundRect">
            <a:avLst/>
          </a:prstGeom>
          <a:solidFill>
            <a:schemeClr val="accent6">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r>
              <a:rPr lang="fr-FR" sz="2000" dirty="0" smtClean="0">
                <a:solidFill>
                  <a:schemeClr val="tx1"/>
                </a:solidFill>
              </a:rPr>
              <a:t>N</a:t>
            </a:r>
            <a:r>
              <a:rPr lang="fr-FR" sz="2000" baseline="-25000" dirty="0" smtClean="0">
                <a:solidFill>
                  <a:schemeClr val="tx1"/>
                </a:solidFill>
              </a:rPr>
              <a:t>2</a:t>
            </a:r>
            <a:r>
              <a:rPr lang="fr-FR" sz="2000" dirty="0" smtClean="0">
                <a:solidFill>
                  <a:schemeClr val="tx1"/>
                </a:solidFill>
              </a:rPr>
              <a:t>O </a:t>
            </a:r>
            <a:r>
              <a:rPr lang="fr-FR" sz="2000" dirty="0">
                <a:solidFill>
                  <a:schemeClr val="tx1"/>
                </a:solidFill>
              </a:rPr>
              <a:t>= </a:t>
            </a:r>
            <a:r>
              <a:rPr lang="fr-FR" sz="2000" dirty="0" smtClean="0">
                <a:solidFill>
                  <a:schemeClr val="tx1"/>
                </a:solidFill>
              </a:rPr>
              <a:t>principal Gaz à effet de serre en contexte de grandes cultures</a:t>
            </a:r>
            <a:endParaRPr lang="fr-FR" sz="2000" dirty="0">
              <a:solidFill>
                <a:schemeClr val="tx1"/>
              </a:solidFill>
            </a:endParaRPr>
          </a:p>
        </p:txBody>
      </p:sp>
      <p:sp>
        <p:nvSpPr>
          <p:cNvPr id="27" name="ZoneTexte 26"/>
          <p:cNvSpPr txBox="1"/>
          <p:nvPr/>
        </p:nvSpPr>
        <p:spPr>
          <a:xfrm>
            <a:off x="7236296" y="2996952"/>
            <a:ext cx="1772741" cy="338554"/>
          </a:xfrm>
          <a:prstGeom prst="rect">
            <a:avLst/>
          </a:prstGeom>
          <a:noFill/>
        </p:spPr>
        <p:txBody>
          <a:bodyPr wrap="square" rtlCol="0">
            <a:spAutoFit/>
          </a:bodyPr>
          <a:lstStyle/>
          <a:p>
            <a:r>
              <a:rPr lang="fr-FR" sz="1600" i="1" dirty="0" smtClean="0"/>
              <a:t>6,2 Gt CO</a:t>
            </a:r>
            <a:r>
              <a:rPr lang="fr-FR" sz="1600" i="1" baseline="-25000" dirty="0" smtClean="0"/>
              <a:t>2</a:t>
            </a:r>
            <a:r>
              <a:rPr lang="fr-FR" sz="1600" i="1" dirty="0" smtClean="0"/>
              <a:t> </a:t>
            </a:r>
            <a:r>
              <a:rPr lang="fr-FR" sz="1600" i="1" dirty="0" err="1" smtClean="0"/>
              <a:t>eq</a:t>
            </a:r>
            <a:r>
              <a:rPr lang="fr-FR" sz="1600" i="1" dirty="0" smtClean="0"/>
              <a:t>/an</a:t>
            </a:r>
            <a:endParaRPr lang="fr-FR" sz="1600" i="1" dirty="0"/>
          </a:p>
        </p:txBody>
      </p:sp>
      <p:pic>
        <p:nvPicPr>
          <p:cNvPr id="3" name="Image 2"/>
          <p:cNvPicPr>
            <a:picLocks noChangeAspect="1"/>
          </p:cNvPicPr>
          <p:nvPr/>
        </p:nvPicPr>
        <p:blipFill rotWithShape="1">
          <a:blip r:embed="rId6">
            <a:extLst>
              <a:ext uri="{28A0092B-C50C-407E-A947-70E740481C1C}">
                <a14:useLocalDpi xmlns:a14="http://schemas.microsoft.com/office/drawing/2010/main" val="0"/>
              </a:ext>
            </a:extLst>
          </a:blip>
          <a:srcRect t="10529" b="2503"/>
          <a:stretch/>
        </p:blipFill>
        <p:spPr>
          <a:xfrm>
            <a:off x="4268390" y="3573016"/>
            <a:ext cx="4453657" cy="2459597"/>
          </a:xfrm>
          <a:prstGeom prst="rect">
            <a:avLst/>
          </a:prstGeom>
        </p:spPr>
      </p:pic>
      <p:sp>
        <p:nvSpPr>
          <p:cNvPr id="5" name="ZoneTexte 4"/>
          <p:cNvSpPr txBox="1"/>
          <p:nvPr/>
        </p:nvSpPr>
        <p:spPr>
          <a:xfrm>
            <a:off x="4268390" y="3573016"/>
            <a:ext cx="1311722" cy="369332"/>
          </a:xfrm>
          <a:prstGeom prst="rect">
            <a:avLst/>
          </a:prstGeom>
          <a:noFill/>
        </p:spPr>
        <p:txBody>
          <a:bodyPr wrap="square" rtlCol="0">
            <a:spAutoFit/>
          </a:bodyPr>
          <a:lstStyle/>
          <a:p>
            <a:r>
              <a:rPr lang="fr-FR" dirty="0" smtClean="0"/>
              <a:t>Cycle de N</a:t>
            </a:r>
            <a:endParaRPr lang="fr-FR" dirty="0"/>
          </a:p>
        </p:txBody>
      </p:sp>
    </p:spTree>
    <p:extLst>
      <p:ext uri="{BB962C8B-B14F-4D97-AF65-F5344CB8AC3E}">
        <p14:creationId xmlns:p14="http://schemas.microsoft.com/office/powerpoint/2010/main" val="25294646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p:cNvSpPr>
            <a:spLocks noGrp="1"/>
          </p:cNvSpPr>
          <p:nvPr>
            <p:ph type="title"/>
          </p:nvPr>
        </p:nvSpPr>
        <p:spPr>
          <a:xfrm>
            <a:off x="229322" y="2276872"/>
            <a:ext cx="8691706" cy="1143000"/>
          </a:xfrm>
        </p:spPr>
        <p:txBody>
          <a:bodyPr>
            <a:normAutofit fontScale="90000"/>
          </a:bodyPr>
          <a:lstStyle/>
          <a:p>
            <a:r>
              <a:rPr lang="en-US" b="1" kern="0" dirty="0" err="1"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Stockage</a:t>
            </a:r>
            <a:r>
              <a:rPr lang="en-US" b="1" kern="0"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de </a:t>
            </a:r>
            <a:r>
              <a:rPr lang="en-US" b="1" kern="0" dirty="0" err="1"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carbone</a:t>
            </a:r>
            <a:r>
              <a:rPr lang="en-US" b="1" kern="0"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et </a:t>
            </a:r>
            <a:r>
              <a:rPr lang="en-US" b="1" kern="0" dirty="0" err="1"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émissions</a:t>
            </a:r>
            <a:r>
              <a:rPr lang="en-US" b="1" kern="0"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de </a:t>
            </a:r>
            <a:r>
              <a:rPr lang="en-US" b="1" kern="0" dirty="0" err="1"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gaz</a:t>
            </a:r>
            <a:r>
              <a:rPr lang="en-US" b="1" kern="0"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à </a:t>
            </a:r>
            <a:r>
              <a:rPr lang="en-US" b="1" kern="0" dirty="0" err="1"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effet</a:t>
            </a:r>
            <a:r>
              <a:rPr lang="en-US" b="1" kern="0"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de </a:t>
            </a:r>
            <a:r>
              <a:rPr lang="en-US" b="1" kern="0" dirty="0" err="1"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serre</a:t>
            </a:r>
            <a:r>
              <a:rPr lang="en-US" b="1" kern="0"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kern="0" dirty="0" err="1"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liés</a:t>
            </a:r>
            <a:r>
              <a:rPr lang="en-US" b="1" kern="0"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à </a:t>
            </a:r>
            <a:r>
              <a:rPr lang="en-US" b="1" kern="0" dirty="0" err="1"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l’apport</a:t>
            </a:r>
            <a:r>
              <a:rPr lang="en-US" b="1" kern="0"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kern="0" dirty="0" err="1"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répété</a:t>
            </a:r>
            <a:r>
              <a:rPr lang="en-US" b="1" kern="0"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de PRO</a:t>
            </a:r>
            <a:endParaRPr lang="fr-FR" b="1" dirty="0">
              <a:solidFill>
                <a:srgbClr val="FFC000"/>
              </a:solidFill>
              <a:effectLst>
                <a:outerShdw blurRad="38100" dist="38100" dir="2700000" algn="tl">
                  <a:srgbClr val="000000">
                    <a:alpha val="43137"/>
                  </a:srgbClr>
                </a:outerShdw>
              </a:effectLst>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50350" cy="214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672" y="5348535"/>
            <a:ext cx="9140328" cy="338554"/>
          </a:xfrm>
          <a:prstGeom prst="rect">
            <a:avLst/>
          </a:prstGeom>
        </p:spPr>
        <p:txBody>
          <a:bodyPr wrap="square">
            <a:spAutoFit/>
          </a:bodyPr>
          <a:lstStyle/>
          <a:p>
            <a:pPr algn="ctr"/>
            <a:r>
              <a:rPr lang="fr-FR" sz="1600" u="sng" dirty="0" smtClean="0">
                <a:solidFill>
                  <a:prstClr val="white"/>
                </a:solidFill>
              </a:rPr>
              <a:t>Fiona </a:t>
            </a:r>
            <a:r>
              <a:rPr lang="fr-FR" sz="1600" u="sng" dirty="0">
                <a:solidFill>
                  <a:prstClr val="white"/>
                </a:solidFill>
              </a:rPr>
              <a:t>OBRIOT</a:t>
            </a:r>
            <a:r>
              <a:rPr lang="fr-FR" sz="1600" dirty="0">
                <a:solidFill>
                  <a:prstClr val="white"/>
                </a:solidFill>
              </a:rPr>
              <a:t>, </a:t>
            </a:r>
            <a:r>
              <a:rPr lang="fr-FR" sz="1600" dirty="0" smtClean="0">
                <a:solidFill>
                  <a:prstClr val="white"/>
                </a:solidFill>
              </a:rPr>
              <a:t>Laure VIEUBLE-GONOD, Denis MONTENACH, Patricia LAVILLE, </a:t>
            </a:r>
            <a:r>
              <a:rPr lang="fr-FR" sz="1600" dirty="0">
                <a:solidFill>
                  <a:prstClr val="white"/>
                </a:solidFill>
              </a:rPr>
              <a:t>Sabine </a:t>
            </a:r>
            <a:r>
              <a:rPr lang="fr-FR" sz="1600" dirty="0" smtClean="0">
                <a:solidFill>
                  <a:prstClr val="white"/>
                </a:solidFill>
              </a:rPr>
              <a:t>HOUOT</a:t>
            </a:r>
            <a:endParaRPr lang="fr-FR" sz="1600" dirty="0"/>
          </a:p>
        </p:txBody>
      </p:sp>
      <p:sp>
        <p:nvSpPr>
          <p:cNvPr id="5" name="ZoneTexte 4"/>
          <p:cNvSpPr txBox="1"/>
          <p:nvPr/>
        </p:nvSpPr>
        <p:spPr>
          <a:xfrm>
            <a:off x="189186" y="5713511"/>
            <a:ext cx="8844455" cy="307777"/>
          </a:xfrm>
          <a:prstGeom prst="rect">
            <a:avLst/>
          </a:prstGeom>
          <a:noFill/>
        </p:spPr>
        <p:txBody>
          <a:bodyPr wrap="square" rtlCol="0">
            <a:spAutoFit/>
          </a:bodyPr>
          <a:lstStyle/>
          <a:p>
            <a:pPr algn="ctr"/>
            <a:r>
              <a:rPr lang="fr-FR" sz="1400" dirty="0" smtClean="0">
                <a:solidFill>
                  <a:prstClr val="white"/>
                </a:solidFill>
              </a:rPr>
              <a:t>12 </a:t>
            </a:r>
            <a:r>
              <a:rPr lang="fr-FR" sz="1400" dirty="0">
                <a:solidFill>
                  <a:prstClr val="white"/>
                </a:solidFill>
              </a:rPr>
              <a:t>décembre 2014 - Centre International de Séjour de Paris, 6 av. Maurice Ravel, 75012 PARIS  </a:t>
            </a:r>
          </a:p>
        </p:txBody>
      </p:sp>
      <p:pic>
        <p:nvPicPr>
          <p:cNvPr id="8" name="Imag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48264" y="3642750"/>
            <a:ext cx="1602468" cy="12003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Imag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17906" y="3861048"/>
            <a:ext cx="1387014" cy="9820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ZoneTexte 2"/>
          <p:cNvSpPr txBox="1"/>
          <p:nvPr/>
        </p:nvSpPr>
        <p:spPr>
          <a:xfrm>
            <a:off x="3419872" y="4129916"/>
            <a:ext cx="1656184" cy="523220"/>
          </a:xfrm>
          <a:prstGeom prst="rect">
            <a:avLst/>
          </a:prstGeom>
          <a:noFill/>
        </p:spPr>
        <p:txBody>
          <a:bodyPr wrap="square" rtlCol="0">
            <a:spAutoFit/>
          </a:bodyPr>
          <a:lstStyle/>
          <a:p>
            <a:pPr algn="ctr"/>
            <a:r>
              <a:rPr lang="fr-FR" sz="1400" b="1" dirty="0" smtClean="0">
                <a:solidFill>
                  <a:schemeClr val="accent3"/>
                </a:solidFill>
                <a:effectLst>
                  <a:outerShdw blurRad="38100" dist="38100" dir="2700000" algn="tl">
                    <a:srgbClr val="000000">
                      <a:alpha val="43137"/>
                    </a:srgbClr>
                  </a:outerShdw>
                </a:effectLst>
              </a:rPr>
              <a:t>STOCKAGE </a:t>
            </a:r>
          </a:p>
          <a:p>
            <a:pPr algn="ctr"/>
            <a:r>
              <a:rPr lang="fr-FR" sz="1400" b="1" dirty="0" smtClean="0">
                <a:solidFill>
                  <a:schemeClr val="accent3"/>
                </a:solidFill>
                <a:effectLst>
                  <a:outerShdw blurRad="38100" dist="38100" dir="2700000" algn="tl">
                    <a:srgbClr val="000000">
                      <a:alpha val="43137"/>
                    </a:srgbClr>
                  </a:outerShdw>
                </a:effectLst>
              </a:rPr>
              <a:t>de C</a:t>
            </a:r>
            <a:endParaRPr lang="fr-FR" sz="1400" b="1" dirty="0">
              <a:solidFill>
                <a:schemeClr val="accent3"/>
              </a:solidFill>
              <a:effectLst>
                <a:outerShdw blurRad="38100" dist="38100" dir="2700000" algn="tl">
                  <a:srgbClr val="000000">
                    <a:alpha val="43137"/>
                  </a:srgbClr>
                </a:outerShdw>
              </a:effectLst>
            </a:endParaRPr>
          </a:p>
        </p:txBody>
      </p:sp>
      <p:sp>
        <p:nvSpPr>
          <p:cNvPr id="11" name="ZoneTexte 10"/>
          <p:cNvSpPr txBox="1"/>
          <p:nvPr/>
        </p:nvSpPr>
        <p:spPr>
          <a:xfrm>
            <a:off x="4211960" y="4140369"/>
            <a:ext cx="1656184" cy="584775"/>
          </a:xfrm>
          <a:prstGeom prst="rect">
            <a:avLst/>
          </a:prstGeom>
          <a:noFill/>
        </p:spPr>
        <p:txBody>
          <a:bodyPr wrap="square" rtlCol="0">
            <a:spAutoFit/>
          </a:bodyPr>
          <a:lstStyle/>
          <a:p>
            <a:pPr algn="ctr"/>
            <a:r>
              <a:rPr lang="fr-FR" sz="1600" b="1" dirty="0" smtClean="0">
                <a:solidFill>
                  <a:srgbClr val="FF0000"/>
                </a:solidFill>
                <a:effectLst>
                  <a:outerShdw blurRad="38100" dist="38100" dir="2700000" algn="tl">
                    <a:srgbClr val="000000">
                      <a:alpha val="43137"/>
                    </a:srgbClr>
                  </a:outerShdw>
                </a:effectLst>
              </a:rPr>
              <a:t>FLUX DE </a:t>
            </a:r>
          </a:p>
          <a:p>
            <a:pPr algn="ctr"/>
            <a:r>
              <a:rPr lang="fr-FR" sz="1600" b="1" dirty="0" smtClean="0">
                <a:solidFill>
                  <a:srgbClr val="FF0000"/>
                </a:solidFill>
                <a:effectLst>
                  <a:outerShdw blurRad="38100" dist="38100" dir="2700000" algn="tl">
                    <a:srgbClr val="000000">
                      <a:alpha val="43137"/>
                    </a:srgbClr>
                  </a:outerShdw>
                </a:effectLst>
              </a:rPr>
              <a:t>GES</a:t>
            </a:r>
            <a:endParaRPr lang="fr-FR" sz="1600" b="1" dirty="0">
              <a:solidFill>
                <a:srgbClr val="FF0000"/>
              </a:solidFill>
              <a:effectLst>
                <a:outerShdw blurRad="38100" dist="38100" dir="2700000" algn="tl">
                  <a:srgbClr val="000000">
                    <a:alpha val="43137"/>
                  </a:srgbClr>
                </a:outerShdw>
              </a:effectLst>
            </a:endParaRPr>
          </a:p>
        </p:txBody>
      </p:sp>
      <p:pic>
        <p:nvPicPr>
          <p:cNvPr id="1026" name="Picture 2" descr="C:\Users\fobriot\AppData\Local\Temp\DVB2006-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3568" y="3680351"/>
            <a:ext cx="1656184" cy="12421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0388918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Imag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6709" y="3734743"/>
            <a:ext cx="3098686" cy="2245678"/>
          </a:xfrm>
          <a:prstGeom prst="rect">
            <a:avLst/>
          </a:prstGeom>
        </p:spPr>
      </p:pic>
      <p:pic>
        <p:nvPicPr>
          <p:cNvPr id="19" name="Imag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4594" y="3734743"/>
            <a:ext cx="3672732" cy="2260142"/>
          </a:xfrm>
          <a:prstGeom prst="rect">
            <a:avLst/>
          </a:prstGeom>
        </p:spPr>
      </p:pic>
      <p:sp>
        <p:nvSpPr>
          <p:cNvPr id="2" name="Rectangle 210"/>
          <p:cNvSpPr txBox="1">
            <a:spLocks noChangeArrowheads="1"/>
          </p:cNvSpPr>
          <p:nvPr/>
        </p:nvSpPr>
        <p:spPr>
          <a:xfrm>
            <a:off x="0" y="44450"/>
            <a:ext cx="9144000" cy="1143000"/>
          </a:xfrm>
          <a:prstGeom prst="rect">
            <a:avLst/>
          </a:prstGeom>
          <a:noFill/>
          <a:ln/>
        </p:spPr>
        <p:txBody>
          <a:bodyPr lIns="85533" tIns="42766" rIns="85533" bIns="42766">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altLang="fr-FR" sz="3200" b="1" dirty="0" smtClean="0">
                <a:solidFill>
                  <a:schemeClr val="bg1"/>
                </a:solidFill>
                <a:latin typeface="+mn-lt"/>
                <a:cs typeface="Arial" panose="020B0604020202020204" pitchFamily="34" charset="0"/>
              </a:rPr>
              <a:t>Augmentation de MO : </a:t>
            </a:r>
            <a:r>
              <a:rPr lang="en-US" altLang="fr-FR" sz="3200" b="1" dirty="0" err="1" smtClean="0">
                <a:solidFill>
                  <a:schemeClr val="bg1"/>
                </a:solidFill>
                <a:latin typeface="+mn-lt"/>
                <a:cs typeface="Arial" panose="020B0604020202020204" pitchFamily="34" charset="0"/>
              </a:rPr>
              <a:t>effet</a:t>
            </a:r>
            <a:r>
              <a:rPr lang="en-US" altLang="fr-FR" sz="3200" b="1" dirty="0" smtClean="0">
                <a:solidFill>
                  <a:schemeClr val="bg1"/>
                </a:solidFill>
                <a:latin typeface="+mn-lt"/>
                <a:cs typeface="Arial" panose="020B0604020202020204" pitchFamily="34" charset="0"/>
              </a:rPr>
              <a:t> </a:t>
            </a:r>
            <a:r>
              <a:rPr lang="en-US" altLang="fr-FR" sz="3200" b="1" dirty="0" err="1" smtClean="0">
                <a:solidFill>
                  <a:schemeClr val="bg1"/>
                </a:solidFill>
                <a:latin typeface="+mn-lt"/>
                <a:cs typeface="Arial" panose="020B0604020202020204" pitchFamily="34" charset="0"/>
              </a:rPr>
              <a:t>selon</a:t>
            </a:r>
            <a:r>
              <a:rPr lang="en-US" altLang="fr-FR" sz="3200" b="1" dirty="0" smtClean="0">
                <a:solidFill>
                  <a:schemeClr val="bg1"/>
                </a:solidFill>
                <a:latin typeface="+mn-lt"/>
                <a:cs typeface="Arial" panose="020B0604020202020204" pitchFamily="34" charset="0"/>
              </a:rPr>
              <a:t> la dose </a:t>
            </a:r>
            <a:r>
              <a:rPr lang="en-US" altLang="fr-FR" sz="3200" b="1" dirty="0" err="1" smtClean="0">
                <a:solidFill>
                  <a:schemeClr val="bg1"/>
                </a:solidFill>
                <a:latin typeface="+mn-lt"/>
                <a:cs typeface="Arial" panose="020B0604020202020204" pitchFamily="34" charset="0"/>
              </a:rPr>
              <a:t>apportée</a:t>
            </a:r>
            <a:r>
              <a:rPr lang="en-US" altLang="fr-FR" sz="3200" b="1" dirty="0" smtClean="0">
                <a:solidFill>
                  <a:schemeClr val="bg1"/>
                </a:solidFill>
                <a:latin typeface="+mn-lt"/>
                <a:cs typeface="Arial" panose="020B0604020202020204" pitchFamily="34" charset="0"/>
              </a:rPr>
              <a:t> ?</a:t>
            </a:r>
            <a:endParaRPr lang="en-US" altLang="fr-FR" sz="3200" b="1" dirty="0">
              <a:solidFill>
                <a:schemeClr val="bg1"/>
              </a:solidFill>
              <a:latin typeface="+mn-lt"/>
              <a:cs typeface="Arial" panose="020B0604020202020204" pitchFamily="34" charset="0"/>
            </a:endParaRPr>
          </a:p>
        </p:txBody>
      </p:sp>
      <p:sp>
        <p:nvSpPr>
          <p:cNvPr id="3" name="ZoneTexte 2"/>
          <p:cNvSpPr txBox="1"/>
          <p:nvPr/>
        </p:nvSpPr>
        <p:spPr>
          <a:xfrm>
            <a:off x="35496" y="3140968"/>
            <a:ext cx="4032448" cy="461665"/>
          </a:xfrm>
          <a:prstGeom prst="rect">
            <a:avLst/>
          </a:prstGeom>
          <a:noFill/>
          <a:ln>
            <a:solidFill>
              <a:schemeClr val="bg1"/>
            </a:solidFill>
          </a:ln>
        </p:spPr>
        <p:txBody>
          <a:bodyPr wrap="square" rtlCol="0">
            <a:spAutoFit/>
          </a:bodyPr>
          <a:lstStyle/>
          <a:p>
            <a:r>
              <a:rPr lang="fr-FR" sz="2400" dirty="0" smtClean="0">
                <a:solidFill>
                  <a:schemeClr val="bg1"/>
                </a:solidFill>
              </a:rPr>
              <a:t>Pas d’effet sur le stockage du C </a:t>
            </a:r>
          </a:p>
        </p:txBody>
      </p:sp>
      <p:sp>
        <p:nvSpPr>
          <p:cNvPr id="4" name="ZoneTexte 3"/>
          <p:cNvSpPr txBox="1"/>
          <p:nvPr/>
        </p:nvSpPr>
        <p:spPr>
          <a:xfrm>
            <a:off x="179512" y="1100386"/>
            <a:ext cx="1872208" cy="707886"/>
          </a:xfrm>
          <a:prstGeom prst="rect">
            <a:avLst/>
          </a:prstGeom>
          <a:solidFill>
            <a:schemeClr val="accent6"/>
          </a:solidFill>
        </p:spPr>
        <p:txBody>
          <a:bodyPr wrap="square" rtlCol="0">
            <a:spAutoFit/>
          </a:bodyPr>
          <a:lstStyle/>
          <a:p>
            <a:pPr algn="ctr"/>
            <a:r>
              <a:rPr lang="fr-FR" sz="2000" b="1" dirty="0" smtClean="0">
                <a:solidFill>
                  <a:schemeClr val="bg1"/>
                </a:solidFill>
                <a:effectLst>
                  <a:outerShdw blurRad="38100" dist="38100" dir="2700000" algn="tl">
                    <a:srgbClr val="000000">
                      <a:alpha val="43137"/>
                    </a:srgbClr>
                  </a:outerShdw>
                </a:effectLst>
              </a:rPr>
              <a:t>Site de Colmar 170 </a:t>
            </a:r>
            <a:r>
              <a:rPr lang="fr-FR" sz="2000" b="1" dirty="0" err="1" smtClean="0">
                <a:solidFill>
                  <a:schemeClr val="bg1"/>
                </a:solidFill>
                <a:effectLst>
                  <a:outerShdw blurRad="38100" dist="38100" dir="2700000" algn="tl">
                    <a:srgbClr val="000000">
                      <a:alpha val="43137"/>
                    </a:srgbClr>
                  </a:outerShdw>
                </a:effectLst>
              </a:rPr>
              <a:t>kgN</a:t>
            </a:r>
            <a:r>
              <a:rPr lang="fr-FR" sz="2000" b="1" dirty="0" smtClean="0">
                <a:solidFill>
                  <a:schemeClr val="bg1"/>
                </a:solidFill>
                <a:effectLst>
                  <a:outerShdw blurRad="38100" dist="38100" dir="2700000" algn="tl">
                    <a:srgbClr val="000000">
                      <a:alpha val="43137"/>
                    </a:srgbClr>
                  </a:outerShdw>
                </a:effectLst>
              </a:rPr>
              <a:t>/ha</a:t>
            </a:r>
            <a:endParaRPr lang="fr-FR" sz="2000" b="1" dirty="0">
              <a:solidFill>
                <a:schemeClr val="bg1"/>
              </a:solidFill>
              <a:effectLst>
                <a:outerShdw blurRad="38100" dist="38100" dir="2700000" algn="tl">
                  <a:srgbClr val="000000">
                    <a:alpha val="43137"/>
                  </a:srgbClr>
                </a:outerShdw>
              </a:effectLst>
            </a:endParaRPr>
          </a:p>
        </p:txBody>
      </p:sp>
      <p:sp>
        <p:nvSpPr>
          <p:cNvPr id="5" name="ZoneTexte 4"/>
          <p:cNvSpPr txBox="1"/>
          <p:nvPr/>
        </p:nvSpPr>
        <p:spPr>
          <a:xfrm>
            <a:off x="6986012" y="1124744"/>
            <a:ext cx="2117876" cy="707886"/>
          </a:xfrm>
          <a:prstGeom prst="rect">
            <a:avLst/>
          </a:prstGeom>
          <a:solidFill>
            <a:schemeClr val="accent6"/>
          </a:solidFill>
        </p:spPr>
        <p:txBody>
          <a:bodyPr wrap="square" rtlCol="0">
            <a:spAutoFit/>
          </a:bodyPr>
          <a:lstStyle/>
          <a:p>
            <a:pPr algn="ctr"/>
            <a:r>
              <a:rPr lang="fr-FR" sz="2000" b="1" dirty="0" smtClean="0">
                <a:solidFill>
                  <a:schemeClr val="bg1"/>
                </a:solidFill>
                <a:effectLst>
                  <a:outerShdw blurRad="38100" dist="38100" dir="2700000" algn="tl">
                    <a:srgbClr val="000000">
                      <a:alpha val="43137"/>
                    </a:srgbClr>
                  </a:outerShdw>
                </a:effectLst>
              </a:rPr>
              <a:t>Site de </a:t>
            </a:r>
            <a:r>
              <a:rPr lang="fr-FR" sz="2000" b="1" dirty="0" err="1" smtClean="0">
                <a:solidFill>
                  <a:schemeClr val="bg1"/>
                </a:solidFill>
                <a:effectLst>
                  <a:outerShdw blurRad="38100" dist="38100" dir="2700000" algn="tl">
                    <a:srgbClr val="000000">
                      <a:alpha val="43137"/>
                    </a:srgbClr>
                  </a:outerShdw>
                </a:effectLst>
              </a:rPr>
              <a:t>Qualiagro</a:t>
            </a:r>
            <a:r>
              <a:rPr lang="fr-FR" sz="2000" b="1" dirty="0" smtClean="0">
                <a:solidFill>
                  <a:schemeClr val="bg1"/>
                </a:solidFill>
                <a:effectLst>
                  <a:outerShdw blurRad="38100" dist="38100" dir="2700000" algn="tl">
                    <a:srgbClr val="000000">
                      <a:alpha val="43137"/>
                    </a:srgbClr>
                  </a:outerShdw>
                </a:effectLst>
              </a:rPr>
              <a:t> 4 </a:t>
            </a:r>
            <a:r>
              <a:rPr lang="fr-FR" sz="2000" b="1" dirty="0" err="1" smtClean="0">
                <a:solidFill>
                  <a:schemeClr val="bg1"/>
                </a:solidFill>
                <a:effectLst>
                  <a:outerShdw blurRad="38100" dist="38100" dir="2700000" algn="tl">
                    <a:srgbClr val="000000">
                      <a:alpha val="43137"/>
                    </a:srgbClr>
                  </a:outerShdw>
                </a:effectLst>
              </a:rPr>
              <a:t>tC</a:t>
            </a:r>
            <a:r>
              <a:rPr lang="fr-FR" sz="2000" b="1" dirty="0" smtClean="0">
                <a:solidFill>
                  <a:schemeClr val="bg1"/>
                </a:solidFill>
                <a:effectLst>
                  <a:outerShdw blurRad="38100" dist="38100" dir="2700000" algn="tl">
                    <a:srgbClr val="000000">
                      <a:alpha val="43137"/>
                    </a:srgbClr>
                  </a:outerShdw>
                </a:effectLst>
              </a:rPr>
              <a:t>/ha</a:t>
            </a:r>
            <a:endParaRPr lang="fr-FR" sz="2000" b="1" dirty="0">
              <a:solidFill>
                <a:schemeClr val="bg1"/>
              </a:solidFill>
              <a:effectLst>
                <a:outerShdw blurRad="38100" dist="38100" dir="2700000" algn="tl">
                  <a:srgbClr val="000000">
                    <a:alpha val="43137"/>
                  </a:srgbClr>
                </a:outerShdw>
              </a:effectLst>
            </a:endParaRPr>
          </a:p>
        </p:txBody>
      </p:sp>
      <p:sp>
        <p:nvSpPr>
          <p:cNvPr id="7" name="ZoneTexte 6"/>
          <p:cNvSpPr txBox="1"/>
          <p:nvPr/>
        </p:nvSpPr>
        <p:spPr>
          <a:xfrm>
            <a:off x="107504" y="1988840"/>
            <a:ext cx="2602608" cy="646331"/>
          </a:xfrm>
          <a:prstGeom prst="rect">
            <a:avLst/>
          </a:prstGeom>
          <a:noFill/>
        </p:spPr>
        <p:txBody>
          <a:bodyPr wrap="square" rtlCol="0">
            <a:spAutoFit/>
          </a:bodyPr>
          <a:lstStyle/>
          <a:p>
            <a:pPr algn="ctr"/>
            <a:r>
              <a:rPr lang="fr-FR" dirty="0" smtClean="0">
                <a:solidFill>
                  <a:schemeClr val="bg1"/>
                </a:solidFill>
              </a:rPr>
              <a:t>Pratique basée sur N</a:t>
            </a:r>
          </a:p>
          <a:p>
            <a:pPr algn="ctr"/>
            <a:r>
              <a:rPr lang="fr-FR" dirty="0" smtClean="0">
                <a:solidFill>
                  <a:schemeClr val="bg1"/>
                </a:solidFill>
              </a:rPr>
              <a:t>Soit: 0,84 à 2,2 </a:t>
            </a:r>
            <a:r>
              <a:rPr lang="fr-FR" dirty="0" err="1" smtClean="0">
                <a:solidFill>
                  <a:schemeClr val="bg1"/>
                </a:solidFill>
              </a:rPr>
              <a:t>tC</a:t>
            </a:r>
            <a:r>
              <a:rPr lang="fr-FR" dirty="0" smtClean="0">
                <a:solidFill>
                  <a:schemeClr val="bg1"/>
                </a:solidFill>
              </a:rPr>
              <a:t>/ha</a:t>
            </a:r>
            <a:endParaRPr lang="fr-FR" dirty="0">
              <a:solidFill>
                <a:schemeClr val="bg1"/>
              </a:solidFill>
            </a:endParaRPr>
          </a:p>
        </p:txBody>
      </p:sp>
      <p:sp>
        <p:nvSpPr>
          <p:cNvPr id="8" name="ZoneTexte 7"/>
          <p:cNvSpPr txBox="1"/>
          <p:nvPr/>
        </p:nvSpPr>
        <p:spPr>
          <a:xfrm>
            <a:off x="6444208" y="1988840"/>
            <a:ext cx="3132856" cy="369332"/>
          </a:xfrm>
          <a:prstGeom prst="rect">
            <a:avLst/>
          </a:prstGeom>
          <a:noFill/>
        </p:spPr>
        <p:txBody>
          <a:bodyPr wrap="square" rtlCol="0">
            <a:spAutoFit/>
          </a:bodyPr>
          <a:lstStyle/>
          <a:p>
            <a:pPr algn="ctr"/>
            <a:r>
              <a:rPr lang="fr-FR" dirty="0" smtClean="0">
                <a:solidFill>
                  <a:schemeClr val="bg1"/>
                </a:solidFill>
              </a:rPr>
              <a:t>Pratique basée sur le C</a:t>
            </a:r>
            <a:endParaRPr lang="fr-FR" dirty="0">
              <a:solidFill>
                <a:schemeClr val="bg1"/>
              </a:solidFill>
            </a:endParaRPr>
          </a:p>
        </p:txBody>
      </p:sp>
      <p:sp>
        <p:nvSpPr>
          <p:cNvPr id="9" name="ZoneTexte 8"/>
          <p:cNvSpPr txBox="1"/>
          <p:nvPr/>
        </p:nvSpPr>
        <p:spPr>
          <a:xfrm>
            <a:off x="1115616" y="1772816"/>
            <a:ext cx="1117868" cy="369332"/>
          </a:xfrm>
          <a:prstGeom prst="rect">
            <a:avLst/>
          </a:prstGeom>
          <a:noFill/>
        </p:spPr>
        <p:txBody>
          <a:bodyPr wrap="square" rtlCol="0">
            <a:spAutoFit/>
          </a:bodyPr>
          <a:lstStyle/>
          <a:p>
            <a:r>
              <a:rPr lang="fr-FR" dirty="0" smtClean="0">
                <a:solidFill>
                  <a:schemeClr val="bg1"/>
                </a:solidFill>
              </a:rPr>
              <a:t>=</a:t>
            </a:r>
            <a:endParaRPr lang="fr-FR" dirty="0">
              <a:solidFill>
                <a:schemeClr val="bg1"/>
              </a:solidFill>
            </a:endParaRPr>
          </a:p>
        </p:txBody>
      </p:sp>
      <p:sp>
        <p:nvSpPr>
          <p:cNvPr id="10" name="Rectangle 9"/>
          <p:cNvSpPr/>
          <p:nvPr/>
        </p:nvSpPr>
        <p:spPr>
          <a:xfrm>
            <a:off x="7956376" y="1772816"/>
            <a:ext cx="289604" cy="369332"/>
          </a:xfrm>
          <a:prstGeom prst="rect">
            <a:avLst/>
          </a:prstGeom>
        </p:spPr>
        <p:txBody>
          <a:bodyPr wrap="square">
            <a:spAutoFit/>
          </a:bodyPr>
          <a:lstStyle/>
          <a:p>
            <a:r>
              <a:rPr lang="fr-FR" dirty="0">
                <a:solidFill>
                  <a:schemeClr val="bg1"/>
                </a:solidFill>
              </a:rPr>
              <a:t>=</a:t>
            </a:r>
          </a:p>
        </p:txBody>
      </p:sp>
      <p:cxnSp>
        <p:nvCxnSpPr>
          <p:cNvPr id="12" name="Connecteur droit avec flèche 11"/>
          <p:cNvCxnSpPr/>
          <p:nvPr/>
        </p:nvCxnSpPr>
        <p:spPr>
          <a:xfrm>
            <a:off x="1259632" y="2564904"/>
            <a:ext cx="0" cy="576064"/>
          </a:xfrm>
          <a:prstGeom prst="straightConnector1">
            <a:avLst/>
          </a:prstGeom>
          <a:ln>
            <a:solidFill>
              <a:schemeClr val="bg1"/>
            </a:solidFill>
            <a:tailEnd type="arrow"/>
          </a:ln>
        </p:spPr>
        <p:style>
          <a:lnRef idx="2">
            <a:schemeClr val="dk1"/>
          </a:lnRef>
          <a:fillRef idx="0">
            <a:schemeClr val="dk1"/>
          </a:fillRef>
          <a:effectRef idx="1">
            <a:schemeClr val="dk1"/>
          </a:effectRef>
          <a:fontRef idx="minor">
            <a:schemeClr val="tx1"/>
          </a:fontRef>
        </p:style>
      </p:cxnSp>
      <p:cxnSp>
        <p:nvCxnSpPr>
          <p:cNvPr id="13" name="Connecteur droit avec flèche 12"/>
          <p:cNvCxnSpPr/>
          <p:nvPr/>
        </p:nvCxnSpPr>
        <p:spPr>
          <a:xfrm flipH="1">
            <a:off x="8100392" y="2312005"/>
            <a:ext cx="786" cy="828963"/>
          </a:xfrm>
          <a:prstGeom prst="straightConnector1">
            <a:avLst/>
          </a:prstGeom>
          <a:ln>
            <a:solidFill>
              <a:schemeClr val="bg1"/>
            </a:solidFill>
            <a:tailEnd type="arrow"/>
          </a:ln>
        </p:spPr>
        <p:style>
          <a:lnRef idx="2">
            <a:schemeClr val="dk1"/>
          </a:lnRef>
          <a:fillRef idx="0">
            <a:schemeClr val="dk1"/>
          </a:fillRef>
          <a:effectRef idx="1">
            <a:schemeClr val="dk1"/>
          </a:effectRef>
          <a:fontRef idx="minor">
            <a:schemeClr val="tx1"/>
          </a:fontRef>
        </p:style>
      </p:cxnSp>
      <p:sp>
        <p:nvSpPr>
          <p:cNvPr id="14" name="ZoneTexte 13"/>
          <p:cNvSpPr txBox="1"/>
          <p:nvPr/>
        </p:nvSpPr>
        <p:spPr>
          <a:xfrm>
            <a:off x="5580112" y="3140968"/>
            <a:ext cx="3491880" cy="461665"/>
          </a:xfrm>
          <a:prstGeom prst="rect">
            <a:avLst/>
          </a:prstGeom>
          <a:noFill/>
          <a:ln>
            <a:solidFill>
              <a:schemeClr val="bg1"/>
            </a:solidFill>
          </a:ln>
        </p:spPr>
        <p:txBody>
          <a:bodyPr wrap="square" rtlCol="0">
            <a:spAutoFit/>
          </a:bodyPr>
          <a:lstStyle/>
          <a:p>
            <a:r>
              <a:rPr lang="fr-FR" sz="2400" dirty="0" smtClean="0">
                <a:solidFill>
                  <a:schemeClr val="bg1"/>
                </a:solidFill>
              </a:rPr>
              <a:t>↗ du stockage de Carbone</a:t>
            </a:r>
          </a:p>
        </p:txBody>
      </p:sp>
      <p:sp>
        <p:nvSpPr>
          <p:cNvPr id="21" name="ZoneTexte 20"/>
          <p:cNvSpPr txBox="1"/>
          <p:nvPr/>
        </p:nvSpPr>
        <p:spPr>
          <a:xfrm>
            <a:off x="2987824" y="692696"/>
            <a:ext cx="3024336" cy="1815882"/>
          </a:xfrm>
          <a:prstGeom prst="rect">
            <a:avLst/>
          </a:prstGeom>
          <a:solidFill>
            <a:srgbClr val="DDEBCF"/>
          </a:solidFill>
          <a:ln>
            <a:solidFill>
              <a:srgbClr val="156913"/>
            </a:solidFill>
          </a:ln>
        </p:spPr>
        <p:txBody>
          <a:bodyPr wrap="square" rtlCol="0">
            <a:spAutoFit/>
          </a:bodyPr>
          <a:lstStyle/>
          <a:p>
            <a:r>
              <a:rPr lang="fr-FR" sz="1400" b="1" dirty="0" smtClean="0"/>
              <a:t>Parcelles sans engrais minéral</a:t>
            </a:r>
          </a:p>
          <a:p>
            <a:r>
              <a:rPr lang="fr-FR" sz="1400" b="1" dirty="0" smtClean="0">
                <a:solidFill>
                  <a:srgbClr val="FF33CC"/>
                </a:solidFill>
              </a:rPr>
              <a:t>BOUE: </a:t>
            </a:r>
            <a:r>
              <a:rPr lang="fr-FR" sz="1400" dirty="0" smtClean="0"/>
              <a:t>boue de station d’épuration</a:t>
            </a:r>
          </a:p>
          <a:p>
            <a:r>
              <a:rPr lang="fr-FR" sz="1400" b="1" dirty="0" smtClean="0">
                <a:solidFill>
                  <a:schemeClr val="accent4"/>
                </a:solidFill>
              </a:rPr>
              <a:t>DVB: </a:t>
            </a:r>
            <a:r>
              <a:rPr lang="fr-FR" sz="1400" dirty="0" smtClean="0"/>
              <a:t>compost de déchets verts + boue</a:t>
            </a:r>
          </a:p>
          <a:p>
            <a:r>
              <a:rPr lang="fr-FR" sz="1400" b="1" dirty="0" smtClean="0">
                <a:solidFill>
                  <a:srgbClr val="FF0000"/>
                </a:solidFill>
              </a:rPr>
              <a:t>BIO: </a:t>
            </a:r>
            <a:r>
              <a:rPr lang="fr-FR" sz="1400" dirty="0" smtClean="0"/>
              <a:t>compost de </a:t>
            </a:r>
            <a:r>
              <a:rPr lang="fr-FR" sz="1400" dirty="0" err="1" smtClean="0"/>
              <a:t>biodéchets</a:t>
            </a:r>
            <a:endParaRPr lang="fr-FR" sz="1400" dirty="0" smtClean="0"/>
          </a:p>
          <a:p>
            <a:r>
              <a:rPr lang="fr-FR" sz="1400" b="1" dirty="0" smtClean="0">
                <a:solidFill>
                  <a:schemeClr val="accent5"/>
                </a:solidFill>
              </a:rPr>
              <a:t>OMR: </a:t>
            </a:r>
            <a:r>
              <a:rPr lang="fr-FR" sz="1400" dirty="0" smtClean="0"/>
              <a:t>compost d’ordures ménagères résiduaires</a:t>
            </a:r>
          </a:p>
          <a:p>
            <a:r>
              <a:rPr lang="fr-FR" sz="1400" b="1" dirty="0" smtClean="0">
                <a:solidFill>
                  <a:schemeClr val="accent3"/>
                </a:solidFill>
              </a:rPr>
              <a:t>FUM: </a:t>
            </a:r>
            <a:r>
              <a:rPr lang="fr-FR" sz="1400" dirty="0" smtClean="0"/>
              <a:t>Fumier de bovins</a:t>
            </a:r>
          </a:p>
          <a:p>
            <a:r>
              <a:rPr lang="fr-FR" sz="1400" b="1" dirty="0" smtClean="0">
                <a:solidFill>
                  <a:schemeClr val="accent3">
                    <a:lumMod val="50000"/>
                  </a:schemeClr>
                </a:solidFill>
              </a:rPr>
              <a:t>FUMC: </a:t>
            </a:r>
            <a:r>
              <a:rPr lang="fr-FR" sz="1400" dirty="0" smtClean="0"/>
              <a:t>compost de fumiers de bovins</a:t>
            </a:r>
            <a:endParaRPr lang="fr-FR" sz="1400" dirty="0"/>
          </a:p>
        </p:txBody>
      </p:sp>
      <p:sp>
        <p:nvSpPr>
          <p:cNvPr id="11" name="ZoneTexte 10"/>
          <p:cNvSpPr txBox="1"/>
          <p:nvPr/>
        </p:nvSpPr>
        <p:spPr>
          <a:xfrm>
            <a:off x="1331640" y="2708920"/>
            <a:ext cx="936104" cy="369332"/>
          </a:xfrm>
          <a:prstGeom prst="rect">
            <a:avLst/>
          </a:prstGeom>
          <a:noFill/>
        </p:spPr>
        <p:txBody>
          <a:bodyPr wrap="square" rtlCol="0">
            <a:spAutoFit/>
          </a:bodyPr>
          <a:lstStyle/>
          <a:p>
            <a:r>
              <a:rPr lang="fr-FR" dirty="0" smtClean="0">
                <a:solidFill>
                  <a:schemeClr val="bg1"/>
                </a:solidFill>
              </a:rPr>
              <a:t>12</a:t>
            </a:r>
            <a:r>
              <a:rPr lang="fr-FR" dirty="0" smtClean="0"/>
              <a:t> </a:t>
            </a:r>
            <a:r>
              <a:rPr lang="fr-FR" dirty="0" smtClean="0">
                <a:solidFill>
                  <a:schemeClr val="bg1"/>
                </a:solidFill>
              </a:rPr>
              <a:t>ans</a:t>
            </a:r>
            <a:endParaRPr lang="fr-FR" dirty="0">
              <a:solidFill>
                <a:schemeClr val="bg1"/>
              </a:solidFill>
            </a:endParaRPr>
          </a:p>
        </p:txBody>
      </p:sp>
      <p:sp>
        <p:nvSpPr>
          <p:cNvPr id="20" name="ZoneTexte 19"/>
          <p:cNvSpPr txBox="1"/>
          <p:nvPr/>
        </p:nvSpPr>
        <p:spPr>
          <a:xfrm>
            <a:off x="7268981" y="2668270"/>
            <a:ext cx="903419" cy="369332"/>
          </a:xfrm>
          <a:prstGeom prst="rect">
            <a:avLst/>
          </a:prstGeom>
          <a:noFill/>
        </p:spPr>
        <p:txBody>
          <a:bodyPr wrap="square" rtlCol="0">
            <a:spAutoFit/>
          </a:bodyPr>
          <a:lstStyle/>
          <a:p>
            <a:r>
              <a:rPr lang="fr-FR" dirty="0" smtClean="0">
                <a:solidFill>
                  <a:schemeClr val="bg1"/>
                </a:solidFill>
              </a:rPr>
              <a:t>15</a:t>
            </a:r>
            <a:r>
              <a:rPr lang="fr-FR" dirty="0" smtClean="0"/>
              <a:t> </a:t>
            </a:r>
            <a:r>
              <a:rPr lang="fr-FR" dirty="0" smtClean="0">
                <a:solidFill>
                  <a:schemeClr val="bg1"/>
                </a:solidFill>
              </a:rPr>
              <a:t>ans</a:t>
            </a:r>
            <a:endParaRPr lang="fr-FR" dirty="0">
              <a:solidFill>
                <a:schemeClr val="bg1"/>
              </a:solidFill>
            </a:endParaRPr>
          </a:p>
        </p:txBody>
      </p:sp>
      <p:sp>
        <p:nvSpPr>
          <p:cNvPr id="22" name="Rectangle à coins arrondis 21"/>
          <p:cNvSpPr/>
          <p:nvPr/>
        </p:nvSpPr>
        <p:spPr>
          <a:xfrm>
            <a:off x="72008" y="4295308"/>
            <a:ext cx="9036496" cy="783193"/>
          </a:xfrm>
          <a:prstGeom prst="roundRect">
            <a:avLst/>
          </a:prstGeom>
          <a:solidFill>
            <a:schemeClr val="accent6">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just"/>
            <a:r>
              <a:rPr lang="fr-FR" sz="2000" dirty="0">
                <a:solidFill>
                  <a:schemeClr val="tx1"/>
                </a:solidFill>
              </a:rPr>
              <a:t>D</a:t>
            </a:r>
            <a:r>
              <a:rPr lang="fr-FR" sz="2000" dirty="0" smtClean="0">
                <a:solidFill>
                  <a:schemeClr val="tx1"/>
                </a:solidFill>
              </a:rPr>
              <a:t>ose apportée induit une réponse </a:t>
            </a:r>
            <a:r>
              <a:rPr lang="fr-FR" sz="2000" b="1" dirty="0" smtClean="0">
                <a:solidFill>
                  <a:schemeClr val="tx1"/>
                </a:solidFill>
              </a:rPr>
              <a:t>≠ </a:t>
            </a:r>
            <a:r>
              <a:rPr lang="fr-FR" sz="2000" b="1" dirty="0" smtClean="0">
                <a:solidFill>
                  <a:schemeClr val="tx1"/>
                </a:solidFill>
                <a:sym typeface="Wingdings" panose="05000000000000000000" pitchFamily="2" charset="2"/>
              </a:rPr>
              <a:t> efficacité </a:t>
            </a:r>
            <a:r>
              <a:rPr lang="fr-FR" sz="2000" b="1" dirty="0" smtClean="0">
                <a:solidFill>
                  <a:schemeClr val="tx1"/>
                </a:solidFill>
              </a:rPr>
              <a:t>≠ </a:t>
            </a:r>
            <a:r>
              <a:rPr lang="fr-FR" sz="2000" dirty="0" smtClean="0">
                <a:solidFill>
                  <a:schemeClr val="tx1"/>
                </a:solidFill>
              </a:rPr>
              <a:t>en fonction de la qualité des PRO</a:t>
            </a:r>
            <a:endParaRPr lang="fr-FR" sz="2000" dirty="0">
              <a:solidFill>
                <a:schemeClr val="tx1"/>
              </a:solidFill>
            </a:endParaRPr>
          </a:p>
          <a:p>
            <a:pPr algn="just"/>
            <a:r>
              <a:rPr lang="fr-FR" sz="2000" dirty="0" smtClean="0">
                <a:solidFill>
                  <a:schemeClr val="tx1"/>
                </a:solidFill>
              </a:rPr>
              <a:t>Avec une pratique classique </a:t>
            </a:r>
            <a:r>
              <a:rPr lang="fr-FR" sz="2000" dirty="0" smtClean="0">
                <a:solidFill>
                  <a:schemeClr val="tx1"/>
                </a:solidFill>
                <a:sym typeface="Wingdings" panose="05000000000000000000" pitchFamily="2" charset="2"/>
              </a:rPr>
              <a:t> </a:t>
            </a:r>
            <a:r>
              <a:rPr lang="fr-FR" sz="2000" dirty="0" smtClean="0">
                <a:solidFill>
                  <a:schemeClr val="tx1"/>
                </a:solidFill>
              </a:rPr>
              <a:t>Besoin de + de temps pour observer des </a:t>
            </a:r>
            <a:r>
              <a:rPr lang="fr-FR" sz="2000" b="1" dirty="0">
                <a:solidFill>
                  <a:schemeClr val="tx1"/>
                </a:solidFill>
              </a:rPr>
              <a:t>≠ </a:t>
            </a:r>
            <a:r>
              <a:rPr lang="fr-FR" sz="2000" dirty="0" smtClean="0">
                <a:solidFill>
                  <a:schemeClr val="tx1"/>
                </a:solidFill>
              </a:rPr>
              <a:t>marquées.</a:t>
            </a:r>
            <a:endParaRPr lang="fr-FR" sz="2000" dirty="0">
              <a:solidFill>
                <a:schemeClr val="tx1"/>
              </a:solidFill>
            </a:endParaRPr>
          </a:p>
        </p:txBody>
      </p:sp>
      <p:grpSp>
        <p:nvGrpSpPr>
          <p:cNvPr id="23" name="Groupe 22"/>
          <p:cNvGrpSpPr/>
          <p:nvPr/>
        </p:nvGrpSpPr>
        <p:grpSpPr>
          <a:xfrm>
            <a:off x="2074641" y="1124744"/>
            <a:ext cx="900409" cy="881605"/>
            <a:chOff x="6477000" y="908720"/>
            <a:chExt cx="2667000" cy="2562226"/>
          </a:xfrm>
        </p:grpSpPr>
        <p:pic>
          <p:nvPicPr>
            <p:cNvPr id="24" name="Picture 2" descr="Voir la carte topographique de France">
              <a:hlinkClick r:id="rId5" tooltip="Voir la carte topographique de France"/>
            </p:cNvPr>
            <p:cNvPicPr>
              <a:picLocks noChangeAspect="1" noChangeArrowheads="1"/>
            </p:cNvPicPr>
            <p:nvPr/>
          </p:nvPicPr>
          <p:blipFill>
            <a:blip r:embed="rId6" cstate="print"/>
            <a:srcRect/>
            <a:stretch>
              <a:fillRect/>
            </a:stretch>
          </p:blipFill>
          <p:spPr bwMode="auto">
            <a:xfrm>
              <a:off x="6477000" y="908720"/>
              <a:ext cx="2667000" cy="2562226"/>
            </a:xfrm>
            <a:prstGeom prst="rect">
              <a:avLst/>
            </a:prstGeom>
            <a:noFill/>
          </p:spPr>
        </p:pic>
        <p:sp>
          <p:nvSpPr>
            <p:cNvPr id="25" name="Ellipse 24"/>
            <p:cNvSpPr/>
            <p:nvPr/>
          </p:nvSpPr>
          <p:spPr>
            <a:xfrm>
              <a:off x="8676456" y="1700808"/>
              <a:ext cx="72008" cy="7200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grpSp>
      <p:grpSp>
        <p:nvGrpSpPr>
          <p:cNvPr id="27" name="Groupe 26"/>
          <p:cNvGrpSpPr/>
          <p:nvPr/>
        </p:nvGrpSpPr>
        <p:grpSpPr>
          <a:xfrm>
            <a:off x="6048852" y="1110497"/>
            <a:ext cx="900409" cy="861868"/>
            <a:chOff x="6477000" y="908720"/>
            <a:chExt cx="2667000" cy="2562226"/>
          </a:xfrm>
        </p:grpSpPr>
        <p:pic>
          <p:nvPicPr>
            <p:cNvPr id="28" name="Picture 2" descr="Voir la carte topographique de France">
              <a:hlinkClick r:id="rId5" tooltip="Voir la carte topographique de France"/>
            </p:cNvPr>
            <p:cNvPicPr>
              <a:picLocks noChangeAspect="1" noChangeArrowheads="1"/>
            </p:cNvPicPr>
            <p:nvPr/>
          </p:nvPicPr>
          <p:blipFill>
            <a:blip r:embed="rId6" cstate="print"/>
            <a:srcRect/>
            <a:stretch>
              <a:fillRect/>
            </a:stretch>
          </p:blipFill>
          <p:spPr bwMode="auto">
            <a:xfrm>
              <a:off x="6477000" y="908720"/>
              <a:ext cx="2667000" cy="2562226"/>
            </a:xfrm>
            <a:prstGeom prst="rect">
              <a:avLst/>
            </a:prstGeom>
            <a:noFill/>
          </p:spPr>
        </p:pic>
        <p:sp>
          <p:nvSpPr>
            <p:cNvPr id="30" name="Ellipse 29"/>
            <p:cNvSpPr/>
            <p:nvPr/>
          </p:nvSpPr>
          <p:spPr>
            <a:xfrm>
              <a:off x="7740352" y="1556792"/>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3720938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a:xfrm>
            <a:off x="1403648" y="-27384"/>
            <a:ext cx="6408712" cy="609600"/>
          </a:xfrm>
          <a:prstGeom prst="rect">
            <a:avLst/>
          </a:prstGeom>
          <a:noFill/>
          <a:ln/>
        </p:spPr>
        <p:txBody>
          <a:bodyPr vert="horz" lIns="85533" tIns="42766" rIns="85533" bIns="42766" rtlCol="0" anchor="ctr">
            <a:noAutofit/>
          </a:bodyPr>
          <a:lstStyle>
            <a:lvl1pPr algn="ctr" defTabSz="914400" rtl="0" eaLnBrk="1" latinLnBrk="0" hangingPunct="1">
              <a:spcBef>
                <a:spcPct val="0"/>
              </a:spcBef>
              <a:buNone/>
              <a:defRPr sz="3600" kern="1200">
                <a:solidFill>
                  <a:schemeClr val="bg1"/>
                </a:solidFill>
                <a:latin typeface="+mj-lt"/>
                <a:ea typeface="+mj-ea"/>
                <a:cs typeface="+mj-cs"/>
              </a:defRPr>
            </a:lvl1pPr>
          </a:lstStyle>
          <a:p>
            <a:pPr fontAlgn="base">
              <a:spcAft>
                <a:spcPct val="0"/>
              </a:spcAft>
              <a:tabLst>
                <a:tab pos="1971675" algn="l"/>
              </a:tabLst>
            </a:pPr>
            <a:r>
              <a:rPr lang="en-US" sz="3200" b="1" dirty="0" err="1" smtClean="0">
                <a:latin typeface="+mn-lt"/>
                <a:cs typeface="Arial" panose="020B0604020202020204" pitchFamily="34" charset="0"/>
              </a:rPr>
              <a:t>Apport</a:t>
            </a:r>
            <a:r>
              <a:rPr lang="en-US" sz="3200" b="1" dirty="0" smtClean="0">
                <a:latin typeface="+mn-lt"/>
                <a:cs typeface="Arial" panose="020B0604020202020204" pitchFamily="34" charset="0"/>
              </a:rPr>
              <a:t> de </a:t>
            </a:r>
            <a:r>
              <a:rPr lang="en-US" sz="3200" b="1" dirty="0" err="1" smtClean="0">
                <a:latin typeface="+mn-lt"/>
                <a:cs typeface="Arial" panose="020B0604020202020204" pitchFamily="34" charset="0"/>
              </a:rPr>
              <a:t>carbone</a:t>
            </a:r>
            <a:r>
              <a:rPr lang="en-US" sz="3200" b="1" dirty="0" smtClean="0">
                <a:latin typeface="+mn-lt"/>
                <a:cs typeface="Arial" panose="020B0604020202020204" pitchFamily="34" charset="0"/>
              </a:rPr>
              <a:t> aux sols</a:t>
            </a:r>
            <a:endParaRPr lang="en-US" sz="3200" b="1" dirty="0">
              <a:latin typeface="+mn-lt"/>
              <a:cs typeface="Arial" panose="020B0604020202020204" pitchFamily="34" charset="0"/>
            </a:endParaRPr>
          </a:p>
        </p:txBody>
      </p:sp>
      <p:sp>
        <p:nvSpPr>
          <p:cNvPr id="16" name="Rectangle 15"/>
          <p:cNvSpPr/>
          <p:nvPr/>
        </p:nvSpPr>
        <p:spPr>
          <a:xfrm>
            <a:off x="525944" y="905581"/>
            <a:ext cx="8152309" cy="46116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1" name="Groupe 10"/>
          <p:cNvGrpSpPr/>
          <p:nvPr/>
        </p:nvGrpSpPr>
        <p:grpSpPr>
          <a:xfrm>
            <a:off x="524146" y="905582"/>
            <a:ext cx="8154107" cy="646331"/>
            <a:chOff x="263508" y="2079432"/>
            <a:chExt cx="8279425" cy="646331"/>
          </a:xfrm>
        </p:grpSpPr>
        <p:sp>
          <p:nvSpPr>
            <p:cNvPr id="2" name="ZoneTexte 1"/>
            <p:cNvSpPr txBox="1"/>
            <p:nvPr/>
          </p:nvSpPr>
          <p:spPr>
            <a:xfrm>
              <a:off x="1222974" y="2079432"/>
              <a:ext cx="6169326" cy="646331"/>
            </a:xfrm>
            <a:prstGeom prst="rect">
              <a:avLst/>
            </a:prstGeom>
            <a:solidFill>
              <a:schemeClr val="bg1"/>
            </a:solidFill>
          </p:spPr>
          <p:txBody>
            <a:bodyPr wrap="square" rtlCol="0">
              <a:spAutoFit/>
            </a:bodyPr>
            <a:lstStyle/>
            <a:p>
              <a:pPr algn="ctr"/>
              <a:r>
                <a:rPr lang="fr-FR" dirty="0" smtClean="0"/>
                <a:t>Quantité de carbone apportée par les résidus ou les PRO</a:t>
              </a:r>
            </a:p>
            <a:p>
              <a:pPr algn="ctr"/>
              <a:r>
                <a:rPr lang="fr-FR" dirty="0" smtClean="0"/>
                <a:t> </a:t>
              </a:r>
              <a:r>
                <a:rPr lang="fr-FR" b="1" dirty="0" smtClean="0"/>
                <a:t>(t C/ha) </a:t>
              </a:r>
              <a:endParaRPr lang="fr-FR" b="1" dirty="0"/>
            </a:p>
          </p:txBody>
        </p:sp>
        <p:sp>
          <p:nvSpPr>
            <p:cNvPr id="3" name="ZoneTexte 2"/>
            <p:cNvSpPr txBox="1"/>
            <p:nvPr/>
          </p:nvSpPr>
          <p:spPr>
            <a:xfrm>
              <a:off x="263508" y="2079432"/>
              <a:ext cx="1068132" cy="400110"/>
            </a:xfrm>
            <a:prstGeom prst="rect">
              <a:avLst/>
            </a:prstGeom>
            <a:solidFill>
              <a:schemeClr val="accent6"/>
            </a:solidFill>
          </p:spPr>
          <p:txBody>
            <a:bodyPr wrap="square" rtlCol="0">
              <a:spAutoFit/>
            </a:bodyPr>
            <a:lstStyle/>
            <a:p>
              <a:r>
                <a:rPr lang="fr-FR" sz="2000" b="1" dirty="0" smtClean="0">
                  <a:solidFill>
                    <a:schemeClr val="bg1"/>
                  </a:solidFill>
                  <a:effectLst>
                    <a:outerShdw blurRad="38100" dist="38100" dir="2700000" algn="tl">
                      <a:srgbClr val="000000">
                        <a:alpha val="43137"/>
                      </a:srgbClr>
                    </a:outerShdw>
                  </a:effectLst>
                </a:rPr>
                <a:t>Colmar</a:t>
              </a:r>
              <a:endParaRPr lang="fr-FR" sz="2000" b="1" dirty="0">
                <a:solidFill>
                  <a:schemeClr val="bg1"/>
                </a:solidFill>
                <a:effectLst>
                  <a:outerShdw blurRad="38100" dist="38100" dir="2700000" algn="tl">
                    <a:srgbClr val="000000">
                      <a:alpha val="43137"/>
                    </a:srgbClr>
                  </a:outerShdw>
                </a:effectLst>
              </a:endParaRPr>
            </a:p>
          </p:txBody>
        </p:sp>
        <p:sp>
          <p:nvSpPr>
            <p:cNvPr id="10" name="ZoneTexte 9"/>
            <p:cNvSpPr txBox="1"/>
            <p:nvPr/>
          </p:nvSpPr>
          <p:spPr>
            <a:xfrm>
              <a:off x="7203492" y="2079432"/>
              <a:ext cx="1339441" cy="400110"/>
            </a:xfrm>
            <a:prstGeom prst="rect">
              <a:avLst/>
            </a:prstGeom>
            <a:solidFill>
              <a:schemeClr val="accent6"/>
            </a:solidFill>
          </p:spPr>
          <p:txBody>
            <a:bodyPr wrap="square" rtlCol="0">
              <a:spAutoFit/>
            </a:bodyPr>
            <a:lstStyle/>
            <a:p>
              <a:r>
                <a:rPr lang="fr-FR" sz="2000" b="1" dirty="0" err="1" smtClean="0">
                  <a:solidFill>
                    <a:schemeClr val="bg1"/>
                  </a:solidFill>
                  <a:effectLst>
                    <a:outerShdw blurRad="38100" dist="38100" dir="2700000" algn="tl">
                      <a:srgbClr val="000000">
                        <a:alpha val="43137"/>
                      </a:srgbClr>
                    </a:outerShdw>
                  </a:effectLst>
                </a:rPr>
                <a:t>Qualiagro</a:t>
              </a:r>
              <a:endParaRPr lang="fr-FR" sz="2000" b="1" dirty="0">
                <a:solidFill>
                  <a:schemeClr val="bg1"/>
                </a:solidFill>
                <a:effectLst>
                  <a:outerShdw blurRad="38100" dist="38100" dir="2700000" algn="tl">
                    <a:srgbClr val="000000">
                      <a:alpha val="43137"/>
                    </a:srgbClr>
                  </a:outerShdw>
                </a:effectLst>
              </a:endParaRPr>
            </a:p>
          </p:txBody>
        </p:sp>
      </p:grpSp>
      <p:sp>
        <p:nvSpPr>
          <p:cNvPr id="18" name="Rectangle 17"/>
          <p:cNvSpPr/>
          <p:nvPr/>
        </p:nvSpPr>
        <p:spPr>
          <a:xfrm>
            <a:off x="1427010" y="1491017"/>
            <a:ext cx="3216998" cy="7107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p:cNvSpPr txBox="1"/>
          <p:nvPr/>
        </p:nvSpPr>
        <p:spPr>
          <a:xfrm>
            <a:off x="619107" y="1274939"/>
            <a:ext cx="1792653" cy="369332"/>
          </a:xfrm>
          <a:prstGeom prst="rect">
            <a:avLst/>
          </a:prstGeom>
          <a:noFill/>
        </p:spPr>
        <p:txBody>
          <a:bodyPr wrap="square" rtlCol="0">
            <a:spAutoFit/>
          </a:bodyPr>
          <a:lstStyle/>
          <a:p>
            <a:r>
              <a:rPr lang="fr-FR" dirty="0" smtClean="0">
                <a:sym typeface="Wingdings" panose="05000000000000000000" pitchFamily="2" charset="2"/>
              </a:rPr>
              <a:t> </a:t>
            </a:r>
            <a:r>
              <a:rPr lang="fr-FR" dirty="0" smtClean="0"/>
              <a:t>Après 12 ans</a:t>
            </a:r>
            <a:endParaRPr lang="fr-FR" dirty="0"/>
          </a:p>
        </p:txBody>
      </p:sp>
      <p:sp>
        <p:nvSpPr>
          <p:cNvPr id="20" name="ZoneTexte 19"/>
          <p:cNvSpPr txBox="1"/>
          <p:nvPr/>
        </p:nvSpPr>
        <p:spPr>
          <a:xfrm>
            <a:off x="6948264" y="1306351"/>
            <a:ext cx="1637059" cy="369332"/>
          </a:xfrm>
          <a:prstGeom prst="rect">
            <a:avLst/>
          </a:prstGeom>
          <a:noFill/>
        </p:spPr>
        <p:txBody>
          <a:bodyPr wrap="square" rtlCol="0">
            <a:spAutoFit/>
          </a:bodyPr>
          <a:lstStyle/>
          <a:p>
            <a:pPr algn="r"/>
            <a:r>
              <a:rPr lang="fr-FR" dirty="0" smtClean="0">
                <a:sym typeface="Wingdings" panose="05000000000000000000" pitchFamily="2" charset="2"/>
              </a:rPr>
              <a:t></a:t>
            </a:r>
            <a:r>
              <a:rPr lang="fr-FR" dirty="0" smtClean="0"/>
              <a:t>Après 15 ans</a:t>
            </a:r>
            <a:endParaRPr lang="fr-FR" dirty="0"/>
          </a:p>
        </p:txBody>
      </p:sp>
      <p:sp>
        <p:nvSpPr>
          <p:cNvPr id="13" name="Rectangle à coins arrondis 12"/>
          <p:cNvSpPr/>
          <p:nvPr/>
        </p:nvSpPr>
        <p:spPr>
          <a:xfrm>
            <a:off x="669959" y="5589240"/>
            <a:ext cx="7862480" cy="442674"/>
          </a:xfrm>
          <a:prstGeom prst="roundRect">
            <a:avLst/>
          </a:prstGeom>
          <a:solidFill>
            <a:schemeClr val="accent6">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r>
              <a:rPr lang="fr-FR" sz="2000" dirty="0" smtClean="0">
                <a:solidFill>
                  <a:schemeClr val="tx1"/>
                </a:solidFill>
              </a:rPr>
              <a:t>La gestion des résidus de culture participe aussi au stockage de C des sols </a:t>
            </a:r>
            <a:endParaRPr lang="fr-FR" sz="2000" dirty="0">
              <a:solidFill>
                <a:schemeClr val="tx1"/>
              </a:solidFill>
            </a:endParaRPr>
          </a:p>
        </p:txBody>
      </p:sp>
      <p:pic>
        <p:nvPicPr>
          <p:cNvPr id="9" name="Image 8"/>
          <p:cNvPicPr>
            <a:picLocks noChangeAspect="1"/>
          </p:cNvPicPr>
          <p:nvPr/>
        </p:nvPicPr>
        <p:blipFill rotWithShape="1">
          <a:blip r:embed="rId3">
            <a:extLst>
              <a:ext uri="{28A0092B-C50C-407E-A947-70E740481C1C}">
                <a14:useLocalDpi xmlns:a14="http://schemas.microsoft.com/office/drawing/2010/main" val="0"/>
              </a:ext>
            </a:extLst>
          </a:blip>
          <a:srcRect t="3234"/>
          <a:stretch/>
        </p:blipFill>
        <p:spPr>
          <a:xfrm>
            <a:off x="524146" y="1644271"/>
            <a:ext cx="8154107" cy="3782978"/>
          </a:xfrm>
          <a:prstGeom prst="rect">
            <a:avLst/>
          </a:prstGeom>
        </p:spPr>
      </p:pic>
      <p:sp>
        <p:nvSpPr>
          <p:cNvPr id="15" name="ZoneTexte 14"/>
          <p:cNvSpPr txBox="1"/>
          <p:nvPr/>
        </p:nvSpPr>
        <p:spPr>
          <a:xfrm>
            <a:off x="5220072" y="2489758"/>
            <a:ext cx="3175446" cy="369332"/>
          </a:xfrm>
          <a:prstGeom prst="rect">
            <a:avLst/>
          </a:prstGeom>
          <a:solidFill>
            <a:schemeClr val="tx1"/>
          </a:solidFill>
        </p:spPr>
        <p:txBody>
          <a:bodyPr wrap="square" rtlCol="0">
            <a:spAutoFit/>
          </a:bodyPr>
          <a:lstStyle/>
          <a:p>
            <a:pPr algn="ctr"/>
            <a:r>
              <a:rPr lang="fr-FR" dirty="0">
                <a:solidFill>
                  <a:schemeClr val="bg1"/>
                </a:solidFill>
              </a:rPr>
              <a:t>≈ 60</a:t>
            </a:r>
            <a:r>
              <a:rPr lang="fr-FR" dirty="0" smtClean="0">
                <a:solidFill>
                  <a:schemeClr val="bg1"/>
                </a:solidFill>
              </a:rPr>
              <a:t>% du C provient des PRO</a:t>
            </a:r>
          </a:p>
        </p:txBody>
      </p:sp>
      <p:sp>
        <p:nvSpPr>
          <p:cNvPr id="4" name="ZoneTexte 3"/>
          <p:cNvSpPr txBox="1"/>
          <p:nvPr/>
        </p:nvSpPr>
        <p:spPr>
          <a:xfrm>
            <a:off x="1466675" y="2489758"/>
            <a:ext cx="2972990" cy="369332"/>
          </a:xfrm>
          <a:prstGeom prst="rect">
            <a:avLst/>
          </a:prstGeom>
          <a:solidFill>
            <a:schemeClr val="tx1"/>
          </a:solidFill>
        </p:spPr>
        <p:txBody>
          <a:bodyPr wrap="square" rtlCol="0">
            <a:spAutoFit/>
          </a:bodyPr>
          <a:lstStyle/>
          <a:p>
            <a:r>
              <a:rPr lang="fr-FR" dirty="0">
                <a:solidFill>
                  <a:schemeClr val="bg1"/>
                </a:solidFill>
              </a:rPr>
              <a:t>≈ 30</a:t>
            </a:r>
            <a:r>
              <a:rPr lang="fr-FR" dirty="0" smtClean="0">
                <a:solidFill>
                  <a:schemeClr val="bg1"/>
                </a:solidFill>
              </a:rPr>
              <a:t>% du C provient des PRO </a:t>
            </a:r>
            <a:endParaRPr lang="fr-FR" dirty="0">
              <a:solidFill>
                <a:schemeClr val="bg1"/>
              </a:solidFill>
            </a:endParaRPr>
          </a:p>
        </p:txBody>
      </p:sp>
      <p:grpSp>
        <p:nvGrpSpPr>
          <p:cNvPr id="17" name="Groupe 16"/>
          <p:cNvGrpSpPr/>
          <p:nvPr/>
        </p:nvGrpSpPr>
        <p:grpSpPr>
          <a:xfrm>
            <a:off x="0" y="1191"/>
            <a:ext cx="900409" cy="832383"/>
            <a:chOff x="6477000" y="908720"/>
            <a:chExt cx="2667000" cy="2562226"/>
          </a:xfrm>
        </p:grpSpPr>
        <p:pic>
          <p:nvPicPr>
            <p:cNvPr id="19" name="Picture 2" descr="Voir la carte topographique de France">
              <a:hlinkClick r:id="rId4" tooltip="Voir la carte topographique de France"/>
            </p:cNvPr>
            <p:cNvPicPr>
              <a:picLocks noChangeAspect="1" noChangeArrowheads="1"/>
            </p:cNvPicPr>
            <p:nvPr/>
          </p:nvPicPr>
          <p:blipFill>
            <a:blip r:embed="rId5" cstate="print"/>
            <a:srcRect/>
            <a:stretch>
              <a:fillRect/>
            </a:stretch>
          </p:blipFill>
          <p:spPr bwMode="auto">
            <a:xfrm>
              <a:off x="6477000" y="908720"/>
              <a:ext cx="2667000" cy="2562226"/>
            </a:xfrm>
            <a:prstGeom prst="rect">
              <a:avLst/>
            </a:prstGeom>
            <a:noFill/>
          </p:spPr>
        </p:pic>
        <p:sp>
          <p:nvSpPr>
            <p:cNvPr id="21" name="Ellipse 20"/>
            <p:cNvSpPr/>
            <p:nvPr/>
          </p:nvSpPr>
          <p:spPr>
            <a:xfrm>
              <a:off x="8676456" y="1700808"/>
              <a:ext cx="72008" cy="7200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grpSp>
      <p:grpSp>
        <p:nvGrpSpPr>
          <p:cNvPr id="22" name="Groupe 21"/>
          <p:cNvGrpSpPr/>
          <p:nvPr/>
        </p:nvGrpSpPr>
        <p:grpSpPr>
          <a:xfrm>
            <a:off x="8243591" y="0"/>
            <a:ext cx="900409" cy="861868"/>
            <a:chOff x="6477000" y="908720"/>
            <a:chExt cx="2667000" cy="2562226"/>
          </a:xfrm>
        </p:grpSpPr>
        <p:pic>
          <p:nvPicPr>
            <p:cNvPr id="23" name="Picture 2" descr="Voir la carte topographique de France">
              <a:hlinkClick r:id="rId4" tooltip="Voir la carte topographique de France"/>
            </p:cNvPr>
            <p:cNvPicPr>
              <a:picLocks noChangeAspect="1" noChangeArrowheads="1"/>
            </p:cNvPicPr>
            <p:nvPr/>
          </p:nvPicPr>
          <p:blipFill>
            <a:blip r:embed="rId5" cstate="print"/>
            <a:srcRect/>
            <a:stretch>
              <a:fillRect/>
            </a:stretch>
          </p:blipFill>
          <p:spPr bwMode="auto">
            <a:xfrm>
              <a:off x="6477000" y="908720"/>
              <a:ext cx="2667000" cy="2562226"/>
            </a:xfrm>
            <a:prstGeom prst="rect">
              <a:avLst/>
            </a:prstGeom>
            <a:noFill/>
          </p:spPr>
        </p:pic>
        <p:sp>
          <p:nvSpPr>
            <p:cNvPr id="24" name="Ellipse 23"/>
            <p:cNvSpPr/>
            <p:nvPr/>
          </p:nvSpPr>
          <p:spPr>
            <a:xfrm>
              <a:off x="7740352" y="1556792"/>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8" name="Connecteur droit 7"/>
          <p:cNvCxnSpPr/>
          <p:nvPr/>
        </p:nvCxnSpPr>
        <p:spPr>
          <a:xfrm>
            <a:off x="5148064" y="2201726"/>
            <a:ext cx="0" cy="3225523"/>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9748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oneTexte 12"/>
          <p:cNvSpPr txBox="1"/>
          <p:nvPr/>
        </p:nvSpPr>
        <p:spPr>
          <a:xfrm>
            <a:off x="7005838" y="5563343"/>
            <a:ext cx="2534714" cy="276999"/>
          </a:xfrm>
          <a:prstGeom prst="rect">
            <a:avLst/>
          </a:prstGeom>
          <a:noFill/>
        </p:spPr>
        <p:txBody>
          <a:bodyPr wrap="square" rtlCol="0">
            <a:spAutoFit/>
          </a:bodyPr>
          <a:lstStyle/>
          <a:p>
            <a:r>
              <a:rPr lang="fr-FR" sz="1200" i="1" baseline="30000" dirty="0">
                <a:solidFill>
                  <a:schemeClr val="bg1"/>
                </a:solidFill>
              </a:rPr>
              <a:t>2</a:t>
            </a:r>
            <a:r>
              <a:rPr lang="fr-FR" sz="1200" i="1" dirty="0">
                <a:solidFill>
                  <a:schemeClr val="bg1"/>
                </a:solidFill>
              </a:rPr>
              <a:t>Andriulo, Mary et </a:t>
            </a:r>
            <a:r>
              <a:rPr lang="fr-FR" sz="1200" i="1" dirty="0" err="1">
                <a:solidFill>
                  <a:schemeClr val="bg1"/>
                </a:solidFill>
              </a:rPr>
              <a:t>Guérif</a:t>
            </a:r>
            <a:r>
              <a:rPr lang="fr-FR" sz="1200" i="1" dirty="0">
                <a:solidFill>
                  <a:schemeClr val="bg1"/>
                </a:solidFill>
              </a:rPr>
              <a:t>. 1999.</a:t>
            </a:r>
          </a:p>
        </p:txBody>
      </p:sp>
      <p:sp>
        <p:nvSpPr>
          <p:cNvPr id="6" name="Rectangle 210"/>
          <p:cNvSpPr txBox="1">
            <a:spLocks noChangeArrowheads="1"/>
          </p:cNvSpPr>
          <p:nvPr/>
        </p:nvSpPr>
        <p:spPr>
          <a:xfrm>
            <a:off x="-1" y="-27384"/>
            <a:ext cx="8243591" cy="1143000"/>
          </a:xfrm>
          <a:prstGeom prst="rect">
            <a:avLst/>
          </a:prstGeom>
          <a:noFill/>
          <a:ln/>
        </p:spPr>
        <p:txBody>
          <a:bodyPr lIns="85533" tIns="42766" rIns="85533" bIns="42766">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altLang="fr-FR" sz="3200" b="1" dirty="0" smtClean="0">
                <a:solidFill>
                  <a:schemeClr val="bg1"/>
                </a:solidFill>
                <a:latin typeface="+mn-lt"/>
                <a:cs typeface="Arial" panose="020B0604020202020204" pitchFamily="34" charset="0"/>
              </a:rPr>
              <a:t>Augmentation des stocks de </a:t>
            </a:r>
            <a:r>
              <a:rPr lang="en-US" altLang="fr-FR" sz="3200" b="1" dirty="0" err="1" smtClean="0">
                <a:solidFill>
                  <a:schemeClr val="bg1"/>
                </a:solidFill>
                <a:latin typeface="+mn-lt"/>
                <a:cs typeface="Arial" panose="020B0604020202020204" pitchFamily="34" charset="0"/>
              </a:rPr>
              <a:t>matière</a:t>
            </a:r>
            <a:r>
              <a:rPr lang="en-US" altLang="fr-FR" sz="3200" b="1" dirty="0" smtClean="0">
                <a:solidFill>
                  <a:schemeClr val="bg1"/>
                </a:solidFill>
                <a:latin typeface="+mn-lt"/>
                <a:cs typeface="Arial" panose="020B0604020202020204" pitchFamily="34" charset="0"/>
              </a:rPr>
              <a:t> </a:t>
            </a:r>
            <a:r>
              <a:rPr lang="en-US" altLang="fr-FR" sz="3200" b="1" dirty="0" err="1" smtClean="0">
                <a:solidFill>
                  <a:schemeClr val="bg1"/>
                </a:solidFill>
                <a:latin typeface="+mn-lt"/>
                <a:cs typeface="Arial" panose="020B0604020202020204" pitchFamily="34" charset="0"/>
              </a:rPr>
              <a:t>organique</a:t>
            </a:r>
            <a:r>
              <a:rPr lang="en-US" altLang="fr-FR" sz="3200" b="1" dirty="0" smtClean="0">
                <a:solidFill>
                  <a:schemeClr val="bg1"/>
                </a:solidFill>
                <a:latin typeface="+mn-lt"/>
                <a:cs typeface="Arial" panose="020B0604020202020204" pitchFamily="34" charset="0"/>
              </a:rPr>
              <a:t> des sols</a:t>
            </a:r>
            <a:endParaRPr lang="en-US" altLang="fr-FR" sz="3200" b="1" dirty="0">
              <a:solidFill>
                <a:schemeClr val="bg1"/>
              </a:solidFill>
              <a:latin typeface="+mn-lt"/>
              <a:cs typeface="Arial" panose="020B0604020202020204" pitchFamily="34" charset="0"/>
            </a:endParaRPr>
          </a:p>
        </p:txBody>
      </p:sp>
      <p:graphicFrame>
        <p:nvGraphicFramePr>
          <p:cNvPr id="4" name="Tableau 3"/>
          <p:cNvGraphicFramePr>
            <a:graphicFrameLocks noGrp="1"/>
          </p:cNvGraphicFramePr>
          <p:nvPr>
            <p:extLst>
              <p:ext uri="{D42A27DB-BD31-4B8C-83A1-F6EECF244321}">
                <p14:modId xmlns:p14="http://schemas.microsoft.com/office/powerpoint/2010/main" val="2231849304"/>
              </p:ext>
            </p:extLst>
          </p:nvPr>
        </p:nvGraphicFramePr>
        <p:xfrm>
          <a:off x="79262" y="4013104"/>
          <a:ext cx="3168352" cy="1861489"/>
        </p:xfrm>
        <a:graphic>
          <a:graphicData uri="http://schemas.openxmlformats.org/drawingml/2006/table">
            <a:tbl>
              <a:tblPr firstRow="1" firstCol="1" bandRow="1">
                <a:tableStyleId>{93296810-A885-4BE3-A3E7-6D5BEEA58F35}</a:tableStyleId>
              </a:tblPr>
              <a:tblGrid>
                <a:gridCol w="927656"/>
                <a:gridCol w="2240696"/>
              </a:tblGrid>
              <a:tr h="739825">
                <a:tc>
                  <a:txBody>
                    <a:bodyPr/>
                    <a:lstStyle/>
                    <a:p>
                      <a:pPr algn="ctr">
                        <a:lnSpc>
                          <a:spcPct val="115000"/>
                        </a:lnSpc>
                        <a:spcAft>
                          <a:spcPts val="0"/>
                        </a:spcAft>
                      </a:pPr>
                      <a:r>
                        <a:rPr lang="fr-FR" sz="1600" dirty="0" smtClean="0">
                          <a:effectLst/>
                        </a:rPr>
                        <a:t>Parcelles</a:t>
                      </a:r>
                      <a:endParaRPr lang="fr-FR" sz="16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fr-FR" sz="1600" dirty="0">
                          <a:effectLst/>
                        </a:rPr>
                        <a:t>Rendement en C stocké (en t </a:t>
                      </a:r>
                      <a:r>
                        <a:rPr lang="fr-FR" sz="1600" dirty="0" err="1">
                          <a:effectLst/>
                        </a:rPr>
                        <a:t>C</a:t>
                      </a:r>
                      <a:r>
                        <a:rPr lang="fr-FR" sz="1600" baseline="-25000" dirty="0" err="1">
                          <a:effectLst/>
                        </a:rPr>
                        <a:t>sol</a:t>
                      </a:r>
                      <a:r>
                        <a:rPr lang="fr-FR" sz="1600" dirty="0">
                          <a:effectLst/>
                        </a:rPr>
                        <a:t>/t C</a:t>
                      </a:r>
                      <a:r>
                        <a:rPr lang="fr-FR" sz="1600" baseline="-25000" dirty="0">
                          <a:effectLst/>
                        </a:rPr>
                        <a:t>PRO</a:t>
                      </a:r>
                      <a:r>
                        <a:rPr lang="fr-FR" sz="1600" dirty="0">
                          <a:effectLst/>
                        </a:rPr>
                        <a:t>)</a:t>
                      </a:r>
                      <a:endParaRPr lang="fr-FR" sz="1600" dirty="0">
                        <a:effectLst/>
                        <a:latin typeface="Calibri"/>
                        <a:ea typeface="Calibri"/>
                        <a:cs typeface="Times New Roman"/>
                      </a:endParaRPr>
                    </a:p>
                  </a:txBody>
                  <a:tcPr marL="68580" marR="68580" marT="0" marB="0" anchor="ctr"/>
                </a:tc>
              </a:tr>
              <a:tr h="0">
                <a:tc>
                  <a:txBody>
                    <a:bodyPr/>
                    <a:lstStyle/>
                    <a:p>
                      <a:pPr algn="ctr">
                        <a:lnSpc>
                          <a:spcPct val="115000"/>
                        </a:lnSpc>
                        <a:spcAft>
                          <a:spcPts val="0"/>
                        </a:spcAft>
                      </a:pPr>
                      <a:r>
                        <a:rPr lang="fr-FR" sz="1600" dirty="0" smtClean="0">
                          <a:effectLst/>
                        </a:rPr>
                        <a:t>OMR</a:t>
                      </a:r>
                      <a:endParaRPr lang="fr-FR" sz="16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fr-FR" sz="1600" dirty="0" smtClean="0">
                          <a:effectLst/>
                        </a:rPr>
                        <a:t>  0,32</a:t>
                      </a:r>
                      <a:endParaRPr lang="fr-FR" sz="1600" dirty="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fr-FR" sz="1600" dirty="0" smtClean="0">
                          <a:effectLst/>
                        </a:rPr>
                        <a:t>FUM</a:t>
                      </a:r>
                      <a:endParaRPr lang="fr-FR" sz="16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fr-FR" sz="1600" dirty="0" smtClean="0">
                          <a:effectLst/>
                        </a:rPr>
                        <a:t>  0,45</a:t>
                      </a:r>
                      <a:endParaRPr lang="fr-FR" sz="1600" dirty="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fr-FR" sz="1600" dirty="0" smtClean="0">
                          <a:effectLst/>
                        </a:rPr>
                        <a:t>DVB</a:t>
                      </a:r>
                      <a:endParaRPr lang="fr-FR" sz="16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fr-FR" sz="1600" dirty="0" smtClean="0">
                          <a:effectLst/>
                        </a:rPr>
                        <a:t>  0,60</a:t>
                      </a:r>
                      <a:endParaRPr lang="fr-FR" sz="1600" dirty="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fr-FR" sz="1600" dirty="0" smtClean="0">
                          <a:effectLst/>
                        </a:rPr>
                        <a:t>BIO</a:t>
                      </a:r>
                      <a:endParaRPr lang="fr-FR" sz="16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fr-FR" sz="1600" dirty="0" smtClean="0">
                          <a:effectLst/>
                        </a:rPr>
                        <a:t>  0,68</a:t>
                      </a:r>
                      <a:endParaRPr lang="fr-FR" sz="1600" dirty="0">
                        <a:effectLst/>
                        <a:latin typeface="Calibri"/>
                        <a:ea typeface="Calibri"/>
                        <a:cs typeface="Times New Roman"/>
                      </a:endParaRPr>
                    </a:p>
                  </a:txBody>
                  <a:tcPr marL="68580" marR="68580" marT="0" marB="0"/>
                </a:tc>
              </a:tr>
            </a:tbl>
          </a:graphicData>
        </a:graphic>
      </p:graphicFrame>
      <p:sp>
        <p:nvSpPr>
          <p:cNvPr id="23" name="ZoneTexte 22"/>
          <p:cNvSpPr txBox="1"/>
          <p:nvPr/>
        </p:nvSpPr>
        <p:spPr>
          <a:xfrm>
            <a:off x="7705584" y="861868"/>
            <a:ext cx="1438415" cy="400110"/>
          </a:xfrm>
          <a:prstGeom prst="rect">
            <a:avLst/>
          </a:prstGeom>
          <a:solidFill>
            <a:schemeClr val="accent6"/>
          </a:solidFill>
        </p:spPr>
        <p:txBody>
          <a:bodyPr wrap="square" rtlCol="0">
            <a:spAutoFit/>
          </a:bodyPr>
          <a:lstStyle/>
          <a:p>
            <a:pPr algn="ctr"/>
            <a:r>
              <a:rPr lang="fr-FR" sz="2000" b="1" dirty="0" err="1" smtClean="0">
                <a:solidFill>
                  <a:schemeClr val="bg1"/>
                </a:solidFill>
                <a:effectLst>
                  <a:outerShdw blurRad="38100" dist="38100" dir="2700000" algn="tl">
                    <a:srgbClr val="000000">
                      <a:alpha val="43137"/>
                    </a:srgbClr>
                  </a:outerShdw>
                </a:effectLst>
              </a:rPr>
              <a:t>Qualiagro</a:t>
            </a:r>
            <a:r>
              <a:rPr lang="fr-FR" sz="2000" b="1" dirty="0" smtClean="0">
                <a:solidFill>
                  <a:schemeClr val="bg1"/>
                </a:solidFill>
                <a:effectLst>
                  <a:outerShdw blurRad="38100" dist="38100" dir="2700000" algn="tl">
                    <a:srgbClr val="000000">
                      <a:alpha val="43137"/>
                    </a:srgbClr>
                  </a:outerShdw>
                </a:effectLst>
              </a:rPr>
              <a:t> </a:t>
            </a:r>
            <a:endParaRPr lang="fr-FR" sz="2000" b="1" dirty="0">
              <a:solidFill>
                <a:schemeClr val="bg1"/>
              </a:solidFill>
              <a:effectLst>
                <a:outerShdw blurRad="38100" dist="38100" dir="2700000" algn="tl">
                  <a:srgbClr val="000000">
                    <a:alpha val="43137"/>
                  </a:srgbClr>
                </a:outerShdw>
              </a:effectLst>
            </a:endParaRPr>
          </a:p>
        </p:txBody>
      </p:sp>
      <p:graphicFrame>
        <p:nvGraphicFramePr>
          <p:cNvPr id="26" name="Tableau 25"/>
          <p:cNvGraphicFramePr>
            <a:graphicFrameLocks noGrp="1"/>
          </p:cNvGraphicFramePr>
          <p:nvPr>
            <p:extLst>
              <p:ext uri="{D42A27DB-BD31-4B8C-83A1-F6EECF244321}">
                <p14:modId xmlns:p14="http://schemas.microsoft.com/office/powerpoint/2010/main" val="3861992739"/>
              </p:ext>
            </p:extLst>
          </p:nvPr>
        </p:nvGraphicFramePr>
        <p:xfrm>
          <a:off x="3563888" y="4375823"/>
          <a:ext cx="2376264" cy="1501449"/>
        </p:xfrm>
        <a:graphic>
          <a:graphicData uri="http://schemas.openxmlformats.org/drawingml/2006/table">
            <a:tbl>
              <a:tblPr firstRow="1" firstCol="1" bandRow="1">
                <a:tableStyleId>{93296810-A885-4BE3-A3E7-6D5BEEA58F35}</a:tableStyleId>
              </a:tblPr>
              <a:tblGrid>
                <a:gridCol w="927656"/>
                <a:gridCol w="1448608"/>
              </a:tblGrid>
              <a:tr h="379785">
                <a:tc>
                  <a:txBody>
                    <a:bodyPr/>
                    <a:lstStyle/>
                    <a:p>
                      <a:pPr algn="ctr">
                        <a:lnSpc>
                          <a:spcPct val="115000"/>
                        </a:lnSpc>
                        <a:spcAft>
                          <a:spcPts val="0"/>
                        </a:spcAft>
                      </a:pPr>
                      <a:r>
                        <a:rPr lang="fr-FR" sz="1600" dirty="0">
                          <a:effectLst/>
                        </a:rPr>
                        <a:t>PRO</a:t>
                      </a:r>
                      <a:endParaRPr lang="fr-FR" sz="16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fr-FR" sz="1600" dirty="0" smtClean="0">
                          <a:effectLst/>
                        </a:rPr>
                        <a:t>ISMO</a:t>
                      </a:r>
                      <a:r>
                        <a:rPr lang="fr-FR" sz="1600" baseline="30000" dirty="0" smtClean="0">
                          <a:effectLst/>
                        </a:rPr>
                        <a:t>1 </a:t>
                      </a:r>
                      <a:r>
                        <a:rPr lang="fr-FR" sz="1600" baseline="0" dirty="0" smtClean="0">
                          <a:effectLst/>
                        </a:rPr>
                        <a:t>(%MO)</a:t>
                      </a:r>
                      <a:endParaRPr lang="fr-FR" sz="1600" baseline="0" dirty="0">
                        <a:effectLst/>
                        <a:latin typeface="Calibri"/>
                        <a:ea typeface="Calibri"/>
                        <a:cs typeface="Times New Roman"/>
                      </a:endParaRPr>
                    </a:p>
                  </a:txBody>
                  <a:tcPr marL="68580" marR="68580" marT="0" marB="0" anchor="ctr"/>
                </a:tc>
              </a:tr>
              <a:tr h="0">
                <a:tc>
                  <a:txBody>
                    <a:bodyPr/>
                    <a:lstStyle/>
                    <a:p>
                      <a:pPr algn="ctr">
                        <a:lnSpc>
                          <a:spcPct val="115000"/>
                        </a:lnSpc>
                        <a:spcAft>
                          <a:spcPts val="0"/>
                        </a:spcAft>
                      </a:pPr>
                      <a:r>
                        <a:rPr lang="fr-FR" sz="1600" dirty="0" smtClean="0">
                          <a:effectLst/>
                        </a:rPr>
                        <a:t>OMR</a:t>
                      </a:r>
                      <a:endParaRPr lang="fr-FR" sz="16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fr-FR" sz="1600" dirty="0" smtClean="0">
                          <a:effectLst/>
                        </a:rPr>
                        <a:t>  49</a:t>
                      </a:r>
                      <a:endParaRPr lang="fr-FR" sz="1600" dirty="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fr-FR" sz="1600" dirty="0" smtClean="0">
                          <a:effectLst/>
                        </a:rPr>
                        <a:t>FUM</a:t>
                      </a:r>
                      <a:endParaRPr lang="fr-FR" sz="16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fr-FR" sz="1600" dirty="0" smtClean="0">
                          <a:effectLst/>
                        </a:rPr>
                        <a:t>  67</a:t>
                      </a:r>
                      <a:endParaRPr lang="fr-FR" sz="1600" dirty="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fr-FR" sz="1600" dirty="0" smtClean="0">
                          <a:effectLst/>
                        </a:rPr>
                        <a:t>BIO</a:t>
                      </a:r>
                      <a:endParaRPr lang="fr-FR" sz="16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fr-FR" sz="1600" dirty="0" smtClean="0">
                          <a:effectLst/>
                        </a:rPr>
                        <a:t>  75</a:t>
                      </a:r>
                      <a:endParaRPr lang="fr-FR" sz="1600" dirty="0">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fr-FR" sz="1600" dirty="0" smtClean="0">
                          <a:effectLst/>
                        </a:rPr>
                        <a:t>DVB</a:t>
                      </a:r>
                      <a:endParaRPr lang="fr-FR" sz="16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fr-FR" sz="1600" dirty="0" smtClean="0">
                          <a:effectLst/>
                        </a:rPr>
                        <a:t>  78</a:t>
                      </a:r>
                      <a:endParaRPr lang="fr-FR" sz="1600" dirty="0">
                        <a:effectLst/>
                        <a:latin typeface="Calibri"/>
                        <a:ea typeface="Calibri"/>
                        <a:cs typeface="Times New Roman"/>
                      </a:endParaRPr>
                    </a:p>
                  </a:txBody>
                  <a:tcPr marL="68580" marR="68580" marT="0" marB="0"/>
                </a:tc>
              </a:tr>
            </a:tbl>
          </a:graphicData>
        </a:graphic>
      </p:graphicFrame>
      <p:sp>
        <p:nvSpPr>
          <p:cNvPr id="7" name="Rectangle 6"/>
          <p:cNvSpPr/>
          <p:nvPr/>
        </p:nvSpPr>
        <p:spPr>
          <a:xfrm>
            <a:off x="2843809" y="5857527"/>
            <a:ext cx="6336704" cy="307777"/>
          </a:xfrm>
          <a:prstGeom prst="rect">
            <a:avLst/>
          </a:prstGeom>
        </p:spPr>
        <p:txBody>
          <a:bodyPr wrap="square">
            <a:spAutoFit/>
          </a:bodyPr>
          <a:lstStyle/>
          <a:p>
            <a:r>
              <a:rPr lang="fr-FR" sz="1400" i="1" baseline="30000" dirty="0" smtClean="0">
                <a:solidFill>
                  <a:schemeClr val="bg1"/>
                </a:solidFill>
              </a:rPr>
              <a:t>1</a:t>
            </a:r>
            <a:r>
              <a:rPr lang="fr-FR" sz="1400" i="1" dirty="0" smtClean="0">
                <a:solidFill>
                  <a:schemeClr val="bg1"/>
                </a:solidFill>
              </a:rPr>
              <a:t>Lashermes </a:t>
            </a:r>
            <a:r>
              <a:rPr lang="fr-FR" sz="1400" i="1" dirty="0">
                <a:solidFill>
                  <a:schemeClr val="bg1"/>
                </a:solidFill>
              </a:rPr>
              <a:t>et al. 2009. </a:t>
            </a:r>
            <a:r>
              <a:rPr lang="fr-FR" sz="1400" i="1" dirty="0" smtClean="0">
                <a:solidFill>
                  <a:schemeClr val="bg1"/>
                </a:solidFill>
              </a:rPr>
              <a:t>ISMO </a:t>
            </a:r>
            <a:r>
              <a:rPr lang="fr-FR" sz="1400" i="1" dirty="0">
                <a:solidFill>
                  <a:schemeClr val="bg1"/>
                </a:solidFill>
              </a:rPr>
              <a:t>= 44.5 + 0.5 SOL – 0.2 CEL + 0.7 LIC - 2.3 MinC3 </a:t>
            </a:r>
            <a:r>
              <a:rPr lang="fr-FR" sz="1400" i="1" dirty="0" smtClean="0">
                <a:solidFill>
                  <a:schemeClr val="bg1"/>
                </a:solidFill>
              </a:rPr>
              <a:t>(% MO)</a:t>
            </a:r>
            <a:endParaRPr lang="fr-FR" sz="1400" i="1" dirty="0">
              <a:solidFill>
                <a:schemeClr val="bg1"/>
              </a:solidFill>
            </a:endParaRPr>
          </a:p>
        </p:txBody>
      </p:sp>
      <p:pic>
        <p:nvPicPr>
          <p:cNvPr id="3" name="Image 2"/>
          <p:cNvPicPr>
            <a:picLocks noChangeAspect="1"/>
          </p:cNvPicPr>
          <p:nvPr/>
        </p:nvPicPr>
        <p:blipFill rotWithShape="1">
          <a:blip r:embed="rId3">
            <a:extLst>
              <a:ext uri="{28A0092B-C50C-407E-A947-70E740481C1C}">
                <a14:useLocalDpi xmlns:a14="http://schemas.microsoft.com/office/drawing/2010/main" val="0"/>
              </a:ext>
            </a:extLst>
          </a:blip>
          <a:srcRect b="8584"/>
          <a:stretch/>
        </p:blipFill>
        <p:spPr>
          <a:xfrm>
            <a:off x="35496" y="1068869"/>
            <a:ext cx="5247445" cy="2807567"/>
          </a:xfrm>
          <a:prstGeom prst="rect">
            <a:avLst/>
          </a:prstGeom>
        </p:spPr>
      </p:pic>
      <p:cxnSp>
        <p:nvCxnSpPr>
          <p:cNvPr id="5" name="Connecteur droit avec flèche 4"/>
          <p:cNvCxnSpPr/>
          <p:nvPr/>
        </p:nvCxnSpPr>
        <p:spPr>
          <a:xfrm flipV="1">
            <a:off x="558466" y="1726069"/>
            <a:ext cx="701166" cy="55602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0" name="Connecteur droit avec flèche 9"/>
          <p:cNvCxnSpPr/>
          <p:nvPr/>
        </p:nvCxnSpPr>
        <p:spPr>
          <a:xfrm flipV="1">
            <a:off x="2407190" y="1994356"/>
            <a:ext cx="796658" cy="33972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6" name="Connecteur droit avec flèche 15"/>
          <p:cNvCxnSpPr/>
          <p:nvPr/>
        </p:nvCxnSpPr>
        <p:spPr>
          <a:xfrm flipV="1">
            <a:off x="1403648" y="1654061"/>
            <a:ext cx="864096" cy="64515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7" name="Connecteur droit avec flèche 16"/>
          <p:cNvCxnSpPr/>
          <p:nvPr/>
        </p:nvCxnSpPr>
        <p:spPr>
          <a:xfrm>
            <a:off x="4325510" y="2299215"/>
            <a:ext cx="822554"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0" name="Connecteur droit avec flèche 19"/>
          <p:cNvCxnSpPr/>
          <p:nvPr/>
        </p:nvCxnSpPr>
        <p:spPr>
          <a:xfrm flipV="1">
            <a:off x="3361635" y="1778040"/>
            <a:ext cx="769178" cy="47794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8" name="Connecteur droit avec flèche 27"/>
          <p:cNvCxnSpPr/>
          <p:nvPr/>
        </p:nvCxnSpPr>
        <p:spPr>
          <a:xfrm>
            <a:off x="179512" y="1150005"/>
            <a:ext cx="411277"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0" name="ZoneTexte 29"/>
          <p:cNvSpPr txBox="1"/>
          <p:nvPr/>
        </p:nvSpPr>
        <p:spPr>
          <a:xfrm>
            <a:off x="2226202" y="1284729"/>
            <a:ext cx="2129774" cy="369332"/>
          </a:xfrm>
          <a:prstGeom prst="rect">
            <a:avLst/>
          </a:prstGeom>
          <a:solidFill>
            <a:schemeClr val="bg1"/>
          </a:solidFill>
        </p:spPr>
        <p:txBody>
          <a:bodyPr wrap="square" rtlCol="0">
            <a:spAutoFit/>
          </a:bodyPr>
          <a:lstStyle/>
          <a:p>
            <a:endParaRPr lang="fr-FR" dirty="0"/>
          </a:p>
        </p:txBody>
      </p:sp>
      <p:sp>
        <p:nvSpPr>
          <p:cNvPr id="29" name="ZoneTexte 28"/>
          <p:cNvSpPr txBox="1"/>
          <p:nvPr/>
        </p:nvSpPr>
        <p:spPr>
          <a:xfrm>
            <a:off x="590789" y="980728"/>
            <a:ext cx="4917315" cy="338554"/>
          </a:xfrm>
          <a:prstGeom prst="rect">
            <a:avLst/>
          </a:prstGeom>
          <a:noFill/>
        </p:spPr>
        <p:txBody>
          <a:bodyPr wrap="square" rtlCol="0">
            <a:spAutoFit/>
          </a:bodyPr>
          <a:lstStyle/>
          <a:p>
            <a:r>
              <a:rPr lang="fr-FR" sz="1600" dirty="0" smtClean="0"/>
              <a:t>Évolution du stock de C dans les sols entre 1998 et 2013</a:t>
            </a:r>
            <a:endParaRPr lang="fr-FR" sz="1600" dirty="0"/>
          </a:p>
        </p:txBody>
      </p:sp>
      <p:grpSp>
        <p:nvGrpSpPr>
          <p:cNvPr id="32" name="Groupe 31"/>
          <p:cNvGrpSpPr/>
          <p:nvPr/>
        </p:nvGrpSpPr>
        <p:grpSpPr>
          <a:xfrm>
            <a:off x="8243591" y="0"/>
            <a:ext cx="900409" cy="861868"/>
            <a:chOff x="6477000" y="908720"/>
            <a:chExt cx="2667000" cy="2562226"/>
          </a:xfrm>
        </p:grpSpPr>
        <p:pic>
          <p:nvPicPr>
            <p:cNvPr id="33" name="Picture 2" descr="Voir la carte topographique de France">
              <a:hlinkClick r:id="rId4" tooltip="Voir la carte topographique de France"/>
            </p:cNvPr>
            <p:cNvPicPr>
              <a:picLocks noChangeAspect="1" noChangeArrowheads="1"/>
            </p:cNvPicPr>
            <p:nvPr/>
          </p:nvPicPr>
          <p:blipFill>
            <a:blip r:embed="rId5" cstate="print"/>
            <a:srcRect/>
            <a:stretch>
              <a:fillRect/>
            </a:stretch>
          </p:blipFill>
          <p:spPr bwMode="auto">
            <a:xfrm>
              <a:off x="6477000" y="908720"/>
              <a:ext cx="2667000" cy="2562226"/>
            </a:xfrm>
            <a:prstGeom prst="rect">
              <a:avLst/>
            </a:prstGeom>
            <a:noFill/>
          </p:spPr>
        </p:pic>
        <p:sp>
          <p:nvSpPr>
            <p:cNvPr id="34" name="Ellipse 33"/>
            <p:cNvSpPr/>
            <p:nvPr/>
          </p:nvSpPr>
          <p:spPr>
            <a:xfrm>
              <a:off x="7740352" y="1556792"/>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5" name="Rectangle à coins arrondis 34"/>
          <p:cNvSpPr/>
          <p:nvPr/>
        </p:nvSpPr>
        <p:spPr>
          <a:xfrm>
            <a:off x="5524086" y="1379721"/>
            <a:ext cx="3424419" cy="783193"/>
          </a:xfrm>
          <a:prstGeom prst="roundRect">
            <a:avLst/>
          </a:prstGeom>
          <a:solidFill>
            <a:schemeClr val="accent6">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just"/>
            <a:r>
              <a:rPr lang="fr-FR" sz="2000" dirty="0" smtClean="0">
                <a:solidFill>
                  <a:schemeClr val="tx1"/>
                </a:solidFill>
              </a:rPr>
              <a:t>≠ Efficacités en fonction de la qualité des amendements:</a:t>
            </a:r>
            <a:endParaRPr lang="fr-FR" sz="2000" dirty="0">
              <a:solidFill>
                <a:schemeClr val="tx1"/>
              </a:solidFill>
            </a:endParaRPr>
          </a:p>
        </p:txBody>
      </p:sp>
      <p:grpSp>
        <p:nvGrpSpPr>
          <p:cNvPr id="27" name="Groupe 26"/>
          <p:cNvGrpSpPr/>
          <p:nvPr/>
        </p:nvGrpSpPr>
        <p:grpSpPr>
          <a:xfrm>
            <a:off x="7005838" y="3275692"/>
            <a:ext cx="2069446" cy="2201579"/>
            <a:chOff x="7005838" y="3655948"/>
            <a:chExt cx="2069446" cy="2201579"/>
          </a:xfrm>
        </p:grpSpPr>
        <p:sp>
          <p:nvSpPr>
            <p:cNvPr id="31" name="ZoneTexte 30"/>
            <p:cNvSpPr txBox="1"/>
            <p:nvPr/>
          </p:nvSpPr>
          <p:spPr>
            <a:xfrm>
              <a:off x="7236295" y="3655948"/>
              <a:ext cx="1804267" cy="369332"/>
            </a:xfrm>
            <a:prstGeom prst="rect">
              <a:avLst/>
            </a:prstGeom>
            <a:noFill/>
          </p:spPr>
          <p:txBody>
            <a:bodyPr wrap="square" rtlCol="0">
              <a:spAutoFit/>
            </a:bodyPr>
            <a:lstStyle/>
            <a:p>
              <a:r>
                <a:rPr lang="fr-FR" b="1" dirty="0" smtClean="0">
                  <a:solidFill>
                    <a:schemeClr val="bg1"/>
                  </a:solidFill>
                </a:rPr>
                <a:t>Modèle AMG</a:t>
              </a:r>
              <a:r>
                <a:rPr lang="fr-FR" b="1" baseline="30000" dirty="0" smtClean="0">
                  <a:solidFill>
                    <a:schemeClr val="bg1"/>
                  </a:solidFill>
                </a:rPr>
                <a:t>2</a:t>
              </a:r>
              <a:endParaRPr lang="fr-FR" b="1" baseline="30000" dirty="0">
                <a:solidFill>
                  <a:schemeClr val="bg1"/>
                </a:solidFill>
              </a:endParaRPr>
            </a:p>
          </p:txBody>
        </p:sp>
        <p:pic>
          <p:nvPicPr>
            <p:cNvPr id="37"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05838" y="4006822"/>
              <a:ext cx="2069446" cy="1850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1" name="Groupe 20"/>
          <p:cNvGrpSpPr/>
          <p:nvPr/>
        </p:nvGrpSpPr>
        <p:grpSpPr>
          <a:xfrm>
            <a:off x="5436096" y="4607234"/>
            <a:ext cx="1872208" cy="1270038"/>
            <a:chOff x="6929402" y="2060848"/>
            <a:chExt cx="1872208" cy="2630326"/>
          </a:xfrm>
        </p:grpSpPr>
        <p:sp>
          <p:nvSpPr>
            <p:cNvPr id="22" name="ZoneTexte 21"/>
            <p:cNvSpPr txBox="1"/>
            <p:nvPr/>
          </p:nvSpPr>
          <p:spPr>
            <a:xfrm>
              <a:off x="6929402" y="2060848"/>
              <a:ext cx="1872208" cy="846283"/>
            </a:xfrm>
            <a:prstGeom prst="roundRect">
              <a:avLst/>
            </a:prstGeom>
            <a:solidFill>
              <a:schemeClr val="accent6"/>
            </a:solidFill>
          </p:spPr>
          <p:txBody>
            <a:bodyPr wrap="square" rtlCol="0">
              <a:spAutoFit/>
            </a:bodyPr>
            <a:lstStyle/>
            <a:p>
              <a:r>
                <a:rPr lang="fr-FR" dirty="0" smtClean="0"/>
                <a:t>+ Biodégradable</a:t>
              </a:r>
              <a:endParaRPr lang="fr-FR" dirty="0"/>
            </a:p>
          </p:txBody>
        </p:sp>
        <p:sp>
          <p:nvSpPr>
            <p:cNvPr id="24" name="ZoneTexte 23"/>
            <p:cNvSpPr txBox="1"/>
            <p:nvPr/>
          </p:nvSpPr>
          <p:spPr>
            <a:xfrm>
              <a:off x="7352311" y="3844891"/>
              <a:ext cx="1017251" cy="846283"/>
            </a:xfrm>
            <a:prstGeom prst="roundRect">
              <a:avLst/>
            </a:prstGeom>
            <a:solidFill>
              <a:schemeClr val="accent6"/>
            </a:solidFill>
          </p:spPr>
          <p:txBody>
            <a:bodyPr wrap="square" rtlCol="0">
              <a:spAutoFit/>
            </a:bodyPr>
            <a:lstStyle/>
            <a:p>
              <a:r>
                <a:rPr lang="fr-FR" dirty="0" smtClean="0"/>
                <a:t>+ Stable</a:t>
              </a:r>
              <a:endParaRPr lang="fr-FR" dirty="0"/>
            </a:p>
          </p:txBody>
        </p:sp>
        <p:cxnSp>
          <p:nvCxnSpPr>
            <p:cNvPr id="25" name="Connecteur droit avec flèche 24"/>
            <p:cNvCxnSpPr>
              <a:stCxn id="22" idx="2"/>
            </p:cNvCxnSpPr>
            <p:nvPr/>
          </p:nvCxnSpPr>
          <p:spPr>
            <a:xfrm flipH="1">
              <a:off x="7860936" y="2907131"/>
              <a:ext cx="4570" cy="93776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cxnSp>
        <p:nvCxnSpPr>
          <p:cNvPr id="38" name="Connecteur droit avec flèche 37"/>
          <p:cNvCxnSpPr/>
          <p:nvPr/>
        </p:nvCxnSpPr>
        <p:spPr>
          <a:xfrm>
            <a:off x="6012161" y="4494515"/>
            <a:ext cx="864095" cy="1"/>
          </a:xfrm>
          <a:prstGeom prst="straightConnector1">
            <a:avLst/>
          </a:prstGeom>
          <a:ln>
            <a:solidFill>
              <a:schemeClr val="bg1"/>
            </a:solidFill>
            <a:tailEnd type="arrow"/>
          </a:ln>
        </p:spPr>
        <p:style>
          <a:lnRef idx="2">
            <a:schemeClr val="dk1"/>
          </a:lnRef>
          <a:fillRef idx="0">
            <a:schemeClr val="dk1"/>
          </a:fillRef>
          <a:effectRef idx="1">
            <a:schemeClr val="dk1"/>
          </a:effectRef>
          <a:fontRef idx="minor">
            <a:schemeClr val="tx1"/>
          </a:fontRef>
        </p:style>
      </p:cxnSp>
      <p:sp>
        <p:nvSpPr>
          <p:cNvPr id="2" name="Rectangle à coins arrondis 1"/>
          <p:cNvSpPr/>
          <p:nvPr/>
        </p:nvSpPr>
        <p:spPr>
          <a:xfrm>
            <a:off x="5524085" y="2204864"/>
            <a:ext cx="3424420" cy="1021556"/>
          </a:xfrm>
          <a:prstGeom prst="roundRect">
            <a:avLst/>
          </a:prstGeom>
          <a:solidFill>
            <a:schemeClr val="accent6">
              <a:lumMod val="60000"/>
              <a:lumOff val="40000"/>
            </a:schemeClr>
          </a:solidFill>
        </p:spPr>
        <p:txBody>
          <a:bodyPr wrap="square">
            <a:spAutoFit/>
          </a:bodyPr>
          <a:lstStyle/>
          <a:p>
            <a:pPr algn="just"/>
            <a:r>
              <a:rPr lang="fr-FR" dirty="0">
                <a:sym typeface="Wingdings" panose="05000000000000000000" pitchFamily="2" charset="2"/>
              </a:rPr>
              <a:t> Outils pour gérer et prédire l’évolution des MOS (indices, modèles)</a:t>
            </a:r>
            <a:endParaRPr lang="fr-FR" dirty="0"/>
          </a:p>
        </p:txBody>
      </p:sp>
    </p:spTree>
    <p:extLst>
      <p:ext uri="{BB962C8B-B14F-4D97-AF65-F5344CB8AC3E}">
        <p14:creationId xmlns:p14="http://schemas.microsoft.com/office/powerpoint/2010/main" val="28883680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8"/>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p:bldP spid="30" grpId="0" animBg="1"/>
      <p:bldP spid="29" grpId="0"/>
      <p:bldP spid="35" grpId="0" animBg="1"/>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0" y="-243408"/>
            <a:ext cx="9756576" cy="987100"/>
          </a:xfrm>
          <a:prstGeom prst="rect">
            <a:avLst/>
          </a:prstGeom>
          <a:noFill/>
          <a:ln/>
          <a:extLst/>
        </p:spPr>
        <p:txBody>
          <a:bodyPr vert="horz" lIns="85533" tIns="42766" rIns="85533" bIns="42766" rtlCol="0" anchor="ctr">
            <a:noAutofit/>
          </a:bodyPr>
          <a:lstStyle>
            <a:lvl1pPr defTabSz="914400" eaLnBrk="1" latinLnBrk="0" hangingPunct="1">
              <a:buNone/>
              <a:defRPr sz="3200" b="1">
                <a:latin typeface="Arial" panose="020B0604020202020204" pitchFamily="34" charset="0"/>
                <a:ea typeface="+mj-ea"/>
                <a:cs typeface="Arial"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fr-FR" dirty="0" smtClean="0">
                <a:solidFill>
                  <a:schemeClr val="bg1"/>
                </a:solidFill>
                <a:latin typeface="+mn-lt"/>
              </a:rPr>
              <a:t>Trade-off</a:t>
            </a:r>
            <a:r>
              <a:rPr lang="en-GB" dirty="0" smtClean="0">
                <a:solidFill>
                  <a:schemeClr val="bg1"/>
                </a:solidFill>
                <a:latin typeface="+mn-lt"/>
              </a:rPr>
              <a:t> </a:t>
            </a:r>
            <a:r>
              <a:rPr lang="fr-FR" dirty="0" smtClean="0">
                <a:solidFill>
                  <a:schemeClr val="bg1"/>
                </a:solidFill>
                <a:latin typeface="+mn-lt"/>
              </a:rPr>
              <a:t>potentiel</a:t>
            </a:r>
            <a:r>
              <a:rPr lang="en-GB" dirty="0" smtClean="0">
                <a:solidFill>
                  <a:schemeClr val="bg1"/>
                </a:solidFill>
                <a:latin typeface="+mn-lt"/>
              </a:rPr>
              <a:t>: </a:t>
            </a:r>
            <a:r>
              <a:rPr lang="en-GB" dirty="0" err="1" smtClean="0">
                <a:solidFill>
                  <a:schemeClr val="bg1"/>
                </a:solidFill>
                <a:latin typeface="+mn-lt"/>
              </a:rPr>
              <a:t>émissions</a:t>
            </a:r>
            <a:r>
              <a:rPr lang="en-GB" dirty="0" smtClean="0">
                <a:solidFill>
                  <a:schemeClr val="bg1"/>
                </a:solidFill>
                <a:latin typeface="+mn-lt"/>
              </a:rPr>
              <a:t> de </a:t>
            </a:r>
            <a:r>
              <a:rPr lang="en-GB" dirty="0" err="1" smtClean="0">
                <a:solidFill>
                  <a:schemeClr val="bg1"/>
                </a:solidFill>
                <a:latin typeface="+mn-lt"/>
              </a:rPr>
              <a:t>gaz</a:t>
            </a:r>
            <a:r>
              <a:rPr lang="en-GB" dirty="0" smtClean="0">
                <a:solidFill>
                  <a:schemeClr val="bg1"/>
                </a:solidFill>
                <a:latin typeface="+mn-lt"/>
              </a:rPr>
              <a:t> à </a:t>
            </a:r>
            <a:r>
              <a:rPr lang="en-GB" dirty="0" err="1" smtClean="0">
                <a:solidFill>
                  <a:schemeClr val="bg1"/>
                </a:solidFill>
                <a:latin typeface="+mn-lt"/>
              </a:rPr>
              <a:t>effet</a:t>
            </a:r>
            <a:r>
              <a:rPr lang="en-GB" dirty="0" smtClean="0">
                <a:solidFill>
                  <a:schemeClr val="bg1"/>
                </a:solidFill>
                <a:latin typeface="+mn-lt"/>
              </a:rPr>
              <a:t> de </a:t>
            </a:r>
            <a:r>
              <a:rPr lang="en-GB" dirty="0" err="1" smtClean="0">
                <a:solidFill>
                  <a:schemeClr val="bg1"/>
                </a:solidFill>
                <a:latin typeface="+mn-lt"/>
              </a:rPr>
              <a:t>serre</a:t>
            </a:r>
            <a:endParaRPr lang="en-GB" dirty="0">
              <a:solidFill>
                <a:schemeClr val="bg1"/>
              </a:solidFill>
              <a:latin typeface="+mn-lt"/>
            </a:endParaRPr>
          </a:p>
        </p:txBody>
      </p:sp>
      <p:sp>
        <p:nvSpPr>
          <p:cNvPr id="8" name="ZoneTexte 7"/>
          <p:cNvSpPr txBox="1"/>
          <p:nvPr/>
        </p:nvSpPr>
        <p:spPr>
          <a:xfrm>
            <a:off x="52282" y="548680"/>
            <a:ext cx="9091718" cy="584775"/>
          </a:xfrm>
          <a:prstGeom prst="rect">
            <a:avLst/>
          </a:prstGeom>
          <a:noFill/>
        </p:spPr>
        <p:txBody>
          <a:bodyPr wrap="square" rtlCol="0">
            <a:spAutoFit/>
          </a:bodyPr>
          <a:lstStyle/>
          <a:p>
            <a:r>
              <a:rPr lang="fr-FR" sz="1600" u="sng" dirty="0" smtClean="0">
                <a:solidFill>
                  <a:schemeClr val="bg1"/>
                </a:solidFill>
              </a:rPr>
              <a:t>Protocole: </a:t>
            </a:r>
            <a:r>
              <a:rPr lang="fr-FR" sz="1600" dirty="0" smtClean="0">
                <a:solidFill>
                  <a:schemeClr val="bg1"/>
                </a:solidFill>
              </a:rPr>
              <a:t>20°C , mélange de sol et de PRO frais dans des cylindres à 28% d’humidité, pour une densité apparente de 1, aux doses appliquées au champ</a:t>
            </a:r>
            <a:endParaRPr lang="fr-FR" sz="1600" dirty="0">
              <a:solidFill>
                <a:schemeClr val="bg1"/>
              </a:solidFill>
            </a:endParaRPr>
          </a:p>
        </p:txBody>
      </p:sp>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1626713"/>
            <a:ext cx="7148180" cy="3604573"/>
          </a:xfrm>
          <a:prstGeom prst="rect">
            <a:avLst/>
          </a:prstGeom>
        </p:spPr>
      </p:pic>
      <p:sp>
        <p:nvSpPr>
          <p:cNvPr id="12" name="Rectangle à coins arrondis 11"/>
          <p:cNvSpPr/>
          <p:nvPr/>
        </p:nvSpPr>
        <p:spPr>
          <a:xfrm>
            <a:off x="1259632" y="5301208"/>
            <a:ext cx="6480720" cy="783193"/>
          </a:xfrm>
          <a:prstGeom prst="roundRect">
            <a:avLst/>
          </a:prstGeom>
          <a:solidFill>
            <a:schemeClr val="accent6">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r>
              <a:rPr lang="fr-FR" sz="2000" dirty="0" smtClean="0">
                <a:solidFill>
                  <a:schemeClr val="tx1"/>
                </a:solidFill>
              </a:rPr>
              <a:t>Flux de N</a:t>
            </a:r>
            <a:r>
              <a:rPr lang="fr-FR" sz="2000" baseline="-25000" dirty="0" smtClean="0">
                <a:solidFill>
                  <a:schemeClr val="tx1"/>
                </a:solidFill>
              </a:rPr>
              <a:t>2</a:t>
            </a:r>
            <a:r>
              <a:rPr lang="fr-FR" sz="2000" dirty="0" smtClean="0">
                <a:solidFill>
                  <a:schemeClr val="tx1"/>
                </a:solidFill>
              </a:rPr>
              <a:t>O faibles </a:t>
            </a:r>
            <a:r>
              <a:rPr lang="fr-FR" sz="2000" dirty="0" smtClean="0">
                <a:solidFill>
                  <a:schemeClr val="tx1"/>
                </a:solidFill>
                <a:sym typeface="Wingdings" panose="05000000000000000000" pitchFamily="2" charset="2"/>
              </a:rPr>
              <a:t></a:t>
            </a:r>
            <a:r>
              <a:rPr lang="fr-FR" sz="2000" dirty="0" smtClean="0">
                <a:solidFill>
                  <a:schemeClr val="tx1"/>
                </a:solidFill>
              </a:rPr>
              <a:t> les composts et fumiers : FE &lt; 0,3% </a:t>
            </a:r>
          </a:p>
          <a:p>
            <a:r>
              <a:rPr lang="fr-FR" sz="2000" dirty="0">
                <a:solidFill>
                  <a:schemeClr val="tx1"/>
                </a:solidFill>
              </a:rPr>
              <a:t>Flux de N</a:t>
            </a:r>
            <a:r>
              <a:rPr lang="fr-FR" sz="2000" baseline="-25000" dirty="0">
                <a:solidFill>
                  <a:schemeClr val="tx1"/>
                </a:solidFill>
              </a:rPr>
              <a:t>2</a:t>
            </a:r>
            <a:r>
              <a:rPr lang="fr-FR" sz="2000" dirty="0">
                <a:solidFill>
                  <a:schemeClr val="tx1"/>
                </a:solidFill>
              </a:rPr>
              <a:t>O fort </a:t>
            </a:r>
            <a:r>
              <a:rPr lang="fr-FR" sz="2000" dirty="0" smtClean="0">
                <a:solidFill>
                  <a:schemeClr val="tx1"/>
                </a:solidFill>
                <a:sym typeface="Wingdings" panose="05000000000000000000" pitchFamily="2" charset="2"/>
              </a:rPr>
              <a:t></a:t>
            </a:r>
            <a:r>
              <a:rPr lang="fr-FR" sz="2000" dirty="0" smtClean="0">
                <a:solidFill>
                  <a:schemeClr val="tx1"/>
                </a:solidFill>
              </a:rPr>
              <a:t> la BOUE : FE &gt; 1,5%</a:t>
            </a:r>
            <a:endParaRPr lang="fr-FR" sz="2000" dirty="0">
              <a:solidFill>
                <a:schemeClr val="tx1"/>
              </a:solidFill>
            </a:endParaRPr>
          </a:p>
        </p:txBody>
      </p:sp>
      <p:grpSp>
        <p:nvGrpSpPr>
          <p:cNvPr id="11" name="Groupe 10"/>
          <p:cNvGrpSpPr/>
          <p:nvPr/>
        </p:nvGrpSpPr>
        <p:grpSpPr>
          <a:xfrm>
            <a:off x="2817498" y="3068960"/>
            <a:ext cx="5328592" cy="1152128"/>
            <a:chOff x="3635896" y="3068960"/>
            <a:chExt cx="5328592" cy="1152128"/>
          </a:xfrm>
        </p:grpSpPr>
        <p:sp>
          <p:nvSpPr>
            <p:cNvPr id="2" name="ZoneTexte 1"/>
            <p:cNvSpPr txBox="1"/>
            <p:nvPr/>
          </p:nvSpPr>
          <p:spPr>
            <a:xfrm>
              <a:off x="6012160" y="3068960"/>
              <a:ext cx="2952328" cy="369332"/>
            </a:xfrm>
            <a:prstGeom prst="rect">
              <a:avLst/>
            </a:prstGeom>
            <a:noFill/>
          </p:spPr>
          <p:txBody>
            <a:bodyPr wrap="square" rtlCol="0">
              <a:spAutoFit/>
            </a:bodyPr>
            <a:lstStyle/>
            <a:p>
              <a:r>
                <a:rPr lang="fr-FR" dirty="0" smtClean="0"/>
                <a:t>Flux + faibles</a:t>
              </a:r>
              <a:endParaRPr lang="fr-FR" dirty="0"/>
            </a:p>
          </p:txBody>
        </p:sp>
        <p:cxnSp>
          <p:nvCxnSpPr>
            <p:cNvPr id="4" name="Connecteur droit avec flèche 3"/>
            <p:cNvCxnSpPr>
              <a:stCxn id="2" idx="1"/>
            </p:cNvCxnSpPr>
            <p:nvPr/>
          </p:nvCxnSpPr>
          <p:spPr>
            <a:xfrm flipH="1">
              <a:off x="3635896" y="3253626"/>
              <a:ext cx="2376264" cy="96746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 name="Connecteur droit avec flèche 9"/>
            <p:cNvCxnSpPr>
              <a:stCxn id="2" idx="1"/>
            </p:cNvCxnSpPr>
            <p:nvPr/>
          </p:nvCxnSpPr>
          <p:spPr>
            <a:xfrm>
              <a:off x="6012160" y="3253626"/>
              <a:ext cx="0" cy="96746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sp>
        <p:nvSpPr>
          <p:cNvPr id="18" name="ZoneTexte 17"/>
          <p:cNvSpPr txBox="1"/>
          <p:nvPr/>
        </p:nvSpPr>
        <p:spPr>
          <a:xfrm>
            <a:off x="2709486" y="1226603"/>
            <a:ext cx="2592288" cy="400110"/>
          </a:xfrm>
          <a:prstGeom prst="rect">
            <a:avLst/>
          </a:prstGeom>
          <a:noFill/>
        </p:spPr>
        <p:txBody>
          <a:bodyPr wrap="square" rtlCol="0">
            <a:spAutoFit/>
          </a:bodyPr>
          <a:lstStyle/>
          <a:p>
            <a:r>
              <a:rPr lang="fr-FR" sz="2000" b="1" dirty="0" smtClean="0">
                <a:solidFill>
                  <a:schemeClr val="bg1"/>
                </a:solidFill>
              </a:rPr>
              <a:t>Emissions de N</a:t>
            </a:r>
            <a:r>
              <a:rPr lang="fr-FR" sz="2000" b="1" baseline="-25000" dirty="0" smtClean="0">
                <a:solidFill>
                  <a:schemeClr val="bg1"/>
                </a:solidFill>
              </a:rPr>
              <a:t>2</a:t>
            </a:r>
            <a:r>
              <a:rPr lang="fr-FR" sz="2000" b="1" dirty="0" smtClean="0">
                <a:solidFill>
                  <a:schemeClr val="bg1"/>
                </a:solidFill>
              </a:rPr>
              <a:t>O</a:t>
            </a:r>
            <a:endParaRPr lang="fr-FR" sz="2000" b="1" dirty="0">
              <a:solidFill>
                <a:schemeClr val="bg1"/>
              </a:solidFill>
            </a:endParaRPr>
          </a:p>
        </p:txBody>
      </p:sp>
      <p:grpSp>
        <p:nvGrpSpPr>
          <p:cNvPr id="20" name="Groupe 19"/>
          <p:cNvGrpSpPr/>
          <p:nvPr/>
        </p:nvGrpSpPr>
        <p:grpSpPr>
          <a:xfrm>
            <a:off x="1565204" y="2454617"/>
            <a:ext cx="2188859" cy="1269291"/>
            <a:chOff x="2383602" y="2454617"/>
            <a:chExt cx="2188859" cy="1269291"/>
          </a:xfrm>
        </p:grpSpPr>
        <p:grpSp>
          <p:nvGrpSpPr>
            <p:cNvPr id="17" name="Groupe 16"/>
            <p:cNvGrpSpPr/>
            <p:nvPr/>
          </p:nvGrpSpPr>
          <p:grpSpPr>
            <a:xfrm>
              <a:off x="2383602" y="2924944"/>
              <a:ext cx="1220142" cy="798964"/>
              <a:chOff x="2383602" y="2924944"/>
              <a:chExt cx="1220142" cy="798964"/>
            </a:xfrm>
          </p:grpSpPr>
          <p:sp>
            <p:nvSpPr>
              <p:cNvPr id="13" name="Rectangle 12"/>
              <p:cNvSpPr/>
              <p:nvPr/>
            </p:nvSpPr>
            <p:spPr>
              <a:xfrm>
                <a:off x="2383602" y="3354576"/>
                <a:ext cx="1220142" cy="369332"/>
              </a:xfrm>
              <a:prstGeom prst="rect">
                <a:avLst/>
              </a:prstGeom>
            </p:spPr>
            <p:txBody>
              <a:bodyPr wrap="none">
                <a:spAutoFit/>
              </a:bodyPr>
              <a:lstStyle/>
              <a:p>
                <a:r>
                  <a:rPr lang="fr-FR" dirty="0" smtClean="0"/>
                  <a:t>Flux + forts</a:t>
                </a:r>
                <a:endParaRPr lang="fr-FR" dirty="0"/>
              </a:p>
            </p:txBody>
          </p:sp>
          <p:cxnSp>
            <p:nvCxnSpPr>
              <p:cNvPr id="14" name="Connecteur droit avec flèche 13"/>
              <p:cNvCxnSpPr/>
              <p:nvPr/>
            </p:nvCxnSpPr>
            <p:spPr>
              <a:xfrm flipV="1">
                <a:off x="2865497" y="2924944"/>
                <a:ext cx="338351" cy="42963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sp>
          <p:nvSpPr>
            <p:cNvPr id="19" name="ZoneTexte 18"/>
            <p:cNvSpPr txBox="1"/>
            <p:nvPr/>
          </p:nvSpPr>
          <p:spPr>
            <a:xfrm rot="20983667">
              <a:off x="3780373" y="2454617"/>
              <a:ext cx="792088" cy="307777"/>
            </a:xfrm>
            <a:prstGeom prst="rect">
              <a:avLst/>
            </a:prstGeom>
            <a:noFill/>
          </p:spPr>
          <p:txBody>
            <a:bodyPr wrap="square" rtlCol="0">
              <a:spAutoFit/>
            </a:bodyPr>
            <a:lstStyle/>
            <a:p>
              <a:r>
                <a:rPr lang="fr-FR" sz="1400" dirty="0" smtClean="0">
                  <a:solidFill>
                    <a:srgbClr val="FF33CC"/>
                  </a:solidFill>
                </a:rPr>
                <a:t>BOUE</a:t>
              </a:r>
              <a:endParaRPr lang="fr-FR" sz="1400" dirty="0">
                <a:solidFill>
                  <a:srgbClr val="FF33CC"/>
                </a:solidFill>
              </a:endParaRPr>
            </a:p>
          </p:txBody>
        </p:sp>
      </p:grpSp>
      <p:sp>
        <p:nvSpPr>
          <p:cNvPr id="3" name="ZoneTexte 2"/>
          <p:cNvSpPr txBox="1"/>
          <p:nvPr/>
        </p:nvSpPr>
        <p:spPr>
          <a:xfrm>
            <a:off x="6669926" y="2930152"/>
            <a:ext cx="2339752" cy="923330"/>
          </a:xfrm>
          <a:prstGeom prst="rect">
            <a:avLst/>
          </a:prstGeom>
          <a:solidFill>
            <a:schemeClr val="accent3">
              <a:lumMod val="60000"/>
              <a:lumOff val="40000"/>
            </a:schemeClr>
          </a:solidFill>
        </p:spPr>
        <p:txBody>
          <a:bodyPr wrap="square" rtlCol="0">
            <a:spAutoFit/>
          </a:bodyPr>
          <a:lstStyle/>
          <a:p>
            <a:pPr algn="just"/>
            <a:r>
              <a:rPr lang="fr-FR" dirty="0" smtClean="0"/>
              <a:t>Facteur d’émission (FE) de 1% d’après le GIEC pour les PRO (2006)</a:t>
            </a:r>
            <a:endParaRPr lang="fr-FR" dirty="0"/>
          </a:p>
        </p:txBody>
      </p:sp>
      <p:sp>
        <p:nvSpPr>
          <p:cNvPr id="5" name="ZoneTexte 4"/>
          <p:cNvSpPr txBox="1"/>
          <p:nvPr/>
        </p:nvSpPr>
        <p:spPr>
          <a:xfrm>
            <a:off x="35496" y="1626713"/>
            <a:ext cx="430887" cy="3604573"/>
          </a:xfrm>
          <a:prstGeom prst="rect">
            <a:avLst/>
          </a:prstGeom>
          <a:solidFill>
            <a:schemeClr val="bg1"/>
          </a:solidFill>
        </p:spPr>
        <p:txBody>
          <a:bodyPr vert="vert270" wrap="square" rtlCol="0">
            <a:spAutoFit/>
          </a:bodyPr>
          <a:lstStyle/>
          <a:p>
            <a:pPr algn="ctr"/>
            <a:r>
              <a:rPr lang="fr-FR" sz="1600" b="1" dirty="0" smtClean="0"/>
              <a:t>Facteur d’émissions (%)</a:t>
            </a:r>
            <a:endParaRPr lang="fr-FR" sz="1600" b="1" dirty="0"/>
          </a:p>
        </p:txBody>
      </p:sp>
    </p:spTree>
    <p:extLst>
      <p:ext uri="{BB962C8B-B14F-4D97-AF65-F5344CB8AC3E}">
        <p14:creationId xmlns:p14="http://schemas.microsoft.com/office/powerpoint/2010/main" val="2442991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107504" y="4028097"/>
            <a:ext cx="4104456" cy="20651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107504" y="1700808"/>
            <a:ext cx="3456384" cy="2304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36512" y="-90264"/>
            <a:ext cx="9180512" cy="1143000"/>
          </a:xfrm>
        </p:spPr>
        <p:txBody>
          <a:bodyPr>
            <a:normAutofit fontScale="90000"/>
          </a:bodyPr>
          <a:lstStyle/>
          <a:p>
            <a:pPr algn="l"/>
            <a:r>
              <a:rPr lang="fr-FR" b="1" dirty="0" smtClean="0"/>
              <a:t>Méthodologie des calculs des Stocks de C et Flux de N</a:t>
            </a:r>
            <a:r>
              <a:rPr lang="fr-FR" b="1" baseline="-25000" dirty="0" smtClean="0"/>
              <a:t>2</a:t>
            </a:r>
            <a:r>
              <a:rPr lang="fr-FR" b="1" dirty="0" smtClean="0"/>
              <a:t>O pour une année au champ</a:t>
            </a:r>
            <a:endParaRPr lang="fr-FR" b="1"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764590"/>
            <a:ext cx="2926334" cy="2240474"/>
          </a:xfrm>
          <a:prstGeom prst="rect">
            <a:avLst/>
          </a:prstGeom>
        </p:spPr>
      </p:pic>
      <p:cxnSp>
        <p:nvCxnSpPr>
          <p:cNvPr id="6" name="Connecteur droit avec flèche 5"/>
          <p:cNvCxnSpPr/>
          <p:nvPr/>
        </p:nvCxnSpPr>
        <p:spPr>
          <a:xfrm>
            <a:off x="1547664" y="2772702"/>
            <a:ext cx="0" cy="720080"/>
          </a:xfrm>
          <a:prstGeom prst="straightConnector1">
            <a:avLst/>
          </a:prstGeom>
          <a:ln>
            <a:solidFill>
              <a:srgbClr val="00B050"/>
            </a:solidFill>
            <a:headEnd type="arrow"/>
            <a:tailEnd type="arrow"/>
          </a:ln>
        </p:spPr>
        <p:style>
          <a:lnRef idx="1">
            <a:schemeClr val="dk1"/>
          </a:lnRef>
          <a:fillRef idx="0">
            <a:schemeClr val="dk1"/>
          </a:fillRef>
          <a:effectRef idx="0">
            <a:schemeClr val="dk1"/>
          </a:effectRef>
          <a:fontRef idx="minor">
            <a:schemeClr val="tx1"/>
          </a:fontRef>
        </p:style>
      </p:cxnSp>
      <p:sp>
        <p:nvSpPr>
          <p:cNvPr id="7" name="ZoneTexte 6"/>
          <p:cNvSpPr txBox="1"/>
          <p:nvPr/>
        </p:nvSpPr>
        <p:spPr>
          <a:xfrm>
            <a:off x="1547664" y="2988726"/>
            <a:ext cx="2304256" cy="369332"/>
          </a:xfrm>
          <a:prstGeom prst="rect">
            <a:avLst/>
          </a:prstGeom>
          <a:noFill/>
        </p:spPr>
        <p:txBody>
          <a:bodyPr wrap="square" rtlCol="0">
            <a:spAutoFit/>
          </a:bodyPr>
          <a:lstStyle/>
          <a:p>
            <a:r>
              <a:rPr lang="fr-FR" b="1" dirty="0" smtClean="0">
                <a:solidFill>
                  <a:srgbClr val="00B050"/>
                </a:solidFill>
              </a:rPr>
              <a:t>C restant à 70 jours</a:t>
            </a:r>
            <a:endParaRPr lang="fr-FR" b="1" dirty="0">
              <a:solidFill>
                <a:srgbClr val="00B050"/>
              </a:solidFill>
            </a:endParaRPr>
          </a:p>
        </p:txBody>
      </p:sp>
      <p:sp>
        <p:nvSpPr>
          <p:cNvPr id="8" name="ZoneTexte 7"/>
          <p:cNvSpPr txBox="1"/>
          <p:nvPr/>
        </p:nvSpPr>
        <p:spPr>
          <a:xfrm>
            <a:off x="3321870" y="908720"/>
            <a:ext cx="5066554" cy="1021556"/>
          </a:xfrm>
          <a:prstGeom prst="roundRect">
            <a:avLst/>
          </a:prstGeom>
          <a:solidFill>
            <a:schemeClr val="accent4">
              <a:lumMod val="40000"/>
              <a:lumOff val="60000"/>
            </a:schemeClr>
          </a:solidFill>
        </p:spPr>
        <p:txBody>
          <a:bodyPr wrap="square" rtlCol="0">
            <a:spAutoFit/>
          </a:bodyPr>
          <a:lstStyle/>
          <a:p>
            <a:r>
              <a:rPr lang="fr-FR" b="1" dirty="0" smtClean="0"/>
              <a:t>Fonction de température :</a:t>
            </a:r>
          </a:p>
          <a:p>
            <a:r>
              <a:rPr lang="fr-FR" dirty="0" smtClean="0">
                <a:sym typeface="Wingdings" panose="05000000000000000000" pitchFamily="2" charset="2"/>
              </a:rPr>
              <a:t>70 jours labo à 28°C = 1 an au champ (</a:t>
            </a:r>
            <a:r>
              <a:rPr lang="fr-FR" dirty="0" err="1" smtClean="0">
                <a:sym typeface="Wingdings" panose="05000000000000000000" pitchFamily="2" charset="2"/>
              </a:rPr>
              <a:t>T</a:t>
            </a:r>
            <a:r>
              <a:rPr lang="fr-FR" baseline="-25000" dirty="0" err="1" smtClean="0">
                <a:sym typeface="Wingdings" panose="05000000000000000000" pitchFamily="2" charset="2"/>
              </a:rPr>
              <a:t>moy</a:t>
            </a:r>
            <a:r>
              <a:rPr lang="fr-FR" dirty="0" smtClean="0">
                <a:sym typeface="Wingdings" panose="05000000000000000000" pitchFamily="2" charset="2"/>
              </a:rPr>
              <a:t>=10°C)</a:t>
            </a:r>
          </a:p>
          <a:p>
            <a:r>
              <a:rPr lang="fr-FR" dirty="0" smtClean="0">
                <a:sym typeface="Wingdings" panose="05000000000000000000" pitchFamily="2" charset="2"/>
              </a:rPr>
              <a:t>133 jours labo à 20°C = 1 an au champ </a:t>
            </a:r>
            <a:r>
              <a:rPr lang="fr-FR" dirty="0">
                <a:sym typeface="Wingdings" panose="05000000000000000000" pitchFamily="2" charset="2"/>
              </a:rPr>
              <a:t>(</a:t>
            </a:r>
            <a:r>
              <a:rPr lang="fr-FR" dirty="0" err="1">
                <a:sym typeface="Wingdings" panose="05000000000000000000" pitchFamily="2" charset="2"/>
              </a:rPr>
              <a:t>T</a:t>
            </a:r>
            <a:r>
              <a:rPr lang="fr-FR" baseline="-25000" dirty="0" err="1">
                <a:sym typeface="Wingdings" panose="05000000000000000000" pitchFamily="2" charset="2"/>
              </a:rPr>
              <a:t>moy</a:t>
            </a:r>
            <a:r>
              <a:rPr lang="fr-FR" dirty="0">
                <a:sym typeface="Wingdings" panose="05000000000000000000" pitchFamily="2" charset="2"/>
              </a:rPr>
              <a:t>=10°C)</a:t>
            </a:r>
            <a:endParaRPr lang="fr-FR" dirty="0"/>
          </a:p>
        </p:txBody>
      </p:sp>
      <p:cxnSp>
        <p:nvCxnSpPr>
          <p:cNvPr id="11" name="Connecteur droit 10"/>
          <p:cNvCxnSpPr/>
          <p:nvPr/>
        </p:nvCxnSpPr>
        <p:spPr>
          <a:xfrm>
            <a:off x="683568" y="2772702"/>
            <a:ext cx="2016224"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2" name="Flèche droite 11"/>
          <p:cNvSpPr/>
          <p:nvPr/>
        </p:nvSpPr>
        <p:spPr>
          <a:xfrm>
            <a:off x="3707904" y="2629432"/>
            <a:ext cx="1224136" cy="391931"/>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grpSp>
        <p:nvGrpSpPr>
          <p:cNvPr id="19" name="Groupe 18"/>
          <p:cNvGrpSpPr/>
          <p:nvPr/>
        </p:nvGrpSpPr>
        <p:grpSpPr>
          <a:xfrm>
            <a:off x="437519" y="4028097"/>
            <a:ext cx="2766329" cy="2065199"/>
            <a:chOff x="389438" y="4005064"/>
            <a:chExt cx="2766329" cy="2065199"/>
          </a:xfrm>
        </p:grpSpPr>
        <p:pic>
          <p:nvPicPr>
            <p:cNvPr id="14" name="Image 13"/>
            <p:cNvPicPr>
              <a:picLocks noChangeAspect="1"/>
            </p:cNvPicPr>
            <p:nvPr/>
          </p:nvPicPr>
          <p:blipFill rotWithShape="1">
            <a:blip r:embed="rId3">
              <a:extLst>
                <a:ext uri="{28A0092B-C50C-407E-A947-70E740481C1C}">
                  <a14:useLocalDpi xmlns:a14="http://schemas.microsoft.com/office/drawing/2010/main" val="0"/>
                </a:ext>
              </a:extLst>
            </a:blip>
            <a:srcRect l="9249"/>
            <a:stretch/>
          </p:blipFill>
          <p:spPr>
            <a:xfrm>
              <a:off x="389438" y="4005064"/>
              <a:ext cx="2766329" cy="2065199"/>
            </a:xfrm>
            <a:prstGeom prst="rect">
              <a:avLst/>
            </a:prstGeom>
          </p:spPr>
        </p:pic>
        <p:cxnSp>
          <p:nvCxnSpPr>
            <p:cNvPr id="15" name="Connecteur droit 14"/>
            <p:cNvCxnSpPr/>
            <p:nvPr/>
          </p:nvCxnSpPr>
          <p:spPr>
            <a:xfrm>
              <a:off x="755576" y="4486087"/>
              <a:ext cx="2016224"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6" name="Connecteur droit avec flèche 15"/>
            <p:cNvCxnSpPr/>
            <p:nvPr/>
          </p:nvCxnSpPr>
          <p:spPr>
            <a:xfrm flipH="1">
              <a:off x="2070737" y="4486087"/>
              <a:ext cx="4910" cy="1103153"/>
            </a:xfrm>
            <a:prstGeom prst="straightConnector1">
              <a:avLst/>
            </a:prstGeom>
            <a:ln>
              <a:solidFill>
                <a:srgbClr val="FF0000"/>
              </a:solidFill>
              <a:headEnd type="arrow"/>
              <a:tailEnd type="arrow"/>
            </a:ln>
          </p:spPr>
          <p:style>
            <a:lnRef idx="1">
              <a:schemeClr val="dk1"/>
            </a:lnRef>
            <a:fillRef idx="0">
              <a:schemeClr val="dk1"/>
            </a:fillRef>
            <a:effectRef idx="0">
              <a:schemeClr val="dk1"/>
            </a:effectRef>
            <a:fontRef idx="minor">
              <a:schemeClr val="tx1"/>
            </a:fontRef>
          </p:style>
        </p:cxnSp>
      </p:grpSp>
      <p:sp>
        <p:nvSpPr>
          <p:cNvPr id="21" name="ZoneTexte 20"/>
          <p:cNvSpPr txBox="1"/>
          <p:nvPr/>
        </p:nvSpPr>
        <p:spPr>
          <a:xfrm>
            <a:off x="2051720" y="4797152"/>
            <a:ext cx="2304256" cy="646331"/>
          </a:xfrm>
          <a:prstGeom prst="rect">
            <a:avLst/>
          </a:prstGeom>
          <a:noFill/>
        </p:spPr>
        <p:txBody>
          <a:bodyPr wrap="square" rtlCol="0">
            <a:spAutoFit/>
          </a:bodyPr>
          <a:lstStyle/>
          <a:p>
            <a:r>
              <a:rPr lang="fr-FR" b="1" dirty="0" smtClean="0">
                <a:solidFill>
                  <a:srgbClr val="FF0000"/>
                </a:solidFill>
              </a:rPr>
              <a:t>Facteur d’émission</a:t>
            </a:r>
          </a:p>
          <a:p>
            <a:r>
              <a:rPr lang="fr-FR" b="1" dirty="0" smtClean="0">
                <a:solidFill>
                  <a:srgbClr val="FF0000"/>
                </a:solidFill>
              </a:rPr>
              <a:t> de N</a:t>
            </a:r>
            <a:r>
              <a:rPr lang="fr-FR" b="1" baseline="-25000" dirty="0" smtClean="0">
                <a:solidFill>
                  <a:srgbClr val="FF0000"/>
                </a:solidFill>
              </a:rPr>
              <a:t>2</a:t>
            </a:r>
            <a:r>
              <a:rPr lang="fr-FR" b="1" dirty="0" smtClean="0">
                <a:solidFill>
                  <a:srgbClr val="FF0000"/>
                </a:solidFill>
              </a:rPr>
              <a:t>O à 133 jours</a:t>
            </a:r>
            <a:endParaRPr lang="fr-FR" b="1" dirty="0">
              <a:solidFill>
                <a:srgbClr val="FF0000"/>
              </a:solidFill>
            </a:endParaRPr>
          </a:p>
        </p:txBody>
      </p:sp>
      <p:sp>
        <p:nvSpPr>
          <p:cNvPr id="22" name="ZoneTexte 21"/>
          <p:cNvSpPr txBox="1"/>
          <p:nvPr/>
        </p:nvSpPr>
        <p:spPr>
          <a:xfrm>
            <a:off x="107504" y="4221088"/>
            <a:ext cx="353943" cy="1440160"/>
          </a:xfrm>
          <a:prstGeom prst="rect">
            <a:avLst/>
          </a:prstGeom>
          <a:solidFill>
            <a:schemeClr val="bg1"/>
          </a:solidFill>
        </p:spPr>
        <p:txBody>
          <a:bodyPr vert="vert270" wrap="square" rtlCol="0">
            <a:spAutoFit/>
          </a:bodyPr>
          <a:lstStyle/>
          <a:p>
            <a:r>
              <a:rPr lang="fr-FR" sz="1100" b="1" dirty="0" smtClean="0"/>
              <a:t>Facteur d’émission (%)</a:t>
            </a:r>
            <a:endParaRPr lang="fr-FR" sz="1100" b="1" dirty="0"/>
          </a:p>
        </p:txBody>
      </p:sp>
      <p:sp>
        <p:nvSpPr>
          <p:cNvPr id="23" name="Flèche droite 22"/>
          <p:cNvSpPr/>
          <p:nvPr/>
        </p:nvSpPr>
        <p:spPr>
          <a:xfrm>
            <a:off x="4067944" y="4864730"/>
            <a:ext cx="603312" cy="391931"/>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25" name="ZoneTexte 24"/>
          <p:cNvSpPr txBox="1"/>
          <p:nvPr/>
        </p:nvSpPr>
        <p:spPr>
          <a:xfrm>
            <a:off x="73174" y="1331476"/>
            <a:ext cx="3168352" cy="369332"/>
          </a:xfrm>
          <a:prstGeom prst="rect">
            <a:avLst/>
          </a:prstGeom>
          <a:noFill/>
        </p:spPr>
        <p:txBody>
          <a:bodyPr wrap="square" rtlCol="0">
            <a:spAutoFit/>
          </a:bodyPr>
          <a:lstStyle/>
          <a:p>
            <a:r>
              <a:rPr lang="fr-FR" dirty="0" smtClean="0">
                <a:solidFill>
                  <a:schemeClr val="bg1"/>
                </a:solidFill>
              </a:rPr>
              <a:t>Mesures au laboratoire </a:t>
            </a:r>
            <a:endParaRPr lang="fr-FR" dirty="0">
              <a:solidFill>
                <a:schemeClr val="bg1"/>
              </a:solidFill>
            </a:endParaRPr>
          </a:p>
        </p:txBody>
      </p:sp>
      <p:cxnSp>
        <p:nvCxnSpPr>
          <p:cNvPr id="28" name="Connecteur droit avec flèche 27"/>
          <p:cNvCxnSpPr/>
          <p:nvPr/>
        </p:nvCxnSpPr>
        <p:spPr>
          <a:xfrm>
            <a:off x="8820472" y="969666"/>
            <a:ext cx="0" cy="483559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9" name="ZoneTexte 28"/>
          <p:cNvSpPr txBox="1"/>
          <p:nvPr/>
        </p:nvSpPr>
        <p:spPr>
          <a:xfrm>
            <a:off x="8892480" y="2492896"/>
            <a:ext cx="288032" cy="1754326"/>
          </a:xfrm>
          <a:prstGeom prst="rect">
            <a:avLst/>
          </a:prstGeom>
          <a:noFill/>
        </p:spPr>
        <p:txBody>
          <a:bodyPr wrap="square" rtlCol="0">
            <a:spAutoFit/>
          </a:bodyPr>
          <a:lstStyle/>
          <a:p>
            <a:r>
              <a:rPr lang="fr-FR" dirty="0" smtClean="0"/>
              <a:t>ETAPES</a:t>
            </a:r>
            <a:endParaRPr lang="fr-FR" dirty="0"/>
          </a:p>
        </p:txBody>
      </p:sp>
      <p:sp>
        <p:nvSpPr>
          <p:cNvPr id="30" name="ZoneTexte 29"/>
          <p:cNvSpPr txBox="1"/>
          <p:nvPr/>
        </p:nvSpPr>
        <p:spPr>
          <a:xfrm>
            <a:off x="8424428" y="1154332"/>
            <a:ext cx="792088" cy="369332"/>
          </a:xfrm>
          <a:prstGeom prst="rect">
            <a:avLst/>
          </a:prstGeom>
          <a:noFill/>
        </p:spPr>
        <p:txBody>
          <a:bodyPr wrap="square" rtlCol="0">
            <a:spAutoFit/>
          </a:bodyPr>
          <a:lstStyle/>
          <a:p>
            <a:r>
              <a:rPr lang="fr-FR" dirty="0" smtClean="0"/>
              <a:t>1</a:t>
            </a:r>
            <a:endParaRPr lang="fr-FR" dirty="0"/>
          </a:p>
        </p:txBody>
      </p:sp>
      <p:sp>
        <p:nvSpPr>
          <p:cNvPr id="31" name="ZoneTexte 30"/>
          <p:cNvSpPr txBox="1"/>
          <p:nvPr/>
        </p:nvSpPr>
        <p:spPr>
          <a:xfrm>
            <a:off x="8460432" y="2668270"/>
            <a:ext cx="792088" cy="369332"/>
          </a:xfrm>
          <a:prstGeom prst="rect">
            <a:avLst/>
          </a:prstGeom>
          <a:noFill/>
        </p:spPr>
        <p:txBody>
          <a:bodyPr wrap="square" rtlCol="0">
            <a:spAutoFit/>
          </a:bodyPr>
          <a:lstStyle/>
          <a:p>
            <a:r>
              <a:rPr lang="fr-FR" dirty="0" smtClean="0"/>
              <a:t>2</a:t>
            </a:r>
            <a:endParaRPr lang="fr-FR" dirty="0"/>
          </a:p>
        </p:txBody>
      </p:sp>
      <p:sp>
        <p:nvSpPr>
          <p:cNvPr id="32" name="ZoneTexte 31"/>
          <p:cNvSpPr txBox="1"/>
          <p:nvPr/>
        </p:nvSpPr>
        <p:spPr>
          <a:xfrm>
            <a:off x="8424428" y="4893446"/>
            <a:ext cx="792088" cy="369332"/>
          </a:xfrm>
          <a:prstGeom prst="rect">
            <a:avLst/>
          </a:prstGeom>
          <a:noFill/>
        </p:spPr>
        <p:txBody>
          <a:bodyPr wrap="square" rtlCol="0">
            <a:spAutoFit/>
          </a:bodyPr>
          <a:lstStyle/>
          <a:p>
            <a:r>
              <a:rPr lang="fr-FR" dirty="0" smtClean="0"/>
              <a:t>3</a:t>
            </a:r>
            <a:endParaRPr lang="fr-FR" dirty="0"/>
          </a:p>
        </p:txBody>
      </p:sp>
      <p:sp>
        <p:nvSpPr>
          <p:cNvPr id="27" name="ZoneTexte 26"/>
          <p:cNvSpPr txBox="1"/>
          <p:nvPr/>
        </p:nvSpPr>
        <p:spPr>
          <a:xfrm>
            <a:off x="5076056" y="2495391"/>
            <a:ext cx="3312368" cy="715089"/>
          </a:xfrm>
          <a:prstGeom prst="roundRect">
            <a:avLst/>
          </a:prstGeom>
          <a:solidFill>
            <a:schemeClr val="accent4">
              <a:lumMod val="40000"/>
              <a:lumOff val="60000"/>
            </a:schemeClr>
          </a:solidFill>
        </p:spPr>
        <p:txBody>
          <a:bodyPr wrap="square" rtlCol="0">
            <a:spAutoFit/>
          </a:bodyPr>
          <a:lstStyle/>
          <a:p>
            <a:r>
              <a:rPr lang="fr-FR" b="1" dirty="0" smtClean="0"/>
              <a:t>Conversion en g équivalent CO</a:t>
            </a:r>
            <a:r>
              <a:rPr lang="fr-FR" b="1" baseline="-25000" dirty="0" smtClean="0"/>
              <a:t>2 </a:t>
            </a:r>
            <a:r>
              <a:rPr lang="fr-FR" b="1" dirty="0" smtClean="0"/>
              <a:t>:</a:t>
            </a:r>
          </a:p>
          <a:p>
            <a:r>
              <a:rPr lang="fr-FR" dirty="0" smtClean="0"/>
              <a:t>1g de C = 3,67 g équivalent CO</a:t>
            </a:r>
            <a:r>
              <a:rPr lang="fr-FR" baseline="-25000" dirty="0" smtClean="0"/>
              <a:t>2</a:t>
            </a:r>
            <a:endParaRPr lang="fr-FR" baseline="-25000" dirty="0"/>
          </a:p>
        </p:txBody>
      </p:sp>
      <p:sp>
        <p:nvSpPr>
          <p:cNvPr id="33" name="ZoneTexte 32"/>
          <p:cNvSpPr txBox="1"/>
          <p:nvPr/>
        </p:nvSpPr>
        <p:spPr>
          <a:xfrm>
            <a:off x="4671256" y="4728394"/>
            <a:ext cx="3717168" cy="715089"/>
          </a:xfrm>
          <a:prstGeom prst="roundRect">
            <a:avLst/>
          </a:prstGeom>
          <a:solidFill>
            <a:schemeClr val="accent4">
              <a:lumMod val="40000"/>
              <a:lumOff val="60000"/>
            </a:schemeClr>
          </a:solidFill>
        </p:spPr>
        <p:txBody>
          <a:bodyPr wrap="square" rtlCol="0">
            <a:spAutoFit/>
          </a:bodyPr>
          <a:lstStyle/>
          <a:p>
            <a:r>
              <a:rPr lang="fr-FR" b="1" dirty="0" smtClean="0"/>
              <a:t>Conversion en g équivalent CO</a:t>
            </a:r>
            <a:r>
              <a:rPr lang="fr-FR" b="1" baseline="-25000" dirty="0" smtClean="0"/>
              <a:t>2 </a:t>
            </a:r>
            <a:r>
              <a:rPr lang="fr-FR" b="1" dirty="0" smtClean="0"/>
              <a:t>:</a:t>
            </a:r>
          </a:p>
          <a:p>
            <a:r>
              <a:rPr lang="fr-FR" dirty="0" smtClean="0"/>
              <a:t>1g de N-N</a:t>
            </a:r>
            <a:r>
              <a:rPr lang="fr-FR" baseline="-25000" dirty="0" smtClean="0"/>
              <a:t>2</a:t>
            </a:r>
            <a:r>
              <a:rPr lang="fr-FR" dirty="0" smtClean="0"/>
              <a:t>O = 486.7g équivalent CO</a:t>
            </a:r>
            <a:r>
              <a:rPr lang="fr-FR" baseline="-25000" dirty="0" smtClean="0"/>
              <a:t>2</a:t>
            </a:r>
            <a:endParaRPr lang="fr-FR" baseline="-25000" dirty="0"/>
          </a:p>
        </p:txBody>
      </p:sp>
      <p:sp>
        <p:nvSpPr>
          <p:cNvPr id="3" name="Rectangle 2"/>
          <p:cNvSpPr/>
          <p:nvPr/>
        </p:nvSpPr>
        <p:spPr>
          <a:xfrm>
            <a:off x="2899985" y="2060848"/>
            <a:ext cx="620683" cy="369332"/>
          </a:xfrm>
          <a:prstGeom prst="rect">
            <a:avLst/>
          </a:prstGeom>
        </p:spPr>
        <p:txBody>
          <a:bodyPr wrap="none">
            <a:spAutoFit/>
          </a:bodyPr>
          <a:lstStyle/>
          <a:p>
            <a:r>
              <a:rPr lang="fr-FR" b="1" dirty="0" smtClean="0"/>
              <a:t>28°C</a:t>
            </a:r>
            <a:endParaRPr lang="fr-FR" b="1" dirty="0"/>
          </a:p>
        </p:txBody>
      </p:sp>
      <p:sp>
        <p:nvSpPr>
          <p:cNvPr id="34" name="Rectangle 33"/>
          <p:cNvSpPr/>
          <p:nvPr/>
        </p:nvSpPr>
        <p:spPr>
          <a:xfrm>
            <a:off x="3541578" y="4068662"/>
            <a:ext cx="620683" cy="369332"/>
          </a:xfrm>
          <a:prstGeom prst="rect">
            <a:avLst/>
          </a:prstGeom>
        </p:spPr>
        <p:txBody>
          <a:bodyPr wrap="none">
            <a:spAutoFit/>
          </a:bodyPr>
          <a:lstStyle/>
          <a:p>
            <a:r>
              <a:rPr lang="fr-FR" b="1" dirty="0" smtClean="0"/>
              <a:t>20°C</a:t>
            </a:r>
            <a:endParaRPr lang="fr-FR" b="1" dirty="0"/>
          </a:p>
        </p:txBody>
      </p:sp>
    </p:spTree>
    <p:extLst>
      <p:ext uri="{BB962C8B-B14F-4D97-AF65-F5344CB8AC3E}">
        <p14:creationId xmlns:p14="http://schemas.microsoft.com/office/powerpoint/2010/main" val="367681470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4531</TotalTime>
  <Words>1931</Words>
  <Application>Microsoft Office PowerPoint</Application>
  <PresentationFormat>Affichage à l'écran (4:3)</PresentationFormat>
  <Paragraphs>326</Paragraphs>
  <Slides>23</Slides>
  <Notes>16</Notes>
  <HiddenSlides>2</HiddenSlides>
  <MMClips>0</MMClips>
  <ScaleCrop>false</ScaleCrop>
  <HeadingPairs>
    <vt:vector size="4" baseType="variant">
      <vt:variant>
        <vt:lpstr>Thème</vt:lpstr>
      </vt:variant>
      <vt:variant>
        <vt:i4>1</vt:i4>
      </vt:variant>
      <vt:variant>
        <vt:lpstr>Titres des diapositives</vt:lpstr>
      </vt:variant>
      <vt:variant>
        <vt:i4>23</vt:i4>
      </vt:variant>
    </vt:vector>
  </HeadingPairs>
  <TitlesOfParts>
    <vt:vector size="24" baseType="lpstr">
      <vt:lpstr>Thème Office</vt:lpstr>
      <vt:lpstr>Présentation PowerPoint</vt:lpstr>
      <vt:lpstr>Présentation PowerPoint</vt:lpstr>
      <vt:lpstr>Emissions de gaz à effet de serre en contexte de grandes cultures</vt:lpstr>
      <vt:lpstr>Stockage de carbone et émissions de gaz à effet de serre liés à l’apport répété de PRO</vt:lpstr>
      <vt:lpstr>Présentation PowerPoint</vt:lpstr>
      <vt:lpstr>Présentation PowerPoint</vt:lpstr>
      <vt:lpstr>Présentation PowerPoint</vt:lpstr>
      <vt:lpstr>Présentation PowerPoint</vt:lpstr>
      <vt:lpstr>Méthodologie des calculs des Stocks de C et Flux de N2O pour une année au champ</vt:lpstr>
      <vt:lpstr>Présentation PowerPoint</vt:lpstr>
      <vt:lpstr>Présentation PowerPoint</vt:lpstr>
      <vt:lpstr>La réduction du travail du sol peut il atténuer les émissions de GES?     Carbone du sol &amp; émissions de N20</vt:lpstr>
      <vt:lpstr>Comment la réduction du travail du sol peut contribuer à limiter les émissions de GES ? </vt:lpstr>
      <vt:lpstr>Présentation PowerPoint</vt:lpstr>
      <vt:lpstr>Comment la réduction du travail du sol peut contribuer à limiter les émissions de GES ? </vt:lpstr>
      <vt:lpstr>Travails du sol réduits en Europe (Nord-Ouest)</vt:lpstr>
      <vt:lpstr>Accumulation de la Matière Organique</vt:lpstr>
      <vt:lpstr>Stock de Carbone </vt:lpstr>
      <vt:lpstr>Emissions N2O</vt:lpstr>
      <vt:lpstr>A retenir ….</vt:lpstr>
      <vt:lpstr>SYNTHESE</vt:lpstr>
      <vt:lpstr>Présentation PowerPoint</vt:lpstr>
      <vt:lpstr>Présentation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Michael S. Corson</dc:creator>
  <cp:lastModifiedBy>Guenola</cp:lastModifiedBy>
  <cp:revision>272</cp:revision>
  <dcterms:created xsi:type="dcterms:W3CDTF">2014-09-10T10:08:00Z</dcterms:created>
  <dcterms:modified xsi:type="dcterms:W3CDTF">2014-12-12T00:37:11Z</dcterms:modified>
</cp:coreProperties>
</file>