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7" r:id="rId2"/>
    <p:sldId id="268" r:id="rId3"/>
    <p:sldId id="297" r:id="rId4"/>
    <p:sldId id="306" r:id="rId5"/>
    <p:sldId id="305" r:id="rId6"/>
    <p:sldId id="264" r:id="rId7"/>
    <p:sldId id="301" r:id="rId8"/>
    <p:sldId id="275" r:id="rId9"/>
    <p:sldId id="304" r:id="rId10"/>
    <p:sldId id="276" r:id="rId11"/>
    <p:sldId id="265" r:id="rId12"/>
    <p:sldId id="303" r:id="rId13"/>
    <p:sldId id="308" r:id="rId14"/>
    <p:sldId id="309" r:id="rId15"/>
    <p:sldId id="323" r:id="rId16"/>
    <p:sldId id="311" r:id="rId17"/>
    <p:sldId id="312" r:id="rId18"/>
    <p:sldId id="313" r:id="rId19"/>
    <p:sldId id="324" r:id="rId20"/>
    <p:sldId id="321" r:id="rId21"/>
    <p:sldId id="326" r:id="rId22"/>
    <p:sldId id="315" r:id="rId23"/>
    <p:sldId id="327" r:id="rId24"/>
    <p:sldId id="328" r:id="rId25"/>
    <p:sldId id="318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UOT Sabine" initials="HS" lastIdx="6" clrIdx="0"/>
  <p:cmAuthor id="1" name="Michael S. Corson" initials="MSC" lastIdx="4" clrIdx="1"/>
  <p:cmAuthor id="2" name="Guenola" initials="GP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CCFF"/>
    <a:srgbClr val="156913"/>
    <a:srgbClr val="FFD1D1"/>
    <a:srgbClr val="FF5757"/>
    <a:srgbClr val="996633"/>
    <a:srgbClr val="9CB86E"/>
    <a:srgbClr val="DDEBCF"/>
    <a:srgbClr val="D8F2DA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0" autoAdjust="0"/>
    <p:restoredTop sz="98757" autoAdjust="0"/>
  </p:normalViewPr>
  <p:slideViewPr>
    <p:cSldViewPr snapToGrid="0">
      <p:cViewPr>
        <p:scale>
          <a:sx n="80" d="100"/>
          <a:sy n="80" d="100"/>
        </p:scale>
        <p:origin x="-131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87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vieuble\Documents\Pi&#232;ces%20jointes\1-Colmar%20P18042011%20P131112%20P020413-FOco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vieuble\Documents\Pi&#232;ces%20jointes\1-Colmar%20P18042011%20P131112%20P020413-FOcor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vieuble\Documents\Pi&#232;ces%20jointes\1-Feuch%20stat%20AOA%20pour%20Colloque%20ECOSOM-SUSTAIN_test%20coef%20vari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vieuble\Documents\Pi&#232;ces%20jointes\1-Feuch%20stat%20AOA%20pour%20Colloque%20ECOSOM-SUSTAIN_test%20coef%20varia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lvieuble\Documents\Pi&#232;ces%20jointes\1-Feuch%20stat%20AOA%20pour%20Colloque%20ECOSOM-SUSTAIN_test%20coef%20vari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Master%20HBV\Stage_Paimpont\Donn&#233;es\STA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Master%20HBV\Stage_Paimpont\Donn&#233;es\VdT\Statistique_VDT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4178767570107"/>
          <c:y val="5.7208100826134561E-2"/>
          <c:w val="0.79682400662737496"/>
          <c:h val="0.8092675895320227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'Biomasse microbienne.fr'!$AA$60</c:f>
              <c:strCache>
                <c:ptCount val="1"/>
                <c:pt idx="0">
                  <c:v>P131112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rgbClr val="92D050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'Biomasse microbienne.fr'!$AE$61:$AE$67</c:f>
                <c:numCache>
                  <c:formatCode>General</c:formatCode>
                  <c:ptCount val="7"/>
                  <c:pt idx="0">
                    <c:v>23.116883452320199</c:v>
                  </c:pt>
                  <c:pt idx="1">
                    <c:v>10.035091604530107</c:v>
                  </c:pt>
                  <c:pt idx="2">
                    <c:v>18.644969826500336</c:v>
                  </c:pt>
                  <c:pt idx="3">
                    <c:v>13.962247804872082</c:v>
                  </c:pt>
                  <c:pt idx="4">
                    <c:v>36.314587087923151</c:v>
                  </c:pt>
                  <c:pt idx="5">
                    <c:v>51.320390382495972</c:v>
                  </c:pt>
                  <c:pt idx="6">
                    <c:v>22.553592277049091</c:v>
                  </c:pt>
                </c:numCache>
              </c:numRef>
            </c:plus>
            <c:minus>
              <c:numRef>
                <c:f>'Biomasse microbienne.fr'!$AE$61:$AE$67</c:f>
                <c:numCache>
                  <c:formatCode>General</c:formatCode>
                  <c:ptCount val="7"/>
                  <c:pt idx="0">
                    <c:v>23.116883452320199</c:v>
                  </c:pt>
                  <c:pt idx="1">
                    <c:v>10.035091604530107</c:v>
                  </c:pt>
                  <c:pt idx="2">
                    <c:v>18.644969826500336</c:v>
                  </c:pt>
                  <c:pt idx="3">
                    <c:v>13.962247804872082</c:v>
                  </c:pt>
                  <c:pt idx="4">
                    <c:v>36.314587087923151</c:v>
                  </c:pt>
                  <c:pt idx="5">
                    <c:v>51.320390382495972</c:v>
                  </c:pt>
                  <c:pt idx="6">
                    <c:v>22.553592277049091</c:v>
                  </c:pt>
                </c:numCache>
              </c:numRef>
            </c:minus>
          </c:errBars>
          <c:cat>
            <c:strRef>
              <c:f>'Biomasse microbienne.fr'!$Y$61:$Y$67</c:f>
              <c:strCache>
                <c:ptCount val="7"/>
                <c:pt idx="0">
                  <c:v>Temoin</c:v>
                </c:pt>
                <c:pt idx="1">
                  <c:v>T+N</c:v>
                </c:pt>
                <c:pt idx="2">
                  <c:v>BOUE</c:v>
                </c:pt>
                <c:pt idx="3">
                  <c:v>DVB</c:v>
                </c:pt>
                <c:pt idx="4">
                  <c:v>BIO</c:v>
                </c:pt>
                <c:pt idx="5">
                  <c:v>FUM</c:v>
                </c:pt>
                <c:pt idx="6">
                  <c:v>FUMC</c:v>
                </c:pt>
              </c:strCache>
            </c:strRef>
          </c:cat>
          <c:val>
            <c:numRef>
              <c:f>'Biomasse microbienne.fr'!$AA$61:$AA$67</c:f>
              <c:numCache>
                <c:formatCode>0.00</c:formatCode>
                <c:ptCount val="7"/>
                <c:pt idx="0">
                  <c:v>284.99779615760832</c:v>
                </c:pt>
                <c:pt idx="1">
                  <c:v>292.45929670685257</c:v>
                </c:pt>
                <c:pt idx="2">
                  <c:v>305.35215269240018</c:v>
                </c:pt>
                <c:pt idx="3">
                  <c:v>308.86531476992423</c:v>
                </c:pt>
                <c:pt idx="4">
                  <c:v>288.32542590058654</c:v>
                </c:pt>
                <c:pt idx="5">
                  <c:v>280.35938917211274</c:v>
                </c:pt>
                <c:pt idx="6">
                  <c:v>275.4852248560058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970752"/>
        <c:axId val="152972288"/>
      </c:barChart>
      <c:catAx>
        <c:axId val="152970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2972288"/>
        <c:crosses val="autoZero"/>
        <c:auto val="1"/>
        <c:lblAlgn val="ctr"/>
        <c:lblOffset val="100"/>
        <c:noMultiLvlLbl val="0"/>
      </c:catAx>
      <c:valAx>
        <c:axId val="1529722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Biomasse microbienne (µg/g sol)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374062946518256E-2"/>
              <c:y val="6.9578921361521218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29707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4178767570107"/>
          <c:y val="5.7208100826134561E-2"/>
          <c:w val="0.79682400662737496"/>
          <c:h val="0.8092675895320227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'Biomasse microbienne.fr'!$AB$60</c:f>
              <c:strCache>
                <c:ptCount val="1"/>
                <c:pt idx="0">
                  <c:v>P020413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solidFill>
                  <a:srgbClr val="92D050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'Biomasse microbienne.fr'!$AF$61:$AF$67</c:f>
                <c:numCache>
                  <c:formatCode>General</c:formatCode>
                  <c:ptCount val="7"/>
                  <c:pt idx="0">
                    <c:v>13.797409516220572</c:v>
                  </c:pt>
                  <c:pt idx="1">
                    <c:v>19.017730932762387</c:v>
                  </c:pt>
                  <c:pt idx="2">
                    <c:v>31.628054241158445</c:v>
                  </c:pt>
                  <c:pt idx="3">
                    <c:v>11.764607397874622</c:v>
                  </c:pt>
                  <c:pt idx="4">
                    <c:v>12.260396461786296</c:v>
                  </c:pt>
                  <c:pt idx="5">
                    <c:v>53.352456451617215</c:v>
                  </c:pt>
                  <c:pt idx="6">
                    <c:v>14.539051121321672</c:v>
                  </c:pt>
                </c:numCache>
              </c:numRef>
            </c:plus>
            <c:minus>
              <c:numRef>
                <c:f>'Biomasse microbienne.fr'!$AF$61:$AF$67</c:f>
                <c:numCache>
                  <c:formatCode>General</c:formatCode>
                  <c:ptCount val="7"/>
                  <c:pt idx="0">
                    <c:v>13.797409516220572</c:v>
                  </c:pt>
                  <c:pt idx="1">
                    <c:v>19.017730932762387</c:v>
                  </c:pt>
                  <c:pt idx="2">
                    <c:v>31.628054241158445</c:v>
                  </c:pt>
                  <c:pt idx="3">
                    <c:v>11.764607397874622</c:v>
                  </c:pt>
                  <c:pt idx="4">
                    <c:v>12.260396461786296</c:v>
                  </c:pt>
                  <c:pt idx="5">
                    <c:v>53.352456451617215</c:v>
                  </c:pt>
                  <c:pt idx="6">
                    <c:v>14.539051121321672</c:v>
                  </c:pt>
                </c:numCache>
              </c:numRef>
            </c:minus>
          </c:errBars>
          <c:cat>
            <c:strRef>
              <c:f>'Biomasse microbienne.fr'!$Y$61:$Y$67</c:f>
              <c:strCache>
                <c:ptCount val="7"/>
                <c:pt idx="0">
                  <c:v>Temoin</c:v>
                </c:pt>
                <c:pt idx="1">
                  <c:v>T+N</c:v>
                </c:pt>
                <c:pt idx="2">
                  <c:v>BOUE</c:v>
                </c:pt>
                <c:pt idx="3">
                  <c:v>DVB</c:v>
                </c:pt>
                <c:pt idx="4">
                  <c:v>BIO</c:v>
                </c:pt>
                <c:pt idx="5">
                  <c:v>FUM</c:v>
                </c:pt>
                <c:pt idx="6">
                  <c:v>FUMC</c:v>
                </c:pt>
              </c:strCache>
            </c:strRef>
          </c:cat>
          <c:val>
            <c:numRef>
              <c:f>'Biomasse microbienne.fr'!$AB$61:$AB$67</c:f>
              <c:numCache>
                <c:formatCode>0.00</c:formatCode>
                <c:ptCount val="7"/>
                <c:pt idx="0">
                  <c:v>288.51327212456209</c:v>
                </c:pt>
                <c:pt idx="1">
                  <c:v>277.50072961594014</c:v>
                </c:pt>
                <c:pt idx="2">
                  <c:v>325.84139588545804</c:v>
                </c:pt>
                <c:pt idx="3">
                  <c:v>273.20526911639212</c:v>
                </c:pt>
                <c:pt idx="4">
                  <c:v>251.60393022921829</c:v>
                </c:pt>
                <c:pt idx="5">
                  <c:v>259.45999602231365</c:v>
                </c:pt>
                <c:pt idx="6">
                  <c:v>262.8692100126147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020288"/>
        <c:axId val="153021824"/>
      </c:barChart>
      <c:catAx>
        <c:axId val="153020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3021824"/>
        <c:crosses val="autoZero"/>
        <c:auto val="1"/>
        <c:lblAlgn val="ctr"/>
        <c:lblOffset val="100"/>
        <c:noMultiLvlLbl val="0"/>
      </c:catAx>
      <c:valAx>
        <c:axId val="15302182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Biomasse microbienne (µg/g sol)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374062946518256E-2"/>
              <c:y val="6.9578921361521218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302028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80818022747156"/>
          <c:y val="5.1400554097404488E-2"/>
          <c:w val="0.74256902872981767"/>
          <c:h val="0.818730679498396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LV!$D$4:$D$9</c:f>
                <c:numCache>
                  <c:formatCode>General</c:formatCode>
                  <c:ptCount val="6"/>
                  <c:pt idx="0">
                    <c:v>6030341.4104505926</c:v>
                  </c:pt>
                  <c:pt idx="1">
                    <c:v>12463312.916395681</c:v>
                  </c:pt>
                  <c:pt idx="2">
                    <c:v>2549467.6590470322</c:v>
                  </c:pt>
                  <c:pt idx="3">
                    <c:v>7817065.0240675313</c:v>
                  </c:pt>
                  <c:pt idx="4">
                    <c:v>7921545.3936415138</c:v>
                  </c:pt>
                  <c:pt idx="5">
                    <c:v>10199442.184684586</c:v>
                  </c:pt>
                </c:numCache>
              </c:numRef>
            </c:plus>
            <c:minus>
              <c:numRef>
                <c:f>LV!$D$4:$D$9</c:f>
                <c:numCache>
                  <c:formatCode>General</c:formatCode>
                  <c:ptCount val="6"/>
                  <c:pt idx="0">
                    <c:v>6030341.4104505926</c:v>
                  </c:pt>
                  <c:pt idx="1">
                    <c:v>12463312.916395681</c:v>
                  </c:pt>
                  <c:pt idx="2">
                    <c:v>2549467.6590470322</c:v>
                  </c:pt>
                  <c:pt idx="3">
                    <c:v>7817065.0240675313</c:v>
                  </c:pt>
                  <c:pt idx="4">
                    <c:v>7921545.3936415138</c:v>
                  </c:pt>
                  <c:pt idx="5">
                    <c:v>10199442.184684586</c:v>
                  </c:pt>
                </c:numCache>
              </c:numRef>
            </c:minus>
          </c:errBars>
          <c:cat>
            <c:strRef>
              <c:f>LV!$B$4:$B$9</c:f>
              <c:strCache>
                <c:ptCount val="6"/>
                <c:pt idx="0">
                  <c:v>T</c:v>
                </c:pt>
                <c:pt idx="1">
                  <c:v>T+N</c:v>
                </c:pt>
                <c:pt idx="2">
                  <c:v>OMR</c:v>
                </c:pt>
                <c:pt idx="3">
                  <c:v>DVB</c:v>
                </c:pt>
                <c:pt idx="4">
                  <c:v>BIO</c:v>
                </c:pt>
                <c:pt idx="5">
                  <c:v>FUM</c:v>
                </c:pt>
              </c:strCache>
            </c:strRef>
          </c:cat>
          <c:val>
            <c:numRef>
              <c:f>LV!$C$4:$C$9</c:f>
              <c:numCache>
                <c:formatCode>0.00E+00</c:formatCode>
                <c:ptCount val="6"/>
                <c:pt idx="0">
                  <c:v>24990737.912644684</c:v>
                </c:pt>
                <c:pt idx="1">
                  <c:v>43094600.313461542</c:v>
                </c:pt>
                <c:pt idx="2">
                  <c:v>29981336.102003992</c:v>
                </c:pt>
                <c:pt idx="3">
                  <c:v>56120111.973790593</c:v>
                </c:pt>
                <c:pt idx="4">
                  <c:v>36108605.988049962</c:v>
                </c:pt>
                <c:pt idx="5">
                  <c:v>42796074.764467001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351680"/>
        <c:axId val="153353216"/>
      </c:barChart>
      <c:catAx>
        <c:axId val="1533516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3353216"/>
        <c:crosses val="autoZero"/>
        <c:auto val="1"/>
        <c:lblAlgn val="ctr"/>
        <c:lblOffset val="100"/>
        <c:noMultiLvlLbl val="0"/>
      </c:catAx>
      <c:valAx>
        <c:axId val="1533532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Nombre de copies du gène amoA (AOA) / g de sol sec
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7.2015893846602508E-2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crossAx val="1533516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56496062992127"/>
          <c:y val="5.7060367454068242E-2"/>
          <c:w val="0.72590026246719164"/>
          <c:h val="0.7511953193350832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dPt>
            <c:idx val="0"/>
            <c:marker>
              <c:symbol val="triangle"/>
              <c:size val="15"/>
              <c:spPr>
                <a:solidFill>
                  <a:schemeClr val="bg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1"/>
            <c:marker>
              <c:symbol val="triangle"/>
              <c:size val="15"/>
              <c:spPr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2"/>
            <c:marker>
              <c:symbol val="triangle"/>
              <c:size val="15"/>
              <c:spPr>
                <a:solidFill>
                  <a:srgbClr val="0070C0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3"/>
            <c:marker>
              <c:symbol val="triangle"/>
              <c:size val="15"/>
              <c:spPr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4"/>
            <c:marker>
              <c:symbol val="triangle"/>
              <c:size val="15"/>
              <c:spPr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dPt>
            <c:idx val="5"/>
            <c:marker>
              <c:symbol val="triangle"/>
              <c:size val="15"/>
              <c:spPr>
                <a:solidFill>
                  <a:schemeClr val="accent3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</c:dPt>
          <c:trendline>
            <c:trendlineType val="linear"/>
            <c:dispRSqr val="0"/>
            <c:dispEq val="0"/>
          </c:trendline>
          <c:xVal>
            <c:numRef>
              <c:f>LV!$C$4:$C$9</c:f>
              <c:numCache>
                <c:formatCode>0.00E+00</c:formatCode>
                <c:ptCount val="6"/>
                <c:pt idx="0">
                  <c:v>24990737.912644684</c:v>
                </c:pt>
                <c:pt idx="1">
                  <c:v>43094600.313461542</c:v>
                </c:pt>
                <c:pt idx="2">
                  <c:v>29981336.102003992</c:v>
                </c:pt>
                <c:pt idx="3">
                  <c:v>56120111.973790593</c:v>
                </c:pt>
                <c:pt idx="4">
                  <c:v>36108605.988049962</c:v>
                </c:pt>
                <c:pt idx="5">
                  <c:v>42796074.764467001</c:v>
                </c:pt>
              </c:numCache>
            </c:numRef>
          </c:xVal>
          <c:yVal>
            <c:numRef>
              <c:f>LV!$E$4:$E$9</c:f>
              <c:numCache>
                <c:formatCode>0.00</c:formatCode>
                <c:ptCount val="6"/>
                <c:pt idx="0">
                  <c:v>0.50876758459087079</c:v>
                </c:pt>
                <c:pt idx="1">
                  <c:v>0.67125546193517138</c:v>
                </c:pt>
                <c:pt idx="2">
                  <c:v>0.70782469561425887</c:v>
                </c:pt>
                <c:pt idx="3">
                  <c:v>0.8664260072416522</c:v>
                </c:pt>
                <c:pt idx="4">
                  <c:v>0.68122643670641991</c:v>
                </c:pt>
                <c:pt idx="5">
                  <c:v>0.85673601063755522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75616"/>
        <c:axId val="154577536"/>
      </c:scatterChart>
      <c:valAx>
        <c:axId val="154575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Nombre de gènes amoA / g sol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4577536"/>
        <c:crosses val="autoZero"/>
        <c:crossBetween val="midCat"/>
        <c:majorUnit val="10000000"/>
      </c:valAx>
      <c:valAx>
        <c:axId val="1545775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en-US" sz="1200" b="1"/>
                  <a:t>Nitrification potentielle ( µg N-NO3-/h/g sol sec)</a:t>
                </a:r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457561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80818022747156"/>
          <c:y val="5.1400554097404488E-2"/>
          <c:w val="0.74256902872981767"/>
          <c:h val="0.818730679498396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</c:spPr>
          </c:dPt>
          <c:errBars>
            <c:errBarType val="both"/>
            <c:errValType val="cust"/>
            <c:noEndCap val="0"/>
            <c:plus>
              <c:numRef>
                <c:f>LV!$D$4:$D$9</c:f>
                <c:numCache>
                  <c:formatCode>General</c:formatCode>
                  <c:ptCount val="6"/>
                  <c:pt idx="0">
                    <c:v>6030341.4104505926</c:v>
                  </c:pt>
                  <c:pt idx="1">
                    <c:v>12463312.916395681</c:v>
                  </c:pt>
                  <c:pt idx="2">
                    <c:v>2549467.6590470322</c:v>
                  </c:pt>
                  <c:pt idx="3">
                    <c:v>7817065.0240675313</c:v>
                  </c:pt>
                  <c:pt idx="4">
                    <c:v>7921545.3936415138</c:v>
                  </c:pt>
                  <c:pt idx="5">
                    <c:v>10199442.184684586</c:v>
                  </c:pt>
                </c:numCache>
              </c:numRef>
            </c:plus>
            <c:minus>
              <c:numRef>
                <c:f>LV!$D$4:$D$9</c:f>
                <c:numCache>
                  <c:formatCode>General</c:formatCode>
                  <c:ptCount val="6"/>
                  <c:pt idx="0">
                    <c:v>6030341.4104505926</c:v>
                  </c:pt>
                  <c:pt idx="1">
                    <c:v>12463312.916395681</c:v>
                  </c:pt>
                  <c:pt idx="2">
                    <c:v>2549467.6590470322</c:v>
                  </c:pt>
                  <c:pt idx="3">
                    <c:v>7817065.0240675313</c:v>
                  </c:pt>
                  <c:pt idx="4">
                    <c:v>7921545.3936415138</c:v>
                  </c:pt>
                  <c:pt idx="5">
                    <c:v>10199442.184684586</c:v>
                  </c:pt>
                </c:numCache>
              </c:numRef>
            </c:minus>
          </c:errBars>
          <c:cat>
            <c:strRef>
              <c:f>LV!$B$4:$B$9</c:f>
              <c:strCache>
                <c:ptCount val="6"/>
                <c:pt idx="0">
                  <c:v>T</c:v>
                </c:pt>
                <c:pt idx="1">
                  <c:v>T+N</c:v>
                </c:pt>
                <c:pt idx="2">
                  <c:v>OMR</c:v>
                </c:pt>
                <c:pt idx="3">
                  <c:v>DVB</c:v>
                </c:pt>
                <c:pt idx="4">
                  <c:v>BIO</c:v>
                </c:pt>
                <c:pt idx="5">
                  <c:v>FUM</c:v>
                </c:pt>
              </c:strCache>
            </c:strRef>
          </c:cat>
          <c:val>
            <c:numRef>
              <c:f>LV!$C$4:$C$9</c:f>
              <c:numCache>
                <c:formatCode>0.00E+00</c:formatCode>
                <c:ptCount val="6"/>
                <c:pt idx="0">
                  <c:v>24990737.912644684</c:v>
                </c:pt>
                <c:pt idx="1">
                  <c:v>43094600.313461542</c:v>
                </c:pt>
                <c:pt idx="2">
                  <c:v>29981336.102003992</c:v>
                </c:pt>
                <c:pt idx="3">
                  <c:v>56120111.973790593</c:v>
                </c:pt>
                <c:pt idx="4">
                  <c:v>36108605.988049962</c:v>
                </c:pt>
                <c:pt idx="5">
                  <c:v>42796074.764467001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625152"/>
        <c:axId val="154626688"/>
      </c:barChart>
      <c:catAx>
        <c:axId val="1546251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154626688"/>
        <c:crosses val="autoZero"/>
        <c:auto val="1"/>
        <c:lblAlgn val="ctr"/>
        <c:lblOffset val="100"/>
        <c:noMultiLvlLbl val="0"/>
      </c:catAx>
      <c:valAx>
        <c:axId val="1546266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Nombre de copies du gène amoA (AOA) / g de sol sec
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7.2015893846602508E-2"/>
            </c:manualLayout>
          </c:layout>
          <c:overlay val="0"/>
        </c:title>
        <c:numFmt formatCode="0.E+00" sourceLinked="0"/>
        <c:majorTickMark val="out"/>
        <c:minorTickMark val="none"/>
        <c:tickLblPos val="nextTo"/>
        <c:crossAx val="15462515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719816272965859E-2"/>
          <c:y val="2.9550365863487936E-2"/>
          <c:w val="0.81889687226596675"/>
          <c:h val="0.834242001433392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Chimie!$I$6</c:f>
              <c:strCache>
                <c:ptCount val="1"/>
                <c:pt idx="0">
                  <c:v>Travail très superficie C8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1666666666666683E-3"/>
                  <c:y val="-0.118634181889394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Chimie!$F$33</c:f>
                <c:numCache>
                  <c:formatCode>General</c:formatCode>
                  <c:ptCount val="1"/>
                  <c:pt idx="0">
                    <c:v>2.0082133977670016E-2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Chimie!$N$4</c:f>
              <c:numCache>
                <c:formatCode>General</c:formatCode>
                <c:ptCount val="1"/>
              </c:numCache>
            </c:numRef>
          </c:cat>
          <c:val>
            <c:numRef>
              <c:f>Chimie!$N$6</c:f>
              <c:numCache>
                <c:formatCode>0.0000</c:formatCode>
                <c:ptCount val="1"/>
                <c:pt idx="0">
                  <c:v>0.44577772995072057</c:v>
                </c:pt>
              </c:numCache>
            </c:numRef>
          </c:val>
        </c:ser>
        <c:ser>
          <c:idx val="1"/>
          <c:order val="1"/>
          <c:tx>
            <c:strRef>
              <c:f>Chimie!$I$5</c:f>
              <c:strCache>
                <c:ptCount val="1"/>
                <c:pt idx="0">
                  <c:v>Travail superficiel C15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7367E-3"/>
                  <c:y val="-6.5423992437751793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Chimie!$E$33</c:f>
                <c:numCache>
                  <c:formatCode>General</c:formatCode>
                  <c:ptCount val="1"/>
                  <c:pt idx="0">
                    <c:v>8.5688165127050155E-3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Chimie!$J$4</c:f>
              <c:numCache>
                <c:formatCode>General</c:formatCode>
                <c:ptCount val="1"/>
              </c:numCache>
            </c:numRef>
          </c:cat>
          <c:val>
            <c:numRef>
              <c:f>Chimie!$N$5</c:f>
              <c:numCache>
                <c:formatCode>0.0000</c:formatCode>
                <c:ptCount val="1"/>
                <c:pt idx="0">
                  <c:v>0.42358559464759232</c:v>
                </c:pt>
              </c:numCache>
            </c:numRef>
          </c:val>
        </c:ser>
        <c:ser>
          <c:idx val="2"/>
          <c:order val="2"/>
          <c:tx>
            <c:strRef>
              <c:f>Chimie!$I$7</c:f>
              <c:strCache>
                <c:ptCount val="1"/>
                <c:pt idx="0">
                  <c:v>Labour Agronomique LA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0.14792989102905704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Chimie!$G$33</c:f>
                <c:numCache>
                  <c:formatCode>General</c:formatCode>
                  <c:ptCount val="1"/>
                  <c:pt idx="0">
                    <c:v>2.5926320131084528E-2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Chimie!$K$4</c:f>
              <c:numCache>
                <c:formatCode>General</c:formatCode>
                <c:ptCount val="1"/>
              </c:numCache>
            </c:numRef>
          </c:cat>
          <c:val>
            <c:numRef>
              <c:f>Chimie!$N$7</c:f>
              <c:numCache>
                <c:formatCode>0.0000</c:formatCode>
                <c:ptCount val="1"/>
                <c:pt idx="0">
                  <c:v>0.42055753528191231</c:v>
                </c:pt>
              </c:numCache>
            </c:numRef>
          </c:val>
        </c:ser>
        <c:ser>
          <c:idx val="3"/>
          <c:order val="3"/>
          <c:tx>
            <c:strRef>
              <c:f>Chimie!$I$8</c:f>
              <c:strCache>
                <c:ptCount val="1"/>
                <c:pt idx="0">
                  <c:v>Labour Conventionnel LC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5555555555554465E-3"/>
                  <c:y val="-0.126492065853323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plus"/>
            <c:errValType val="cust"/>
            <c:noEndCap val="0"/>
            <c:plus>
              <c:numRef>
                <c:f>Chimie!$H$33</c:f>
                <c:numCache>
                  <c:formatCode>General</c:formatCode>
                  <c:ptCount val="1"/>
                  <c:pt idx="0">
                    <c:v>2.1118071240124048E-2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numRef>
              <c:f>Chimie!$K$4</c:f>
              <c:numCache>
                <c:formatCode>General</c:formatCode>
                <c:ptCount val="1"/>
              </c:numCache>
            </c:numRef>
          </c:cat>
          <c:val>
            <c:numRef>
              <c:f>Chimie!$N$8</c:f>
              <c:numCache>
                <c:formatCode>0.0000</c:formatCode>
                <c:ptCount val="1"/>
                <c:pt idx="0">
                  <c:v>0.37230846172772791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721664"/>
        <c:axId val="154727552"/>
      </c:barChart>
      <c:catAx>
        <c:axId val="154721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4727552"/>
        <c:crosses val="autoZero"/>
        <c:auto val="1"/>
        <c:lblAlgn val="ctr"/>
        <c:lblOffset val="100"/>
        <c:noMultiLvlLbl val="0"/>
      </c:catAx>
      <c:valAx>
        <c:axId val="154727552"/>
        <c:scaling>
          <c:orientation val="minMax"/>
          <c:min val="0.30000000000000032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Biomasse microbienne (mgC/g)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crossAx val="154721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6800557742782163"/>
          <c:y val="0.86279193379385022"/>
          <c:w val="0.61393886701662292"/>
          <c:h val="0.1372080662061513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8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071741032370933E-2"/>
          <c:y val="0.13750028732439751"/>
          <c:w val="0.83899912510936125"/>
          <c:h val="0.746614600293456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Stat_AB!$R$64</c:f>
              <c:strCache>
                <c:ptCount val="1"/>
                <c:pt idx="0">
                  <c:v>Anéciques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Stat_AB!$S$62:$V$62</c:f>
              <c:strCache>
                <c:ptCount val="4"/>
                <c:pt idx="0">
                  <c:v>Travail très superficiel</c:v>
                </c:pt>
                <c:pt idx="1">
                  <c:v>Travail superficiel</c:v>
                </c:pt>
                <c:pt idx="2">
                  <c:v>Labour agronomique</c:v>
                </c:pt>
                <c:pt idx="3">
                  <c:v>Labour conventionnel</c:v>
                </c:pt>
              </c:strCache>
            </c:strRef>
          </c:cat>
          <c:val>
            <c:numRef>
              <c:f>Stat_AB!$S$64:$V$64</c:f>
              <c:numCache>
                <c:formatCode>General</c:formatCode>
                <c:ptCount val="4"/>
                <c:pt idx="0">
                  <c:v>7.8482104355325584</c:v>
                </c:pt>
                <c:pt idx="1">
                  <c:v>5.5891238670694845</c:v>
                </c:pt>
                <c:pt idx="2">
                  <c:v>2.5675077467906355</c:v>
                </c:pt>
                <c:pt idx="3">
                  <c:v>3.0487804878048776</c:v>
                </c:pt>
              </c:numCache>
            </c:numRef>
          </c:val>
        </c:ser>
        <c:ser>
          <c:idx val="1"/>
          <c:order val="1"/>
          <c:tx>
            <c:strRef>
              <c:f>Stat_AB!$R$65</c:f>
              <c:strCache>
                <c:ptCount val="1"/>
                <c:pt idx="0">
                  <c:v>Endogés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cat>
            <c:strRef>
              <c:f>Stat_AB!$S$62:$V$62</c:f>
              <c:strCache>
                <c:ptCount val="4"/>
                <c:pt idx="0">
                  <c:v>Travail très superficiel</c:v>
                </c:pt>
                <c:pt idx="1">
                  <c:v>Travail superficiel</c:v>
                </c:pt>
                <c:pt idx="2">
                  <c:v>Labour agronomique</c:v>
                </c:pt>
                <c:pt idx="3">
                  <c:v>Labour conventionnel</c:v>
                </c:pt>
              </c:strCache>
            </c:strRef>
          </c:cat>
          <c:val>
            <c:numRef>
              <c:f>Stat_AB!$S$65:$V$65</c:f>
              <c:numCache>
                <c:formatCode>General</c:formatCode>
                <c:ptCount val="4"/>
                <c:pt idx="0">
                  <c:v>91.893057352307039</c:v>
                </c:pt>
                <c:pt idx="1">
                  <c:v>93.466767371601208</c:v>
                </c:pt>
                <c:pt idx="2">
                  <c:v>97.299690128375715</c:v>
                </c:pt>
                <c:pt idx="3">
                  <c:v>96.864111498257927</c:v>
                </c:pt>
              </c:numCache>
            </c:numRef>
          </c:val>
        </c:ser>
        <c:ser>
          <c:idx val="2"/>
          <c:order val="2"/>
          <c:tx>
            <c:strRef>
              <c:f>Stat_AB!$R$66</c:f>
              <c:strCache>
                <c:ptCount val="1"/>
                <c:pt idx="0">
                  <c:v>Epigés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Stat_AB!$S$62:$V$62</c:f>
              <c:strCache>
                <c:ptCount val="4"/>
                <c:pt idx="0">
                  <c:v>Travail très superficiel</c:v>
                </c:pt>
                <c:pt idx="1">
                  <c:v>Travail superficiel</c:v>
                </c:pt>
                <c:pt idx="2">
                  <c:v>Labour agronomique</c:v>
                </c:pt>
                <c:pt idx="3">
                  <c:v>Labour conventionnel</c:v>
                </c:pt>
              </c:strCache>
            </c:strRef>
          </c:cat>
          <c:val>
            <c:numRef>
              <c:f>Stat_AB!$S$66:$V$66</c:f>
              <c:numCache>
                <c:formatCode>General</c:formatCode>
                <c:ptCount val="4"/>
                <c:pt idx="0">
                  <c:v>0.25873221216041375</c:v>
                </c:pt>
                <c:pt idx="1">
                  <c:v>0.94410876132930532</c:v>
                </c:pt>
                <c:pt idx="2">
                  <c:v>0.13280212483399734</c:v>
                </c:pt>
                <c:pt idx="3">
                  <c:v>8.7108013937282208E-2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613760"/>
        <c:axId val="166615296"/>
      </c:barChart>
      <c:catAx>
        <c:axId val="16661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fr-FR"/>
          </a:p>
        </c:txPr>
        <c:crossAx val="166615296"/>
        <c:crosses val="autoZero"/>
        <c:auto val="1"/>
        <c:lblAlgn val="ctr"/>
        <c:lblOffset val="100"/>
        <c:noMultiLvlLbl val="0"/>
      </c:catAx>
      <c:valAx>
        <c:axId val="166615296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crossAx val="16661376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0.36906</cdr:x>
      <cdr:y>0.10277</cdr:y>
    </cdr:from>
    <cdr:to>
      <cdr:x>0.47324</cdr:x>
      <cdr:y>0.20375</cdr:y>
    </cdr:to>
    <cdr:sp macro="" textlink="">
      <cdr:nvSpPr>
        <cdr:cNvPr id="2" name="ZoneTexte 19"/>
        <cdr:cNvSpPr txBox="1"/>
      </cdr:nvSpPr>
      <cdr:spPr>
        <a:xfrm xmlns:a="http://schemas.openxmlformats.org/drawingml/2006/main">
          <a:off x="1568193" y="281926"/>
          <a:ext cx="44268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</a:t>
          </a:r>
          <a:endParaRPr lang="fr-FR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0.36906</cdr:x>
      <cdr:y>0.10277</cdr:y>
    </cdr:from>
    <cdr:to>
      <cdr:x>0.47324</cdr:x>
      <cdr:y>0.20375</cdr:y>
    </cdr:to>
    <cdr:sp macro="" textlink="">
      <cdr:nvSpPr>
        <cdr:cNvPr id="2" name="ZoneTexte 19"/>
        <cdr:cNvSpPr txBox="1"/>
      </cdr:nvSpPr>
      <cdr:spPr>
        <a:xfrm xmlns:a="http://schemas.openxmlformats.org/drawingml/2006/main">
          <a:off x="1568193" y="281926"/>
          <a:ext cx="442687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AB</a:t>
          </a:r>
          <a:endParaRPr lang="fr-FR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0E249-2AFA-46B2-9C00-34376AC1B87F}" type="datetimeFigureOut">
              <a:rPr lang="fr-FR" smtClean="0"/>
              <a:t>12/12/2014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DD346-0F80-43E4-BFC3-E13CD95E3F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999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099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129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31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319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099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A8B98F-C52B-4EF2-8988-DF91D7A69DB2}" type="slidenum">
              <a:rPr lang="fr-FR" altLang="fr-FR" smtClean="0">
                <a:latin typeface="Comic Sans MS" pitchFamily="66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fr-FR" altLang="fr-FR" smtClean="0">
              <a:latin typeface="Comic Sans MS" pitchFamily="66" charset="0"/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5453" y="8683438"/>
            <a:ext cx="2972547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716" tIns="55858" rIns="111716" bIns="55858" anchor="b"/>
          <a:lstStyle>
            <a:lvl1pPr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1BB11C-6945-451E-AB75-B2AD764842C7}" type="slidenum">
              <a:rPr lang="fr-FR" altLang="fr-FR" sz="1600">
                <a:latin typeface="Comic Sans MS" pitchFamily="66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2450"/>
            <a:ext cx="5028986" cy="4118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1716" tIns="55858" rIns="111716" bIns="55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36C85B-BE04-4AD0-80FD-19C5D25E7042}" type="slidenum">
              <a:rPr lang="fr-FR" altLang="fr-FR" smtClean="0">
                <a:latin typeface="Comic Sans MS" pitchFamily="66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fr-FR" altLang="fr-FR" smtClean="0">
              <a:latin typeface="Comic Sans MS" pitchFamily="66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453" y="8683438"/>
            <a:ext cx="2972547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716" tIns="55858" rIns="111716" bIns="55858" anchor="b"/>
          <a:lstStyle>
            <a:lvl1pPr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1009A7-F999-47F5-9713-E7740997594A}" type="slidenum">
              <a:rPr lang="fr-FR" altLang="fr-FR" sz="1600">
                <a:latin typeface="Comic Sans MS" pitchFamily="66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2450"/>
            <a:ext cx="5028986" cy="4118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1716" tIns="55858" rIns="111716" bIns="55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36C85B-BE04-4AD0-80FD-19C5D25E7042}" type="slidenum">
              <a:rPr lang="fr-FR" altLang="fr-FR" smtClean="0">
                <a:latin typeface="Comic Sans MS" pitchFamily="66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fr-FR" altLang="fr-FR" smtClean="0">
              <a:latin typeface="Comic Sans MS" pitchFamily="66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453" y="8683438"/>
            <a:ext cx="2972547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716" tIns="55858" rIns="111716" bIns="55858" anchor="b"/>
          <a:lstStyle>
            <a:lvl1pPr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1009A7-F999-47F5-9713-E7740997594A}" type="slidenum">
              <a:rPr lang="fr-FR" altLang="fr-FR" sz="1600">
                <a:latin typeface="Comic Sans MS" pitchFamily="66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2450"/>
            <a:ext cx="5028986" cy="4118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1716" tIns="55858" rIns="111716" bIns="55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36C85B-BE04-4AD0-80FD-19C5D25E7042}" type="slidenum">
              <a:rPr lang="fr-FR" altLang="fr-FR" smtClean="0">
                <a:latin typeface="Comic Sans MS" pitchFamily="66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fr-FR" altLang="fr-FR" smtClean="0">
              <a:latin typeface="Comic Sans MS" pitchFamily="66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453" y="8683438"/>
            <a:ext cx="2972547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716" tIns="55858" rIns="111716" bIns="55858" anchor="b"/>
          <a:lstStyle>
            <a:lvl1pPr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1009A7-F999-47F5-9713-E7740997594A}" type="slidenum">
              <a:rPr lang="fr-FR" altLang="fr-FR" sz="1600">
                <a:latin typeface="Comic Sans MS" pitchFamily="66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2450"/>
            <a:ext cx="5028986" cy="4118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1716" tIns="55858" rIns="111716" bIns="55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36C85B-BE04-4AD0-80FD-19C5D25E7042}" type="slidenum">
              <a:rPr lang="fr-FR" altLang="fr-FR" smtClean="0">
                <a:latin typeface="Comic Sans MS" pitchFamily="66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fr-FR" altLang="fr-FR" smtClean="0">
              <a:latin typeface="Comic Sans MS" pitchFamily="66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453" y="8683438"/>
            <a:ext cx="2972547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716" tIns="55858" rIns="111716" bIns="55858" anchor="b"/>
          <a:lstStyle>
            <a:lvl1pPr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1009A7-F999-47F5-9713-E7740997594A}" type="slidenum">
              <a:rPr lang="fr-FR" altLang="fr-FR" sz="1600">
                <a:latin typeface="Comic Sans MS" pitchFamily="66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2450"/>
            <a:ext cx="5028986" cy="4118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1716" tIns="55858" rIns="111716" bIns="55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36C85B-BE04-4AD0-80FD-19C5D25E7042}" type="slidenum">
              <a:rPr lang="fr-FR" altLang="fr-FR" smtClean="0">
                <a:latin typeface="Comic Sans MS" pitchFamily="66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fr-FR" altLang="fr-FR" smtClean="0">
              <a:latin typeface="Comic Sans MS" pitchFamily="66" charset="0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5453" y="8683438"/>
            <a:ext cx="2972547" cy="4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716" tIns="55858" rIns="111716" bIns="55858" anchor="b"/>
          <a:lstStyle>
            <a:lvl1pPr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1pPr>
            <a:lvl2pPr marL="742950" indent="-28575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2pPr>
            <a:lvl3pPr marL="11430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3pPr>
            <a:lvl4pPr marL="16002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4pPr>
            <a:lvl5pPr marL="2057400" indent="-228600" defTabSz="1068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109" charset="0"/>
              </a:defRPr>
            </a:lvl5pPr>
            <a:lvl6pPr marL="25146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6pPr>
            <a:lvl7pPr marL="29718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7pPr>
            <a:lvl8pPr marL="34290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8pPr>
            <a:lvl9pPr marL="3886200" indent="-228600" defTabSz="1068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109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1009A7-F999-47F5-9713-E7740997594A}" type="slidenum">
              <a:rPr lang="fr-FR" altLang="fr-FR" sz="1600">
                <a:latin typeface="Comic Sans MS" pitchFamily="66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fr-FR" altLang="fr-FR" sz="1600">
              <a:latin typeface="Comic Sans MS" pitchFamily="66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4213"/>
            <a:ext cx="4568825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2450"/>
            <a:ext cx="5028986" cy="41187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1716" tIns="55858" rIns="111716" bIns="5585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261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31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928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099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6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862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862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129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DD346-0F80-43E4-BFC3-E13CD95E3F3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12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38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82521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288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23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6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7" Type="http://schemas.openxmlformats.org/officeDocument/2006/relationships/image" Target="../media/image1.gif"/><Relationship Id="rId12" Type="http://schemas.openxmlformats.org/officeDocument/2006/relationships/image" Target="../media/image6.jpe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hyperlink" Target="http://www.developpement-durable.gouv.fr/" TargetMode="Externa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6.jpeg"/><Relationship Id="rId10" Type="http://schemas.openxmlformats.org/officeDocument/2006/relationships/image" Target="../media/image4.png"/><Relationship Id="rId19" Type="http://schemas.openxmlformats.org/officeDocument/2006/relationships/image" Target="../media/image1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Relationship Id="rId22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0">
              <a:srgbClr val="DDEBCF"/>
            </a:gs>
            <a:gs pos="0">
              <a:srgbClr val="9CB86E"/>
            </a:gs>
            <a:gs pos="100000">
              <a:srgbClr val="1569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362" y="6154225"/>
            <a:ext cx="913063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Picture 2" descr="D:\Mes Documents\Mes Images\snowman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6"/>
          <a:stretch/>
        </p:blipFill>
        <p:spPr bwMode="auto">
          <a:xfrm>
            <a:off x="7452320" y="6165304"/>
            <a:ext cx="1593293" cy="6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Mes Documents\Mes Images\Logos INRA\Logo_QualiAgro_2ton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88" y="6553140"/>
            <a:ext cx="610843" cy="2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D:\Mes Documents\Mes Images\logo_VEOLIA_10CM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1" y="6165304"/>
            <a:ext cx="751341" cy="3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P:\PPR\PPR_5\07CR-BIO-VALOAGRO\8BIO0403\Donnees\_QualiAgro\Site Web\Photos images site web\Logos\logo-nouveau-INRA-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32" y="6206317"/>
            <a:ext cx="730680" cy="3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P:\PPR\PPR_5\07CR-BIO-VALOAGRO\8BIO0403\Donnees\_QualiAgro\Site Web\Photos images site web\Logos\ens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186620"/>
            <a:ext cx="457509" cy="3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Mes Documents\Mes Images\alterra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28943" r="21563" b="13276"/>
          <a:stretch/>
        </p:blipFill>
        <p:spPr bwMode="auto">
          <a:xfrm>
            <a:off x="224049" y="6453336"/>
            <a:ext cx="1035583" cy="3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Mes Documents\Mes Images\logo umea univ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36" y="6185852"/>
            <a:ext cx="313248" cy="3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49" descr="http://www6.dijon.inra.fr/var/internet_dijon_umragroecologie/storage/images/media/images/logo-ademe/53673-1-fre-FR/logo-ADEME_medium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08" y="6237312"/>
            <a:ext cx="558696" cy="59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45" y="6188376"/>
            <a:ext cx="431839" cy="35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logo_Rennes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32" y="6590352"/>
            <a:ext cx="569912" cy="25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99" y="6525344"/>
            <a:ext cx="582957" cy="28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fbeelding 1" descr="C:\Users\hanny136\AppData\Local\Microsoft\Windows\Temporary Internet Files\Content.Outlook\SP9YMCMO\SKB LOGO groot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05" y="6453336"/>
            <a:ext cx="448635" cy="40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8" descr="http://blogperso.univ-rennes1.fr/catherine.dupont/public/.logo_osur_type1-22x16-fond-blanc_m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00" y="6200461"/>
            <a:ext cx="500696" cy="36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http://www.snowmannetwork.com/upload/images/logos/MEDDE.png">
            <a:hlinkClick r:id="rId20"/>
          </p:cNvPr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70" y="6187020"/>
            <a:ext cx="457554" cy="5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87" y="6419364"/>
            <a:ext cx="260057" cy="4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D:\Mes Documents\Mes Images\Agroparistech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2"/>
          <a:stretch/>
        </p:blipFill>
        <p:spPr bwMode="auto">
          <a:xfrm>
            <a:off x="1717639" y="6597352"/>
            <a:ext cx="766129" cy="1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4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//commons.wikimedia.org/wiki/File:France_relief_location_map.jp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//commons.wikimedia.org/wiki/File:France_relief_location_map.jpg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7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eg"/><Relationship Id="rId5" Type="http://schemas.openxmlformats.org/officeDocument/2006/relationships/image" Target="../media/image19.jpeg"/><Relationship Id="rId10" Type="http://schemas.openxmlformats.org/officeDocument/2006/relationships/image" Target="../media/image50.jpeg"/><Relationship Id="rId4" Type="http://schemas.openxmlformats.org/officeDocument/2006/relationships/image" Target="../media/image18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png"/><Relationship Id="rId14" Type="http://schemas.openxmlformats.org/officeDocument/2006/relationships/image" Target="../media/image3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emf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21.png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//commons.wikimedia.org/wiki/File:France_relief_location_map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//commons.wikimedia.org/wiki/File:France_relief_location_map.jpg" TargetMode="Externa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//commons.wikimedia.org/wiki/File:France_relief_location_map.jpg" TargetMode="Externa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//commons.wikimedia.org/wiki/File:France_relief_location_map.jp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2.emf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//commons.wikimedia.org/wiki/File:France_relief_location_map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189186" y="1671076"/>
            <a:ext cx="8781393" cy="7172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600" b="1" dirty="0" smtClean="0">
                <a:solidFill>
                  <a:schemeClr val="accent6"/>
                </a:solidFill>
              </a:rPr>
              <a:t>G</a:t>
            </a:r>
            <a:r>
              <a:rPr lang="fr-FR" sz="1600" b="1" dirty="0" smtClean="0">
                <a:solidFill>
                  <a:schemeClr val="bg1"/>
                </a:solidFill>
              </a:rPr>
              <a:t>ESTION DES </a:t>
            </a:r>
            <a:r>
              <a:rPr lang="fr-FR" sz="1600" b="1" dirty="0">
                <a:solidFill>
                  <a:schemeClr val="accent6"/>
                </a:solidFill>
              </a:rPr>
              <a:t>M</a:t>
            </a:r>
            <a:r>
              <a:rPr lang="fr-FR" sz="1600" b="1" dirty="0" smtClean="0">
                <a:solidFill>
                  <a:schemeClr val="bg1"/>
                </a:solidFill>
              </a:rPr>
              <a:t>ATIÈRES </a:t>
            </a:r>
            <a:r>
              <a:rPr lang="fr-FR" sz="1600" b="1" dirty="0">
                <a:solidFill>
                  <a:schemeClr val="accent6"/>
                </a:solidFill>
              </a:rPr>
              <a:t>O</a:t>
            </a:r>
            <a:r>
              <a:rPr lang="fr-FR" sz="1600" b="1" dirty="0" smtClean="0">
                <a:solidFill>
                  <a:schemeClr val="bg1"/>
                </a:solidFill>
              </a:rPr>
              <a:t>RGANIQUES ET DU </a:t>
            </a:r>
            <a:r>
              <a:rPr lang="fr-FR" sz="1600" b="1" dirty="0">
                <a:solidFill>
                  <a:schemeClr val="accent6"/>
                </a:solidFill>
              </a:rPr>
              <a:t>T</a:t>
            </a:r>
            <a:r>
              <a:rPr lang="fr-FR" sz="1600" b="1" dirty="0" smtClean="0">
                <a:solidFill>
                  <a:schemeClr val="bg1"/>
                </a:solidFill>
              </a:rPr>
              <a:t>RAVAIL DU </a:t>
            </a:r>
            <a:r>
              <a:rPr lang="fr-FR" sz="1600" b="1" dirty="0">
                <a:solidFill>
                  <a:schemeClr val="accent6"/>
                </a:solidFill>
              </a:rPr>
              <a:t>S</a:t>
            </a:r>
            <a:r>
              <a:rPr lang="fr-FR" sz="16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chemeClr val="bg1"/>
                </a:solidFill>
              </a:rPr>
              <a:t>DES </a:t>
            </a:r>
            <a:r>
              <a:rPr lang="fr-FR" sz="1600" b="1" dirty="0">
                <a:solidFill>
                  <a:schemeClr val="accent6"/>
                </a:solidFill>
              </a:rPr>
              <a:t>P</a:t>
            </a:r>
            <a:r>
              <a:rPr lang="fr-FR" sz="1600" b="1" dirty="0" smtClean="0">
                <a:solidFill>
                  <a:schemeClr val="bg1"/>
                </a:solidFill>
              </a:rPr>
              <a:t>RATIQUES QUI </a:t>
            </a:r>
            <a:r>
              <a:rPr lang="fr-FR" sz="1600" b="1" dirty="0">
                <a:solidFill>
                  <a:schemeClr val="accent6"/>
                </a:solidFill>
              </a:rPr>
              <a:t>A</a:t>
            </a:r>
            <a:r>
              <a:rPr lang="fr-FR" sz="1600" b="1" dirty="0" smtClean="0">
                <a:solidFill>
                  <a:schemeClr val="bg1"/>
                </a:solidFill>
              </a:rPr>
              <a:t>MÉLIORENT LES </a:t>
            </a:r>
            <a:r>
              <a:rPr lang="fr-FR" sz="1600" b="1" dirty="0">
                <a:solidFill>
                  <a:schemeClr val="accent6"/>
                </a:solidFill>
              </a:rPr>
              <a:t>S</a:t>
            </a:r>
            <a:r>
              <a:rPr lang="fr-FR" sz="1600" b="1" dirty="0" smtClean="0">
                <a:solidFill>
                  <a:schemeClr val="bg1"/>
                </a:solidFill>
              </a:rPr>
              <a:t>ERVICES </a:t>
            </a:r>
            <a:r>
              <a:rPr lang="fr-FR" sz="1600" b="1" dirty="0" smtClean="0">
                <a:solidFill>
                  <a:schemeClr val="accent6"/>
                </a:solidFill>
              </a:rPr>
              <a:t>É</a:t>
            </a:r>
            <a:r>
              <a:rPr lang="fr-FR" sz="16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600" b="1" dirty="0">
                <a:solidFill>
                  <a:schemeClr val="accent6"/>
                </a:solidFill>
              </a:rPr>
              <a:t>S</a:t>
            </a:r>
            <a:r>
              <a:rPr lang="fr-FR" sz="1600" b="1" dirty="0" smtClean="0">
                <a:solidFill>
                  <a:schemeClr val="bg1"/>
                </a:solidFill>
              </a:rPr>
              <a:t>OLS ?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0"/>
            <a:ext cx="3498640" cy="15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7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0"/>
            <a:ext cx="3267060" cy="1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0"/>
            <a:ext cx="2385060" cy="1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>
          <a:xfrm>
            <a:off x="610813" y="2818598"/>
            <a:ext cx="7970293" cy="631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FFC000"/>
                </a:solidFill>
              </a:rPr>
              <a:t>BIODIVERSITE FONCTIONNELLE</a:t>
            </a:r>
            <a:endParaRPr lang="en-US" sz="3000" b="1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189186" y="5896599"/>
            <a:ext cx="8844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12 décembre 2014 - </a:t>
            </a:r>
            <a:r>
              <a:rPr lang="fr-FR" sz="1200" dirty="0">
                <a:solidFill>
                  <a:schemeClr val="bg1"/>
                </a:solidFill>
              </a:rPr>
              <a:t>Centre International de Séjour de </a:t>
            </a:r>
            <a:r>
              <a:rPr lang="fr-FR" sz="1200" dirty="0" smtClean="0">
                <a:solidFill>
                  <a:schemeClr val="bg1"/>
                </a:solidFill>
              </a:rPr>
              <a:t>Paris, </a:t>
            </a:r>
            <a:r>
              <a:rPr lang="fr-FR" sz="1200" dirty="0">
                <a:solidFill>
                  <a:schemeClr val="bg1"/>
                </a:solidFill>
              </a:rPr>
              <a:t>6 av. Maurice </a:t>
            </a:r>
            <a:r>
              <a:rPr lang="fr-FR" sz="1200" dirty="0" smtClean="0">
                <a:solidFill>
                  <a:schemeClr val="bg1"/>
                </a:solidFill>
              </a:rPr>
              <a:t>Ravel, </a:t>
            </a:r>
            <a:r>
              <a:rPr lang="fr-FR" sz="1200" dirty="0">
                <a:solidFill>
                  <a:schemeClr val="bg1"/>
                </a:solidFill>
              </a:rPr>
              <a:t>75012 PARIS  </a:t>
            </a:r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5" t="35196" r="38540" b="40021"/>
          <a:stretch/>
        </p:blipFill>
        <p:spPr bwMode="auto">
          <a:xfrm>
            <a:off x="1330813" y="3578905"/>
            <a:ext cx="1440000" cy="1440000"/>
          </a:xfrm>
          <a:prstGeom prst="ellipse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0" t="66947" r="48015" b="23539"/>
          <a:stretch/>
        </p:blipFill>
        <p:spPr bwMode="auto">
          <a:xfrm>
            <a:off x="3047101" y="3578905"/>
            <a:ext cx="1440000" cy="1453416"/>
          </a:xfrm>
          <a:prstGeom prst="ellipse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06" y="3578905"/>
            <a:ext cx="1440000" cy="1440580"/>
          </a:xfrm>
          <a:prstGeom prst="ellipse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Placeholder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12534"/>
          <a:stretch>
            <a:fillRect/>
          </a:stretch>
        </p:blipFill>
        <p:spPr>
          <a:xfrm>
            <a:off x="4761872" y="3578905"/>
            <a:ext cx="1440000" cy="1440000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55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8647" y="894733"/>
            <a:ext cx="5229226" cy="213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2656092" y="931697"/>
            <a:ext cx="2481965" cy="1666369"/>
            <a:chOff x="2656092" y="931697"/>
            <a:chExt cx="2481965" cy="1666369"/>
          </a:xfrm>
        </p:grpSpPr>
        <p:sp>
          <p:nvSpPr>
            <p:cNvPr id="7" name="Rectangle 6"/>
            <p:cNvSpPr/>
            <p:nvPr/>
          </p:nvSpPr>
          <p:spPr>
            <a:xfrm>
              <a:off x="2656092" y="2112449"/>
              <a:ext cx="2481965" cy="48561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4056766" y="1516780"/>
              <a:ext cx="1666369" cy="49620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Titre 1"/>
          <p:cNvSpPr txBox="1">
            <a:spLocks/>
          </p:cNvSpPr>
          <p:nvPr/>
        </p:nvSpPr>
        <p:spPr>
          <a:xfrm>
            <a:off x="64488" y="119392"/>
            <a:ext cx="8248032" cy="576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Effet des PRO sur les microorganismes du cycle de l'azote</a:t>
            </a:r>
            <a:endParaRPr lang="fr-FR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0" y="931688"/>
            <a:ext cx="5218793" cy="21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5475179" y="1613234"/>
            <a:ext cx="3509164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dirty="0" smtClean="0">
                <a:solidFill>
                  <a:schemeClr val="bg1"/>
                </a:solidFill>
              </a:rPr>
              <a:t>- Pas d'effet sur les populations </a:t>
            </a:r>
            <a:r>
              <a:rPr lang="fr-FR" dirty="0" err="1" smtClean="0">
                <a:solidFill>
                  <a:schemeClr val="bg1"/>
                </a:solidFill>
              </a:rPr>
              <a:t>dénitrifiantes</a:t>
            </a:r>
            <a:endParaRPr lang="fr-FR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fr-FR" dirty="0" smtClean="0">
                <a:solidFill>
                  <a:schemeClr val="bg1"/>
                </a:solidFill>
              </a:rPr>
              <a:t>- Peu d'effet sur les émissions de N</a:t>
            </a:r>
            <a:r>
              <a:rPr lang="fr-FR" baseline="-25000" dirty="0" smtClean="0">
                <a:solidFill>
                  <a:schemeClr val="bg1"/>
                </a:solidFill>
              </a:rPr>
              <a:t>2</a:t>
            </a:r>
            <a:r>
              <a:rPr lang="fr-FR" dirty="0" smtClean="0">
                <a:solidFill>
                  <a:schemeClr val="bg1"/>
                </a:solidFill>
              </a:rPr>
              <a:t>O (&lt; 1% )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373511" y="4268414"/>
            <a:ext cx="2472579" cy="1116809"/>
            <a:chOff x="6373511" y="4268414"/>
            <a:chExt cx="2472579" cy="1116809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6373511" y="4738237"/>
              <a:ext cx="2472579" cy="64698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bg1"/>
                  </a:solidFill>
                  <a:sym typeface="Wingdings"/>
                </a:rPr>
                <a:t> Lixiviation des nitrates </a:t>
              </a:r>
              <a:r>
                <a:rPr lang="fr-FR" sz="1600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 pollution des eaux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18" name="Flèche droite 17"/>
            <p:cNvSpPr/>
            <p:nvPr/>
          </p:nvSpPr>
          <p:spPr>
            <a:xfrm rot="3179746" flipV="1">
              <a:off x="6821554" y="4283169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4293" y="3589743"/>
            <a:ext cx="7533739" cy="2067895"/>
            <a:chOff x="714293" y="3589743"/>
            <a:chExt cx="7533739" cy="2067895"/>
          </a:xfrm>
        </p:grpSpPr>
        <p:sp>
          <p:nvSpPr>
            <p:cNvPr id="12" name="ZoneTexte 11"/>
            <p:cNvSpPr txBox="1"/>
            <p:nvPr/>
          </p:nvSpPr>
          <p:spPr>
            <a:xfrm>
              <a:off x="714293" y="4128353"/>
              <a:ext cx="3618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- Peu d'impact sur la dénitrification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14293" y="3589744"/>
              <a:ext cx="3361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- Stimulation de la nitrification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632984" y="3874436"/>
              <a:ext cx="3615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itchFamily="2" charset="2"/>
                <a:buChar char="ä"/>
                <a:defRPr/>
              </a:pPr>
              <a:r>
                <a:rPr lang="fr-FR" sz="1600" dirty="0" smtClean="0">
                  <a:solidFill>
                    <a:schemeClr val="bg1"/>
                  </a:solidFill>
                  <a:sym typeface="Wingdings"/>
                </a:rPr>
                <a:t>de la production de NO</a:t>
              </a:r>
              <a:r>
                <a:rPr lang="fr-FR" sz="1600" baseline="-25000" dirty="0" smtClean="0">
                  <a:solidFill>
                    <a:schemeClr val="bg1"/>
                  </a:solidFill>
                  <a:sym typeface="Wingdings"/>
                </a:rPr>
                <a:t>3</a:t>
              </a:r>
              <a:r>
                <a:rPr lang="fr-FR" sz="1600" baseline="30000" dirty="0" smtClean="0">
                  <a:solidFill>
                    <a:schemeClr val="bg1"/>
                  </a:solidFill>
                  <a:sym typeface="Wingdings"/>
                </a:rPr>
                <a:t>-</a:t>
              </a:r>
              <a:r>
                <a:rPr lang="fr-FR" sz="1600" dirty="0" smtClean="0">
                  <a:solidFill>
                    <a:schemeClr val="bg1"/>
                  </a:solidFill>
                  <a:sym typeface="Wingdings"/>
                </a:rPr>
                <a:t> dans le sol</a:t>
              </a:r>
            </a:p>
          </p:txBody>
        </p:sp>
        <p:sp>
          <p:nvSpPr>
            <p:cNvPr id="2" name="Accolade fermante 1"/>
            <p:cNvSpPr/>
            <p:nvPr/>
          </p:nvSpPr>
          <p:spPr>
            <a:xfrm>
              <a:off x="4204249" y="3589743"/>
              <a:ext cx="256966" cy="907941"/>
            </a:xfrm>
            <a:prstGeom prst="rightBrac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à coins arrondis 15"/>
            <p:cNvSpPr/>
            <p:nvPr/>
          </p:nvSpPr>
          <p:spPr>
            <a:xfrm>
              <a:off x="3844617" y="4738237"/>
              <a:ext cx="2472579" cy="91940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15691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ym typeface="Wingdings"/>
                </a:rPr>
                <a:t> </a:t>
              </a:r>
              <a:r>
                <a:rPr lang="fr-FR" sz="1600" dirty="0" smtClean="0"/>
                <a:t>Fertilité </a:t>
              </a:r>
              <a:r>
                <a:rPr lang="fr-FR" sz="1600" dirty="0"/>
                <a:t>des sols et économie de fertilisants minéraux</a:t>
              </a:r>
            </a:p>
          </p:txBody>
        </p:sp>
        <p:sp>
          <p:nvSpPr>
            <p:cNvPr id="20" name="Flèche droite 19"/>
            <p:cNvSpPr/>
            <p:nvPr/>
          </p:nvSpPr>
          <p:spPr>
            <a:xfrm rot="18420254" flipH="1" flipV="1">
              <a:off x="5286291" y="4283169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92D050"/>
                </a:gs>
                <a:gs pos="0">
                  <a:srgbClr val="92D050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8260408" y="0"/>
            <a:ext cx="883592" cy="835747"/>
            <a:chOff x="6477000" y="908720"/>
            <a:chExt cx="2667000" cy="2562226"/>
          </a:xfrm>
        </p:grpSpPr>
        <p:pic>
          <p:nvPicPr>
            <p:cNvPr id="30" name="Picture 2" descr="Voir la carte topographique de France">
              <a:hlinkClick r:id="rId4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908720"/>
              <a:ext cx="2667000" cy="2562226"/>
            </a:xfrm>
            <a:prstGeom prst="rect">
              <a:avLst/>
            </a:prstGeom>
            <a:noFill/>
          </p:spPr>
        </p:pic>
        <p:sp>
          <p:nvSpPr>
            <p:cNvPr id="31" name="Ellipse 30"/>
            <p:cNvSpPr/>
            <p:nvPr/>
          </p:nvSpPr>
          <p:spPr>
            <a:xfrm>
              <a:off x="7740352" y="15567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08" y="761804"/>
            <a:ext cx="883592" cy="402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93984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997669" y="5831507"/>
            <a:ext cx="41463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Peres </a:t>
            </a:r>
            <a:r>
              <a:rPr lang="fr-FR" sz="1400" dirty="0"/>
              <a:t>et al., </a:t>
            </a:r>
            <a:r>
              <a:rPr lang="fr-FR" sz="1400" dirty="0" smtClean="0"/>
              <a:t>2011 (Programme </a:t>
            </a:r>
            <a:r>
              <a:rPr lang="fr-FR" sz="1400" dirty="0"/>
              <a:t>ADEME Bioindicateurs)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63383" y="58889"/>
            <a:ext cx="7735858" cy="860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 smtClean="0"/>
              <a:t>Effet d'apports répétés de PRO sur l'abondance et la diversité des vers de terre</a:t>
            </a:r>
            <a:endParaRPr lang="fr-FR" sz="3000" dirty="0"/>
          </a:p>
        </p:txBody>
      </p:sp>
      <p:grpSp>
        <p:nvGrpSpPr>
          <p:cNvPr id="28" name="Groupe 27"/>
          <p:cNvGrpSpPr/>
          <p:nvPr/>
        </p:nvGrpSpPr>
        <p:grpSpPr>
          <a:xfrm>
            <a:off x="322863" y="1206783"/>
            <a:ext cx="4055241" cy="3811979"/>
            <a:chOff x="338629" y="1080655"/>
            <a:chExt cx="4055241" cy="3811979"/>
          </a:xfrm>
        </p:grpSpPr>
        <p:sp>
          <p:nvSpPr>
            <p:cNvPr id="23" name="Rectangle 22"/>
            <p:cNvSpPr/>
            <p:nvPr/>
          </p:nvSpPr>
          <p:spPr>
            <a:xfrm>
              <a:off x="338629" y="1080655"/>
              <a:ext cx="4055241" cy="3811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9" t="11820" b="13907"/>
            <a:stretch/>
          </p:blipFill>
          <p:spPr bwMode="auto">
            <a:xfrm>
              <a:off x="740229" y="1185108"/>
              <a:ext cx="3463162" cy="31401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446146" y="4333942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T         BIO     DVB     OMR    FUM</a:t>
              </a:r>
              <a:endParaRPr lang="fr-FR" sz="1400" dirty="0"/>
            </a:p>
          </p:txBody>
        </p:sp>
        <p:sp>
          <p:nvSpPr>
            <p:cNvPr id="9" name="ZoneTexte 8"/>
            <p:cNvSpPr txBox="1"/>
            <p:nvPr/>
          </p:nvSpPr>
          <p:spPr>
            <a:xfrm rot="16200000">
              <a:off x="-863755" y="2570516"/>
              <a:ext cx="2797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Nbre</a:t>
              </a:r>
              <a:r>
                <a:rPr lang="fr-FR" dirty="0" smtClean="0"/>
                <a:t> d'</a:t>
              </a:r>
              <a:r>
                <a:rPr lang="fr-FR" dirty="0" err="1" smtClean="0"/>
                <a:t>ind</a:t>
              </a:r>
              <a:r>
                <a:rPr lang="fr-FR" dirty="0" smtClean="0"/>
                <a:t>/m</a:t>
              </a:r>
              <a:r>
                <a:rPr lang="fr-FR" baseline="30000" dirty="0" smtClean="0"/>
                <a:t>2</a:t>
              </a:r>
              <a:endParaRPr lang="fr-FR" baseline="30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06524" y="3757572"/>
              <a:ext cx="210958" cy="4407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016732" y="3570136"/>
              <a:ext cx="201682" cy="61143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45240" y="3127347"/>
              <a:ext cx="201682" cy="1046534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63401" y="2909832"/>
              <a:ext cx="201682" cy="127173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81560" y="1916264"/>
              <a:ext cx="211211" cy="2257617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338400" y="5094516"/>
            <a:ext cx="4039704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dirty="0" smtClean="0">
                <a:solidFill>
                  <a:schemeClr val="bg1"/>
                </a:solidFill>
              </a:rPr>
              <a:t>- PRO 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  abondance </a:t>
            </a:r>
            <a:r>
              <a:rPr lang="fr-FR" dirty="0" err="1" smtClean="0">
                <a:solidFill>
                  <a:schemeClr val="bg1"/>
                </a:solidFill>
                <a:sym typeface="Wingdings"/>
              </a:rPr>
              <a:t>VdT</a:t>
            </a:r>
            <a:endParaRPr lang="fr-FR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fr-FR" dirty="0" smtClean="0">
                <a:solidFill>
                  <a:schemeClr val="bg1"/>
                </a:solidFill>
              </a:rPr>
              <a:t>- PRO le + efficace = FUM</a:t>
            </a:r>
          </a:p>
        </p:txBody>
      </p:sp>
      <p:grpSp>
        <p:nvGrpSpPr>
          <p:cNvPr id="9224" name="Groupe 9223"/>
          <p:cNvGrpSpPr/>
          <p:nvPr/>
        </p:nvGrpSpPr>
        <p:grpSpPr>
          <a:xfrm>
            <a:off x="4610895" y="633956"/>
            <a:ext cx="4432738" cy="5106891"/>
            <a:chOff x="4610895" y="633956"/>
            <a:chExt cx="4432738" cy="5106891"/>
          </a:xfrm>
        </p:grpSpPr>
        <p:grpSp>
          <p:nvGrpSpPr>
            <p:cNvPr id="29" name="Groupe 28"/>
            <p:cNvGrpSpPr/>
            <p:nvPr/>
          </p:nvGrpSpPr>
          <p:grpSpPr>
            <a:xfrm>
              <a:off x="4610895" y="1236708"/>
              <a:ext cx="3525559" cy="3811979"/>
              <a:chOff x="4722347" y="874544"/>
              <a:chExt cx="3525559" cy="381197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4722347" y="874544"/>
                <a:ext cx="3515047" cy="38119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6" name="Image 5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54" t="319" r="3975" b="16374"/>
              <a:stretch/>
            </p:blipFill>
            <p:spPr>
              <a:xfrm>
                <a:off x="4782118" y="1080654"/>
                <a:ext cx="3274061" cy="3117635"/>
              </a:xfrm>
              <a:prstGeom prst="rect">
                <a:avLst/>
              </a:prstGeom>
            </p:spPr>
          </p:pic>
          <p:sp>
            <p:nvSpPr>
              <p:cNvPr id="30" name="ZoneTexte 29"/>
              <p:cNvSpPr txBox="1"/>
              <p:nvPr/>
            </p:nvSpPr>
            <p:spPr>
              <a:xfrm>
                <a:off x="5475677" y="4244852"/>
                <a:ext cx="27722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/>
                  <a:t>T         BIO     DVB     OMR    FUM</a:t>
                </a:r>
                <a:endParaRPr lang="fr-FR" sz="14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568772" y="1927970"/>
                <a:ext cx="201407" cy="217281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568772" y="1221439"/>
                <a:ext cx="201407" cy="694824"/>
              </a:xfrm>
              <a:prstGeom prst="rect">
                <a:avLst/>
              </a:prstGeom>
              <a:pattFill prst="wdUpDiag">
                <a:fgClr>
                  <a:schemeClr val="bg1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068014" y="2717048"/>
                <a:ext cx="201407" cy="138373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068014" y="1205131"/>
                <a:ext cx="201407" cy="1500209"/>
              </a:xfrm>
              <a:prstGeom prst="rect">
                <a:avLst/>
              </a:prstGeom>
              <a:pattFill prst="wdUpDiag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548561" y="2717047"/>
                <a:ext cx="201407" cy="1383739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48561" y="1205131"/>
                <a:ext cx="201407" cy="1500210"/>
              </a:xfrm>
              <a:prstGeom prst="rect">
                <a:avLst/>
              </a:prstGeom>
              <a:pattFill prst="wdUpDiag">
                <a:fgClr>
                  <a:schemeClr val="accent4"/>
                </a:fgClr>
                <a:bgClr>
                  <a:schemeClr val="bg1"/>
                </a:bgClr>
              </a:patt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045476" y="2855271"/>
                <a:ext cx="201407" cy="124551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045476" y="1202274"/>
                <a:ext cx="201407" cy="1641289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549972" y="2766889"/>
                <a:ext cx="201407" cy="133389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549972" y="1203859"/>
                <a:ext cx="201407" cy="1563030"/>
              </a:xfrm>
              <a:prstGeom prst="rect">
                <a:avLst/>
              </a:prstGeom>
              <a:pattFill prst="wdUpDiag">
                <a:fgClr>
                  <a:schemeClr val="accent3"/>
                </a:fgClr>
                <a:bgClr>
                  <a:schemeClr val="bg1"/>
                </a:bgClr>
              </a:patt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9216" name="ZoneTexte 9215"/>
            <p:cNvSpPr txBox="1"/>
            <p:nvPr/>
          </p:nvSpPr>
          <p:spPr>
            <a:xfrm>
              <a:off x="6006963" y="3528101"/>
              <a:ext cx="108782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Endogés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912678" y="1991643"/>
              <a:ext cx="127639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Anéciques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6" t="15029" r="70364" b="40573"/>
            <a:stretch/>
          </p:blipFill>
          <p:spPr bwMode="auto">
            <a:xfrm>
              <a:off x="7750289" y="633956"/>
              <a:ext cx="1293344" cy="175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" name="ZoneTexte 9216"/>
            <p:cNvSpPr txBox="1"/>
            <p:nvPr/>
          </p:nvSpPr>
          <p:spPr>
            <a:xfrm>
              <a:off x="7852680" y="2128517"/>
              <a:ext cx="10089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Peres G</a:t>
              </a:r>
              <a:endParaRPr lang="fr-FR" sz="12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618663" y="5094516"/>
              <a:ext cx="4424969" cy="64633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- PRO </a:t>
              </a:r>
              <a:r>
                <a:rPr lang="fr-FR" dirty="0" smtClean="0">
                  <a:solidFill>
                    <a:schemeClr val="bg1"/>
                  </a:solidFill>
                  <a:sym typeface="Wingdings"/>
                </a:rPr>
                <a:t> proportion anéciques </a:t>
              </a:r>
              <a:r>
                <a:rPr lang="fr-FR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 </a:t>
              </a:r>
              <a:r>
                <a:rPr lang="fr-FR" dirty="0" smtClean="0">
                  <a:solidFill>
                    <a:schemeClr val="bg1"/>
                  </a:solidFill>
                  <a:sym typeface="Wingdings"/>
                </a:rPr>
                <a:t> incorporation MO, </a:t>
              </a:r>
              <a:r>
                <a:rPr lang="fr-FR" dirty="0">
                  <a:solidFill>
                    <a:schemeClr val="bg1"/>
                  </a:solidFill>
                  <a:sym typeface="Wingdings"/>
                </a:rPr>
                <a:t></a:t>
              </a:r>
              <a:r>
                <a:rPr lang="fr-FR" dirty="0" smtClean="0">
                  <a:solidFill>
                    <a:schemeClr val="bg1"/>
                  </a:solidFill>
                  <a:sym typeface="Wingdings"/>
                </a:rPr>
                <a:t> macroporosité</a:t>
              </a:r>
              <a:endParaRPr lang="fr-FR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897240" y="825333"/>
            <a:ext cx="881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Bloc +N </a:t>
            </a:r>
            <a:endParaRPr lang="fr-FR" sz="1600" dirty="0">
              <a:solidFill>
                <a:schemeClr val="bg1"/>
              </a:solidFill>
            </a:endParaRPr>
          </a:p>
        </p:txBody>
      </p:sp>
      <p:grpSp>
        <p:nvGrpSpPr>
          <p:cNvPr id="42" name="Groupe 41"/>
          <p:cNvGrpSpPr/>
          <p:nvPr/>
        </p:nvGrpSpPr>
        <p:grpSpPr>
          <a:xfrm>
            <a:off x="0" y="0"/>
            <a:ext cx="883592" cy="835747"/>
            <a:chOff x="6477000" y="908720"/>
            <a:chExt cx="2667000" cy="2562226"/>
          </a:xfrm>
        </p:grpSpPr>
        <p:pic>
          <p:nvPicPr>
            <p:cNvPr id="43" name="Picture 2" descr="Voir la carte topographique de France">
              <a:hlinkClick r:id="rId6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77000" y="908720"/>
              <a:ext cx="2667000" cy="2562226"/>
            </a:xfrm>
            <a:prstGeom prst="rect">
              <a:avLst/>
            </a:prstGeom>
            <a:noFill/>
          </p:spPr>
        </p:pic>
        <p:sp>
          <p:nvSpPr>
            <p:cNvPr id="44" name="Ellipse 43"/>
            <p:cNvSpPr/>
            <p:nvPr/>
          </p:nvSpPr>
          <p:spPr>
            <a:xfrm>
              <a:off x="7740352" y="15567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6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804"/>
            <a:ext cx="883592" cy="402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84458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-28720"/>
            <a:ext cx="9144000" cy="860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A retenir…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255600" y="900168"/>
            <a:ext cx="8632798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 smtClean="0"/>
              <a:t>-  Effets des apports de PRO </a:t>
            </a:r>
            <a:r>
              <a:rPr lang="fr-FR" sz="2000" dirty="0"/>
              <a:t>sur la biomasse microbienne totale, bactérienne et fongique fonction </a:t>
            </a:r>
            <a:r>
              <a:rPr lang="fr-FR" sz="2000" dirty="0" smtClean="0"/>
              <a:t>de :</a:t>
            </a:r>
          </a:p>
          <a:p>
            <a:pPr algn="just"/>
            <a:r>
              <a:rPr lang="fr-FR" sz="2000" dirty="0" smtClean="0">
                <a:sym typeface="Wingdings"/>
              </a:rPr>
              <a:t>      </a:t>
            </a:r>
            <a:r>
              <a:rPr lang="fr-FR" sz="2000" dirty="0" smtClean="0"/>
              <a:t>La quantité de PRO apportée</a:t>
            </a:r>
          </a:p>
          <a:p>
            <a:pPr algn="just"/>
            <a:r>
              <a:rPr lang="fr-FR" sz="2000" dirty="0" smtClean="0">
                <a:sym typeface="Wingdings"/>
              </a:rPr>
              <a:t>      </a:t>
            </a:r>
            <a:r>
              <a:rPr lang="fr-FR" sz="2000" dirty="0" smtClean="0"/>
              <a:t>La nature de la MO des PRO : stimulation </a:t>
            </a:r>
            <a:r>
              <a:rPr lang="fr-FR" sz="2000" dirty="0" smtClean="0">
                <a:sym typeface="Wingdings"/>
              </a:rPr>
              <a:t> et fugace avec PRO riches en C biodégradable, - intense et + durable avec PRO riches en C stable</a:t>
            </a:r>
          </a:p>
          <a:p>
            <a:pPr algn="just"/>
            <a:r>
              <a:rPr lang="fr-FR" sz="2000" dirty="0" smtClean="0">
                <a:sym typeface="Wingdings"/>
              </a:rPr>
              <a:t>Effets qui peuvent persister à moyen-long terme après des apports répétés </a:t>
            </a:r>
            <a:r>
              <a:rPr lang="fr-FR" sz="2000" dirty="0"/>
              <a:t>(</a:t>
            </a:r>
            <a:r>
              <a:rPr lang="fr-FR" sz="2000" dirty="0">
                <a:sym typeface="Wingdings"/>
              </a:rPr>
              <a:t> des stocks de MO</a:t>
            </a:r>
            <a:r>
              <a:rPr lang="fr-FR" sz="2000" dirty="0" smtClean="0">
                <a:sym typeface="Wingdings"/>
              </a:rPr>
              <a:t>)</a:t>
            </a:r>
            <a:endParaRPr lang="fr-FR" sz="2000" dirty="0"/>
          </a:p>
        </p:txBody>
      </p:sp>
      <p:sp>
        <p:nvSpPr>
          <p:cNvPr id="42" name="Rectangle 41"/>
          <p:cNvSpPr/>
          <p:nvPr/>
        </p:nvSpPr>
        <p:spPr>
          <a:xfrm>
            <a:off x="255600" y="3401399"/>
            <a:ext cx="868621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/>
              <a:t>- Effets des apports de PRO sur les populations microbiennes du cycle de l'azote :</a:t>
            </a:r>
          </a:p>
          <a:p>
            <a:pPr algn="just"/>
            <a:r>
              <a:rPr lang="fr-FR" sz="2000" dirty="0">
                <a:sym typeface="Wingdings"/>
              </a:rPr>
              <a:t>     </a:t>
            </a:r>
            <a:r>
              <a:rPr lang="fr-FR" sz="2000" dirty="0"/>
              <a:t> Stimulation des nitrifiants et de leurs activités d'autant + </a:t>
            </a:r>
            <a:r>
              <a:rPr lang="fr-FR" sz="2000" dirty="0">
                <a:sym typeface="Wingdings"/>
              </a:rPr>
              <a:t> que les PRO sont riches en N et notamment en NH4+</a:t>
            </a:r>
          </a:p>
          <a:p>
            <a:pPr algn="just"/>
            <a:r>
              <a:rPr lang="fr-FR" sz="2000" dirty="0">
                <a:sym typeface="Wingdings"/>
              </a:rPr>
              <a:t>     </a:t>
            </a:r>
            <a:r>
              <a:rPr lang="fr-FR" sz="2000" dirty="0"/>
              <a:t> peu d'effet sur les </a:t>
            </a:r>
            <a:r>
              <a:rPr lang="fr-FR" sz="2000" dirty="0" err="1"/>
              <a:t>dénitrifiants</a:t>
            </a:r>
            <a:r>
              <a:rPr lang="fr-FR" sz="2000" dirty="0"/>
              <a:t> et la production de N2O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55600" y="5065313"/>
            <a:ext cx="868621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2000" dirty="0"/>
              <a:t>- Apports répétés de PRO </a:t>
            </a:r>
            <a:r>
              <a:rPr lang="fr-FR" sz="2000" dirty="0">
                <a:sym typeface="Wingdings"/>
              </a:rPr>
              <a:t> </a:t>
            </a:r>
            <a:r>
              <a:rPr lang="fr-FR" sz="2000" dirty="0"/>
              <a:t>la densité de vers de terre et la proportion de vers anéciques.</a:t>
            </a:r>
          </a:p>
        </p:txBody>
      </p:sp>
    </p:spTree>
    <p:extLst>
      <p:ext uri="{BB962C8B-B14F-4D97-AF65-F5344CB8AC3E}">
        <p14:creationId xmlns:p14="http://schemas.microsoft.com/office/powerpoint/2010/main" val="12902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126123" y="996215"/>
            <a:ext cx="8970579" cy="1045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800" b="1" dirty="0" smtClean="0">
                <a:solidFill>
                  <a:schemeClr val="accent6"/>
                </a:solidFill>
              </a:rPr>
              <a:t>G</a:t>
            </a:r>
            <a:r>
              <a:rPr lang="fr-FR" sz="1800" b="1" dirty="0" smtClean="0">
                <a:solidFill>
                  <a:schemeClr val="bg1"/>
                </a:solidFill>
              </a:rPr>
              <a:t>ESTION DES </a:t>
            </a:r>
            <a:r>
              <a:rPr lang="fr-FR" sz="1800" b="1" dirty="0">
                <a:solidFill>
                  <a:schemeClr val="accent6"/>
                </a:solidFill>
              </a:rPr>
              <a:t>M</a:t>
            </a:r>
            <a:r>
              <a:rPr lang="fr-FR" sz="1800" b="1" dirty="0" smtClean="0">
                <a:solidFill>
                  <a:schemeClr val="bg1"/>
                </a:solidFill>
              </a:rPr>
              <a:t>ATIÈRES </a:t>
            </a:r>
            <a:r>
              <a:rPr lang="fr-FR" sz="1800" b="1" dirty="0">
                <a:solidFill>
                  <a:schemeClr val="accent6"/>
                </a:solidFill>
              </a:rPr>
              <a:t>O</a:t>
            </a:r>
            <a:r>
              <a:rPr lang="fr-FR" sz="1800" b="1" dirty="0" smtClean="0">
                <a:solidFill>
                  <a:schemeClr val="bg1"/>
                </a:solidFill>
              </a:rPr>
              <a:t>RGANIQUES ET DU </a:t>
            </a:r>
            <a:r>
              <a:rPr lang="fr-FR" sz="1800" b="1" dirty="0">
                <a:solidFill>
                  <a:schemeClr val="accent6"/>
                </a:solidFill>
              </a:rPr>
              <a:t>T</a:t>
            </a:r>
            <a:r>
              <a:rPr lang="fr-FR" sz="1800" b="1" dirty="0" smtClean="0">
                <a:solidFill>
                  <a:schemeClr val="bg1"/>
                </a:solidFill>
              </a:rPr>
              <a:t>RAVAIL DU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DES </a:t>
            </a:r>
            <a:r>
              <a:rPr lang="fr-FR" sz="1800" b="1" dirty="0">
                <a:solidFill>
                  <a:schemeClr val="accent6"/>
                </a:solidFill>
              </a:rPr>
              <a:t>P</a:t>
            </a:r>
            <a:r>
              <a:rPr lang="fr-FR" sz="1800" b="1" dirty="0" smtClean="0">
                <a:solidFill>
                  <a:schemeClr val="bg1"/>
                </a:solidFill>
              </a:rPr>
              <a:t>RATIQUES QUI </a:t>
            </a:r>
            <a:r>
              <a:rPr lang="fr-FR" sz="1800" b="1" dirty="0">
                <a:solidFill>
                  <a:schemeClr val="accent6"/>
                </a:solidFill>
              </a:rPr>
              <a:t>A</a:t>
            </a:r>
            <a:r>
              <a:rPr lang="fr-FR" sz="1800" b="1" dirty="0" smtClean="0">
                <a:solidFill>
                  <a:schemeClr val="bg1"/>
                </a:solidFill>
              </a:rPr>
              <a:t>MÉLIORENT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ERVICES </a:t>
            </a:r>
            <a:r>
              <a:rPr lang="fr-FR" sz="1800" b="1" dirty="0" smtClean="0">
                <a:solidFill>
                  <a:schemeClr val="accent6"/>
                </a:solidFill>
              </a:rPr>
              <a:t>É</a:t>
            </a:r>
            <a:r>
              <a:rPr lang="fr-FR" sz="18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OLS ?</a:t>
            </a:r>
            <a:endParaRPr lang="fr-FR" sz="105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1"/>
            <a:ext cx="349864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7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1"/>
            <a:ext cx="326706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1"/>
            <a:ext cx="238506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9186" y="5869303"/>
            <a:ext cx="8844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12 décembre 2014 - </a:t>
            </a:r>
            <a:r>
              <a:rPr lang="fr-FR" sz="1400" dirty="0">
                <a:solidFill>
                  <a:schemeClr val="bg1"/>
                </a:solidFill>
              </a:rPr>
              <a:t>Centre International de Séjour de </a:t>
            </a:r>
            <a:r>
              <a:rPr lang="fr-FR" sz="1400" dirty="0" smtClean="0">
                <a:solidFill>
                  <a:schemeClr val="bg1"/>
                </a:solidFill>
              </a:rPr>
              <a:t>Paris, </a:t>
            </a:r>
            <a:r>
              <a:rPr lang="fr-FR" sz="1400" dirty="0">
                <a:solidFill>
                  <a:schemeClr val="bg1"/>
                </a:solidFill>
              </a:rPr>
              <a:t>6 av. Maurice </a:t>
            </a:r>
            <a:r>
              <a:rPr lang="fr-FR" sz="1400" dirty="0" smtClean="0">
                <a:solidFill>
                  <a:schemeClr val="bg1"/>
                </a:solidFill>
              </a:rPr>
              <a:t>Ravel, </a:t>
            </a:r>
            <a:r>
              <a:rPr lang="fr-FR" sz="1400" dirty="0">
                <a:solidFill>
                  <a:schemeClr val="bg1"/>
                </a:solidFill>
              </a:rPr>
              <a:t>75012 PARIS  </a:t>
            </a:r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>
          <a:xfrm>
            <a:off x="534573" y="2029854"/>
            <a:ext cx="7970293" cy="165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FFC000"/>
                </a:solidFill>
              </a:rPr>
              <a:t>IMPACT DES </a:t>
            </a:r>
            <a:r>
              <a:rPr lang="en-US" sz="3000" b="1" u="sng" dirty="0" smtClean="0">
                <a:solidFill>
                  <a:srgbClr val="FFC000"/>
                </a:solidFill>
              </a:rPr>
              <a:t>TECHNIQUES SANS LABOUR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FFC000"/>
                </a:solidFill>
              </a:rPr>
              <a:t>SUR LA BIODIVERSITE DES SOLS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00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err="1" smtClean="0"/>
              <a:t>Abondance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diversité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biologique</a:t>
            </a:r>
            <a:endParaRPr lang="en-US" sz="3000" b="1" dirty="0" smtClean="0"/>
          </a:p>
        </p:txBody>
      </p:sp>
      <p:pic>
        <p:nvPicPr>
          <p:cNvPr id="16" name="Picture Placeholder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9" y="3506208"/>
            <a:ext cx="1346463" cy="1275097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Placeholder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4" y="2255791"/>
            <a:ext cx="1384537" cy="115453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Placeholder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3" y="2144154"/>
            <a:ext cx="1320180" cy="119194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Placeholder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11" y="3487132"/>
            <a:ext cx="1360902" cy="113551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Placeholder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94" y="4622646"/>
            <a:ext cx="1156593" cy="112737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272508" y="4398237"/>
            <a:ext cx="4646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err="1" smtClean="0">
                <a:solidFill>
                  <a:schemeClr val="bg1"/>
                </a:solidFill>
              </a:rPr>
              <a:t>Guénola</a:t>
            </a:r>
            <a:r>
              <a:rPr lang="en-US" b="1" u="sng" dirty="0" smtClean="0">
                <a:solidFill>
                  <a:schemeClr val="bg1"/>
                </a:solidFill>
              </a:rPr>
              <a:t> </a:t>
            </a:r>
            <a:r>
              <a:rPr lang="en-US" b="1" u="sng" dirty="0">
                <a:solidFill>
                  <a:schemeClr val="bg1"/>
                </a:solidFill>
              </a:rPr>
              <a:t>PERES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Daniel CLUZEAU, Denis PIRON, </a:t>
            </a:r>
            <a:r>
              <a:rPr lang="en-US" b="1" dirty="0" err="1" smtClean="0">
                <a:solidFill>
                  <a:schemeClr val="bg1"/>
                </a:solidFill>
              </a:rPr>
              <a:t>Hoël</a:t>
            </a:r>
            <a:r>
              <a:rPr lang="en-US" b="1" dirty="0" smtClean="0">
                <a:solidFill>
                  <a:schemeClr val="bg1"/>
                </a:solidFill>
              </a:rPr>
              <a:t> HOTTE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Placeholder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11" y="4622646"/>
            <a:ext cx="1313315" cy="1127377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71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2289" y="82523"/>
            <a:ext cx="573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Diversité des </a:t>
            </a:r>
            <a:r>
              <a:rPr lang="fr-FR" sz="2400" b="1" dirty="0" err="1" smtClean="0">
                <a:solidFill>
                  <a:schemeClr val="bg1"/>
                </a:solidFill>
              </a:rPr>
              <a:t>lombriciens</a:t>
            </a:r>
            <a:r>
              <a:rPr lang="fr-FR" sz="2400" b="1" dirty="0" smtClean="0">
                <a:solidFill>
                  <a:schemeClr val="bg1"/>
                </a:solidFill>
              </a:rPr>
              <a:t> et des nématodes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9" y="1294410"/>
            <a:ext cx="2624163" cy="35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04460" y="1294410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épigés</a:t>
            </a:r>
            <a:endParaRPr lang="fr-FR" b="1" dirty="0"/>
          </a:p>
        </p:txBody>
      </p:sp>
      <p:grpSp>
        <p:nvGrpSpPr>
          <p:cNvPr id="5" name="Groupe 4"/>
          <p:cNvGrpSpPr/>
          <p:nvPr/>
        </p:nvGrpSpPr>
        <p:grpSpPr>
          <a:xfrm>
            <a:off x="4500215" y="1294410"/>
            <a:ext cx="4455719" cy="3193264"/>
            <a:chOff x="4231697" y="1603169"/>
            <a:chExt cx="4676739" cy="31932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30"/>
            <a:stretch/>
          </p:blipFill>
          <p:spPr bwMode="auto">
            <a:xfrm>
              <a:off x="4231697" y="1603169"/>
              <a:ext cx="4676739" cy="3193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sp>
          <p:nvSpPr>
            <p:cNvPr id="3" name="Rectangle 2"/>
            <p:cNvSpPr/>
            <p:nvPr/>
          </p:nvSpPr>
          <p:spPr>
            <a:xfrm>
              <a:off x="4243572" y="3265714"/>
              <a:ext cx="1955346" cy="1436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873579" y="4267371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anéciques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917400" y="2831667"/>
            <a:ext cx="98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endogés</a:t>
            </a:r>
            <a:endParaRPr lang="fr-FR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458192" y="1479076"/>
            <a:ext cx="570018" cy="57535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1" idx="1"/>
          </p:cNvCxnSpPr>
          <p:nvPr/>
        </p:nvCxnSpPr>
        <p:spPr>
          <a:xfrm flipH="1" flipV="1">
            <a:off x="2113808" y="2956955"/>
            <a:ext cx="803592" cy="593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0" idx="1"/>
          </p:cNvCxnSpPr>
          <p:nvPr/>
        </p:nvCxnSpPr>
        <p:spPr>
          <a:xfrm flipH="1" flipV="1">
            <a:off x="1154983" y="3277590"/>
            <a:ext cx="1718596" cy="11744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1" t="21550" r="14366" b="11956"/>
          <a:stretch/>
        </p:blipFill>
        <p:spPr>
          <a:xfrm rot="5400000">
            <a:off x="2726394" y="4859414"/>
            <a:ext cx="1413416" cy="105184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86" y="1690177"/>
            <a:ext cx="1098009" cy="82350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15" y="3251425"/>
            <a:ext cx="1140036" cy="85502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95" y="58773"/>
            <a:ext cx="442391" cy="57062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67002" y="860363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Lombriciens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942664" y="831457"/>
            <a:ext cx="128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Nématodes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108520" y="963508"/>
            <a:ext cx="43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Essai en agriculture biologique (FKO)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2937" y="1429957"/>
            <a:ext cx="346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Résultats après 10 années d’expérimentation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667002" y="963508"/>
            <a:ext cx="425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Essai travail du sol </a:t>
            </a:r>
            <a:r>
              <a:rPr lang="fr-FR" b="1" dirty="0" smtClean="0"/>
              <a:t>X</a:t>
            </a:r>
            <a:r>
              <a:rPr lang="fr-FR" b="1" dirty="0" smtClean="0">
                <a:solidFill>
                  <a:srgbClr val="FFFF00"/>
                </a:solidFill>
              </a:rPr>
              <a:t> fertilisation (FKA)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64088" y="1429957"/>
            <a:ext cx="346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Résultats après 13 années d’expérimentation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631" y="4721278"/>
            <a:ext cx="414274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Effet positif du travail très superficiel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Pas d’effet retournement/non retournement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83" y="188719"/>
            <a:ext cx="7079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Systèmes sans labour et Microorganismes  (0-15 cm)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4" t="66947" r="47991" b="23539"/>
          <a:stretch/>
        </p:blipFill>
        <p:spPr bwMode="auto">
          <a:xfrm>
            <a:off x="6876924" y="75768"/>
            <a:ext cx="805302" cy="77578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5" name="Graphique 14"/>
          <p:cNvGraphicFramePr/>
          <p:nvPr>
            <p:extLst>
              <p:ext uri="{D42A27DB-BD31-4B8C-83A1-F6EECF244321}">
                <p14:modId xmlns:p14="http://schemas.microsoft.com/office/powerpoint/2010/main" val="4092897938"/>
              </p:ext>
            </p:extLst>
          </p:nvPr>
        </p:nvGraphicFramePr>
        <p:xfrm>
          <a:off x="80506" y="1737734"/>
          <a:ext cx="4166494" cy="292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4590249" y="4673777"/>
            <a:ext cx="4326336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Effet positif </a:t>
            </a:r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 de la réduction du travail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En TS : effet de la fertilisation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En Labour : pas d’effet de la fertilisation 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95" y="58773"/>
            <a:ext cx="442391" cy="57062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1341912" y="2210964"/>
            <a:ext cx="1662545" cy="97953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4572001" y="1737734"/>
            <a:ext cx="4350086" cy="2907020"/>
            <a:chOff x="4572001" y="1737734"/>
            <a:chExt cx="3707948" cy="2907020"/>
          </a:xfrm>
        </p:grpSpPr>
        <p:pic>
          <p:nvPicPr>
            <p:cNvPr id="23" name="Image 22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08" r="26463" b="16556"/>
            <a:stretch/>
          </p:blipFill>
          <p:spPr bwMode="auto">
            <a:xfrm>
              <a:off x="4572001" y="1737734"/>
              <a:ext cx="3230087" cy="29055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 25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05" t="18508" b="16556"/>
            <a:stretch/>
          </p:blipFill>
          <p:spPr bwMode="auto">
            <a:xfrm>
              <a:off x="7779433" y="1739232"/>
              <a:ext cx="500516" cy="29055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" name="ZoneTexte 2"/>
          <p:cNvSpPr txBox="1"/>
          <p:nvPr/>
        </p:nvSpPr>
        <p:spPr>
          <a:xfrm>
            <a:off x="5539745" y="2072464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Labour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814932" y="2093121"/>
            <a:ext cx="382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TS</a:t>
            </a:r>
            <a:endParaRPr lang="fr-FR" sz="1600" b="1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5605681" y="3188997"/>
            <a:ext cx="1026256" cy="1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6970001" y="2530549"/>
            <a:ext cx="1227343" cy="3670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044867" y="5533816"/>
            <a:ext cx="432633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 La biomasse microbienne </a:t>
            </a:r>
            <a:r>
              <a:rPr lang="fr-FR" dirty="0" smtClean="0"/>
              <a:t>suit profondeur d’enfouissement de la MO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6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7" grpId="0" animBg="1"/>
      <p:bldP spid="3" grpId="0"/>
      <p:bldP spid="19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691" y="3717473"/>
            <a:ext cx="4944576" cy="825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07" y="28355"/>
            <a:ext cx="959996" cy="62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04951" y="1117508"/>
            <a:ext cx="3462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Résultats après 13 années d’expérimentation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10692" y="224344"/>
            <a:ext cx="65462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Systèmes </a:t>
            </a:r>
            <a:r>
              <a:rPr lang="fr-FR" sz="2200" b="1" dirty="0">
                <a:solidFill>
                  <a:schemeClr val="bg1"/>
                </a:solidFill>
              </a:rPr>
              <a:t>sans labour </a:t>
            </a:r>
            <a:r>
              <a:rPr lang="fr-FR" sz="2200" b="1" dirty="0" smtClean="0">
                <a:solidFill>
                  <a:schemeClr val="bg1"/>
                </a:solidFill>
              </a:rPr>
              <a:t> et communautés de nématodes</a:t>
            </a:r>
          </a:p>
        </p:txBody>
      </p:sp>
      <p:pic>
        <p:nvPicPr>
          <p:cNvPr id="17" name="Imag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9" b="24601"/>
          <a:stretch/>
        </p:blipFill>
        <p:spPr bwMode="auto">
          <a:xfrm>
            <a:off x="173691" y="1867568"/>
            <a:ext cx="4944576" cy="1849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0" b="15071"/>
          <a:stretch/>
        </p:blipFill>
        <p:spPr bwMode="auto">
          <a:xfrm>
            <a:off x="5404716" y="841588"/>
            <a:ext cx="3662388" cy="17498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4" b="14632"/>
          <a:stretch/>
        </p:blipFill>
        <p:spPr bwMode="auto">
          <a:xfrm>
            <a:off x="5409307" y="3646430"/>
            <a:ext cx="3502661" cy="1792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79599" y="4695949"/>
            <a:ext cx="4819909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- Forte variabilité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2 grandes tendances : </a:t>
            </a:r>
          </a:p>
          <a:p>
            <a:r>
              <a:rPr lang="fr-FR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solidFill>
                  <a:schemeClr val="bg1"/>
                </a:solidFill>
              </a:rPr>
              <a:t>Effet </a:t>
            </a:r>
            <a:r>
              <a:rPr lang="fr-FR" sz="1600" dirty="0">
                <a:solidFill>
                  <a:schemeClr val="bg1"/>
                </a:solidFill>
              </a:rPr>
              <a:t>positif du Fumier Bovin et Travail </a:t>
            </a:r>
            <a:r>
              <a:rPr lang="fr-FR" sz="1600" dirty="0" smtClean="0">
                <a:solidFill>
                  <a:schemeClr val="bg1"/>
                </a:solidFill>
              </a:rPr>
              <a:t>superficiel</a:t>
            </a:r>
            <a:endParaRPr lang="fr-FR" sz="1600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fr-FR" sz="1600" dirty="0" smtClean="0">
                <a:solidFill>
                  <a:schemeClr val="bg1"/>
                </a:solidFill>
              </a:rPr>
              <a:t>Effet négatif du semis direct en fertilisation minérale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20142" y="2627102"/>
            <a:ext cx="374285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- Pas  d’effet du travail du sol </a:t>
            </a:r>
          </a:p>
          <a:p>
            <a:r>
              <a:rPr lang="fr-FR" sz="1600" dirty="0" smtClean="0">
                <a:solidFill>
                  <a:schemeClr val="bg1"/>
                </a:solidFill>
              </a:rPr>
              <a:t>- Effet positif de la fertilisation (fumiers)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61246" y="5515480"/>
            <a:ext cx="2341282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- Pas d’effet de la fertilisation 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- Effet positif du TS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1916" y="756439"/>
            <a:ext cx="425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Essai travail du sol </a:t>
            </a:r>
            <a:r>
              <a:rPr lang="fr-FR" b="1" dirty="0" smtClean="0"/>
              <a:t>X </a:t>
            </a:r>
            <a:r>
              <a:rPr lang="fr-FR" b="1" dirty="0" smtClean="0">
                <a:solidFill>
                  <a:srgbClr val="FFFF00"/>
                </a:solidFill>
              </a:rPr>
              <a:t>fertilisation (FKA)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76718" y="2043230"/>
            <a:ext cx="7008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Labour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2645979" y="1976462"/>
            <a:ext cx="3824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TS</a:t>
            </a:r>
            <a:endParaRPr lang="fr-FR" sz="16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3846172" y="2043230"/>
            <a:ext cx="383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SD</a:t>
            </a:r>
            <a:endParaRPr lang="fr-FR" sz="1400" b="1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2196935" y="2000980"/>
            <a:ext cx="0" cy="1536072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3414934" y="2000980"/>
            <a:ext cx="0" cy="1536072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3544511" y="2769016"/>
            <a:ext cx="396168" cy="679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27135" y="1520010"/>
            <a:ext cx="18841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Abondance totale</a:t>
            </a:r>
            <a:endParaRPr lang="fr-FR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447735" y="562571"/>
            <a:ext cx="137140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Bactérivores</a:t>
            </a:r>
            <a:endParaRPr lang="fr-FR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6447735" y="1111233"/>
            <a:ext cx="1691272" cy="33029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6607670" y="3336652"/>
            <a:ext cx="12159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Fongivores</a:t>
            </a:r>
            <a:endParaRPr lang="fr-FR" b="1" dirty="0"/>
          </a:p>
        </p:txBody>
      </p:sp>
      <p:sp>
        <p:nvSpPr>
          <p:cNvPr id="26" name="ZoneTexte 35"/>
          <p:cNvSpPr txBox="1">
            <a:spLocks noChangeArrowheads="1"/>
          </p:cNvSpPr>
          <p:nvPr/>
        </p:nvSpPr>
        <p:spPr bwMode="auto">
          <a:xfrm>
            <a:off x="173563" y="4055513"/>
            <a:ext cx="47259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000" b="1" dirty="0"/>
              <a:t>M</a:t>
            </a:r>
            <a:r>
              <a:rPr lang="en-GB" altLang="fr-FR" sz="1000" dirty="0"/>
              <a:t> = mineral  </a:t>
            </a:r>
            <a:r>
              <a:rPr lang="en-GB" altLang="fr-FR" sz="1000" b="1" dirty="0"/>
              <a:t> FB</a:t>
            </a:r>
            <a:r>
              <a:rPr lang="fr-FR" altLang="fr-FR" sz="1000" b="1" dirty="0"/>
              <a:t>/M</a:t>
            </a:r>
            <a:r>
              <a:rPr lang="fr-FR" altLang="fr-FR" sz="1000" dirty="0"/>
              <a:t>= fumier bovin/</a:t>
            </a:r>
            <a:r>
              <a:rPr lang="fr-FR" altLang="fr-FR" sz="1000" dirty="0" err="1"/>
              <a:t>mineral</a:t>
            </a:r>
            <a:endParaRPr lang="en-GB" altLang="fr-FR" sz="1000" dirty="0"/>
          </a:p>
        </p:txBody>
      </p:sp>
      <p:sp>
        <p:nvSpPr>
          <p:cNvPr id="27" name="ZoneTexte 35"/>
          <p:cNvSpPr txBox="1">
            <a:spLocks noChangeArrowheads="1"/>
          </p:cNvSpPr>
          <p:nvPr/>
        </p:nvSpPr>
        <p:spPr bwMode="auto">
          <a:xfrm>
            <a:off x="186058" y="4325604"/>
            <a:ext cx="48307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000" b="1" dirty="0"/>
              <a:t>LP</a:t>
            </a:r>
            <a:r>
              <a:rPr lang="fr-FR" altLang="fr-FR" sz="1000" dirty="0"/>
              <a:t> : lisier porc, PM : fumier porc   </a:t>
            </a:r>
            <a:r>
              <a:rPr lang="fr-FR" altLang="fr-FR" sz="1000" b="1" dirty="0"/>
              <a:t>FV</a:t>
            </a:r>
            <a:r>
              <a:rPr lang="fr-FR" altLang="fr-FR" sz="1000" dirty="0"/>
              <a:t> : Fumier volaille</a:t>
            </a:r>
            <a:endParaRPr lang="en-GB" altLang="fr-FR" sz="1000" dirty="0"/>
          </a:p>
        </p:txBody>
      </p:sp>
      <p:sp>
        <p:nvSpPr>
          <p:cNvPr id="2" name="ZoneTexte 1"/>
          <p:cNvSpPr txBox="1"/>
          <p:nvPr/>
        </p:nvSpPr>
        <p:spPr>
          <a:xfrm>
            <a:off x="981213" y="3717473"/>
            <a:ext cx="35381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M   LP  FV  FB         M  LP  FV  FB        M         FV  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3853160" y="3844027"/>
            <a:ext cx="1847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fr-FR" sz="1400" b="1" dirty="0"/>
          </a:p>
        </p:txBody>
      </p:sp>
      <p:sp>
        <p:nvSpPr>
          <p:cNvPr id="41" name="Ellipse 40"/>
          <p:cNvSpPr/>
          <p:nvPr/>
        </p:nvSpPr>
        <p:spPr>
          <a:xfrm>
            <a:off x="3005652" y="2251648"/>
            <a:ext cx="396168" cy="679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6837835" y="3961905"/>
            <a:ext cx="981301" cy="833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35"/>
          <p:cNvSpPr txBox="1">
            <a:spLocks noChangeArrowheads="1"/>
          </p:cNvSpPr>
          <p:nvPr/>
        </p:nvSpPr>
        <p:spPr bwMode="auto">
          <a:xfrm>
            <a:off x="5999678" y="2345256"/>
            <a:ext cx="624711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900" b="1" dirty="0" smtClean="0"/>
              <a:t>M</a:t>
            </a:r>
            <a:r>
              <a:rPr lang="en-GB" altLang="fr-FR" sz="900" dirty="0" smtClean="0"/>
              <a:t>ineral</a:t>
            </a:r>
            <a:endParaRPr lang="en-GB" altLang="fr-FR" sz="900" dirty="0"/>
          </a:p>
        </p:txBody>
      </p:sp>
      <p:sp>
        <p:nvSpPr>
          <p:cNvPr id="45" name="ZoneTexte 35"/>
          <p:cNvSpPr txBox="1">
            <a:spLocks noChangeArrowheads="1"/>
          </p:cNvSpPr>
          <p:nvPr/>
        </p:nvSpPr>
        <p:spPr bwMode="auto">
          <a:xfrm>
            <a:off x="6532537" y="2350595"/>
            <a:ext cx="793287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900" dirty="0" err="1" smtClean="0"/>
              <a:t>Lisier</a:t>
            </a:r>
            <a:r>
              <a:rPr lang="en-GB" altLang="fr-FR" sz="900" dirty="0" smtClean="0"/>
              <a:t> </a:t>
            </a:r>
            <a:r>
              <a:rPr lang="en-GB" altLang="fr-FR" sz="900" dirty="0" err="1" smtClean="0"/>
              <a:t>Porc</a:t>
            </a:r>
            <a:endParaRPr lang="en-GB" altLang="fr-FR" sz="900" dirty="0"/>
          </a:p>
        </p:txBody>
      </p:sp>
      <p:sp>
        <p:nvSpPr>
          <p:cNvPr id="46" name="ZoneTexte 35"/>
          <p:cNvSpPr txBox="1">
            <a:spLocks noChangeArrowheads="1"/>
          </p:cNvSpPr>
          <p:nvPr/>
        </p:nvSpPr>
        <p:spPr bwMode="auto">
          <a:xfrm>
            <a:off x="7187041" y="2344306"/>
            <a:ext cx="957492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900" dirty="0" smtClean="0"/>
              <a:t>Fumier </a:t>
            </a:r>
            <a:r>
              <a:rPr lang="en-GB" altLang="fr-FR" sz="900" dirty="0" err="1" smtClean="0"/>
              <a:t>Volaille</a:t>
            </a:r>
            <a:endParaRPr lang="en-GB" altLang="fr-FR" sz="900" dirty="0"/>
          </a:p>
        </p:txBody>
      </p:sp>
      <p:sp>
        <p:nvSpPr>
          <p:cNvPr id="47" name="ZoneTexte 35"/>
          <p:cNvSpPr txBox="1">
            <a:spLocks noChangeArrowheads="1"/>
          </p:cNvSpPr>
          <p:nvPr/>
        </p:nvSpPr>
        <p:spPr bwMode="auto">
          <a:xfrm>
            <a:off x="8093444" y="2342361"/>
            <a:ext cx="957492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900" dirty="0" smtClean="0"/>
              <a:t>Fumier </a:t>
            </a:r>
            <a:r>
              <a:rPr lang="en-GB" altLang="fr-FR" sz="900" dirty="0" err="1" smtClean="0"/>
              <a:t>Bovin</a:t>
            </a:r>
            <a:endParaRPr lang="en-GB" altLang="fr-FR" sz="900" dirty="0"/>
          </a:p>
        </p:txBody>
      </p:sp>
      <p:pic>
        <p:nvPicPr>
          <p:cNvPr id="48" name="Picture 2" descr="logo elisol 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64" b="-8846"/>
          <a:stretch>
            <a:fillRect/>
          </a:stretch>
        </p:blipFill>
        <p:spPr bwMode="auto">
          <a:xfrm>
            <a:off x="8655148" y="5777090"/>
            <a:ext cx="411956" cy="288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6" grpId="0" animBg="1"/>
      <p:bldP spid="24" grpId="0"/>
      <p:bldP spid="25" grpId="0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10107" y="745695"/>
            <a:ext cx="2986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Résultats après 10 années d’expérimentation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17" y="64359"/>
            <a:ext cx="1103772" cy="59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48855" y="2869512"/>
            <a:ext cx="8506047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Abondance 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 Abondance site &gt; abondance système cultivé breton 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1200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Cluzeau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et al, 2012) </a:t>
            </a:r>
          </a:p>
          <a:p>
            <a:r>
              <a:rPr lang="fr-FR" sz="1200" i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fr-FR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une teneur en </a:t>
            </a:r>
            <a:r>
              <a:rPr lang="fr-FR" sz="1400" dirty="0" err="1" smtClean="0">
                <a:latin typeface="Arial" pitchFamily="34" charset="0"/>
                <a:cs typeface="Arial" pitchFamily="34" charset="0"/>
              </a:rPr>
              <a:t>Corg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élevée intrinsèque à l’essai 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(Peigné et al, 2009)</a:t>
            </a:r>
          </a:p>
          <a:p>
            <a:endParaRPr lang="fr-FR" sz="1200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1400" i="1" dirty="0" smtClean="0">
                <a:latin typeface="Arial" pitchFamily="34" charset="0"/>
                <a:cs typeface="Arial" pitchFamily="34" charset="0"/>
              </a:rPr>
              <a:t>Tendances :   </a:t>
            </a:r>
          </a:p>
          <a:p>
            <a:pPr>
              <a:buFont typeface="Arial" pitchFamily="34" charset="0"/>
              <a:buChar char="•"/>
            </a:pP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   Labour Agronomique augmente les abondances</a:t>
            </a:r>
          </a:p>
          <a:p>
            <a:pPr>
              <a:buFont typeface="Arial" pitchFamily="34" charset="0"/>
              <a:buChar char="•"/>
            </a:pPr>
            <a:r>
              <a:rPr lang="fr-FR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 Travail réduit (C8, C15) sont moins favorables</a:t>
            </a:r>
          </a:p>
          <a:p>
            <a:r>
              <a:rPr lang="fr-FR" sz="1400" i="1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Abondance lombricienne semble tirer profit du retournement </a:t>
            </a:r>
            <a:r>
              <a:rPr lang="fr-FR" sz="14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endParaRPr lang="fr-FR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6980" y="4729666"/>
            <a:ext cx="85060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Biomasse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 Biomasse = Biomasse Agriculture Biologique 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(Peigné, 2009)</a:t>
            </a:r>
          </a:p>
          <a:p>
            <a:pPr>
              <a:buFont typeface="Arial" pitchFamily="34" charset="0"/>
              <a:buChar char="•"/>
            </a:pPr>
            <a:endParaRPr lang="fr-FR" sz="1200" i="1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Effet très positif du travail très superficiel 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1200" i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Metzke</a:t>
            </a:r>
            <a:r>
              <a:rPr lang="fr-FR" sz="12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et al, 2007)</a:t>
            </a:r>
          </a:p>
          <a:p>
            <a:pPr>
              <a:buFont typeface="Arial" pitchFamily="34" charset="0"/>
              <a:buChar char="•"/>
            </a:pPr>
            <a:r>
              <a:rPr lang="fr-FR" sz="1400" dirty="0">
                <a:latin typeface="Arial" pitchFamily="34" charset="0"/>
                <a:cs typeface="Arial" pitchFamily="34" charset="0"/>
              </a:rPr>
              <a:t> Effet préjudiciable du labour conventionnel </a:t>
            </a:r>
            <a:r>
              <a:rPr lang="fr-FR" sz="1200" i="1" dirty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(Chan, 2001</a:t>
            </a:r>
            <a:r>
              <a:rPr lang="fr-FR" sz="1200" i="1" dirty="0" smtClean="0">
                <a:solidFill>
                  <a:srgbClr val="4F81BD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sz="1400" dirty="0">
              <a:latin typeface="Arial" pitchFamily="34" charset="0"/>
              <a:cs typeface="Arial" pitchFamily="34" charset="0"/>
            </a:endParaRPr>
          </a:p>
          <a:p>
            <a:r>
              <a:rPr lang="fr-FR" sz="14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La biomasse lombricienne sensible à la profondeur du travail du sol et peu au retournement </a:t>
            </a:r>
            <a:endParaRPr lang="fr-FR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8683" y="69969"/>
            <a:ext cx="646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Systèmes </a:t>
            </a:r>
            <a:r>
              <a:rPr lang="fr-FR" sz="2200" b="1" dirty="0">
                <a:solidFill>
                  <a:schemeClr val="bg1"/>
                </a:solidFill>
              </a:rPr>
              <a:t>sans labour </a:t>
            </a:r>
            <a:r>
              <a:rPr lang="fr-FR" sz="2200" b="1" dirty="0" smtClean="0">
                <a:solidFill>
                  <a:schemeClr val="bg1"/>
                </a:solidFill>
              </a:rPr>
              <a:t>et Communautés lombriciennes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163076" y="474379"/>
            <a:ext cx="43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Essai en agriculture biologique (FKO)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075473"/>
              </p:ext>
            </p:extLst>
          </p:nvPr>
        </p:nvGraphicFramePr>
        <p:xfrm>
          <a:off x="611891" y="1084805"/>
          <a:ext cx="729279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133"/>
                <a:gridCol w="1075797"/>
                <a:gridCol w="1215465"/>
                <a:gridCol w="1215465"/>
                <a:gridCol w="1215465"/>
                <a:gridCol w="1215465"/>
              </a:tblGrid>
              <a:tr h="370840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 </a:t>
                      </a:r>
                      <a:r>
                        <a:rPr lang="fr-FR" sz="1200" dirty="0" smtClean="0"/>
                        <a:t>Travail</a:t>
                      </a:r>
                      <a:r>
                        <a:rPr lang="fr-FR" sz="1200" baseline="0" dirty="0" smtClean="0"/>
                        <a:t> superficiel </a:t>
                      </a:r>
                    </a:p>
                    <a:p>
                      <a:pPr algn="ctr"/>
                      <a:r>
                        <a:rPr lang="fr-FR" sz="1200" baseline="0" dirty="0" smtClean="0"/>
                        <a:t>(8 cm)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Travail superficiel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(15 cm)</a:t>
                      </a:r>
                      <a:endParaRPr kumimoji="0" lang="fr-F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Labour</a:t>
                      </a:r>
                      <a:r>
                        <a:rPr lang="fr-FR" sz="1300" baseline="0" dirty="0" smtClean="0"/>
                        <a:t> agronomique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 smtClean="0"/>
                        <a:t>Labour</a:t>
                      </a:r>
                      <a:r>
                        <a:rPr lang="fr-FR" sz="1300" baseline="0" dirty="0" smtClean="0"/>
                        <a:t> conventionnel</a:t>
                      </a:r>
                      <a:endParaRPr lang="fr-F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P value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Abondance</a:t>
                      </a:r>
                      <a:r>
                        <a:rPr lang="fr-FR" sz="1400" baseline="0" dirty="0" smtClean="0"/>
                        <a:t> (nb/m²)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218,2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223,1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304,4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266,1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0,09</a:t>
                      </a:r>
                      <a:endParaRPr lang="fr-F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Biomasse (g/m²)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76,3 </a:t>
                      </a:r>
                      <a:r>
                        <a:rPr kumimoji="0" lang="fr-F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64,8 </a:t>
                      </a:r>
                      <a:r>
                        <a:rPr kumimoji="0" lang="fr-F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fr-FR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67,6 </a:t>
                      </a:r>
                      <a:r>
                        <a:rPr lang="fr-FR" sz="1200" dirty="0" smtClean="0"/>
                        <a:t>a</a:t>
                      </a:r>
                      <a:r>
                        <a:rPr lang="fr-FR" sz="1200" i="1" dirty="0" smtClean="0"/>
                        <a:t>b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46,4 </a:t>
                      </a:r>
                      <a:r>
                        <a:rPr lang="fr-FR" sz="1100" i="1" dirty="0" smtClean="0"/>
                        <a:t>b</a:t>
                      </a:r>
                      <a:endParaRPr lang="fr-FR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0,024</a:t>
                      </a:r>
                      <a:endParaRPr lang="fr-FR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llipse 4"/>
          <p:cNvSpPr/>
          <p:nvPr/>
        </p:nvSpPr>
        <p:spPr>
          <a:xfrm>
            <a:off x="4072262" y="1605515"/>
            <a:ext cx="1084521" cy="499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 rot="5400000">
            <a:off x="4117545" y="525396"/>
            <a:ext cx="109620" cy="42459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20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55776" y="1196752"/>
            <a:ext cx="3917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Résultats après 10 années d’expérimentation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63" y="64359"/>
            <a:ext cx="134513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2713913529"/>
              </p:ext>
            </p:extLst>
          </p:nvPr>
        </p:nvGraphicFramePr>
        <p:xfrm>
          <a:off x="1619672" y="1596862"/>
          <a:ext cx="5976664" cy="284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26415" y="4653136"/>
            <a:ext cx="8936832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Epigés = quasi inexistant 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200" i="1" dirty="0" err="1" smtClean="0">
                <a:latin typeface="Arial" pitchFamily="34" charset="0"/>
                <a:cs typeface="Arial" pitchFamily="34" charset="0"/>
              </a:rPr>
              <a:t>Cluzeau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 et al, 2009) </a:t>
            </a:r>
            <a:r>
              <a:rPr lang="fr-FR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les plus exposés aux contraintes agricoles 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(Chan, 2001)</a:t>
            </a:r>
          </a:p>
          <a:p>
            <a:pPr>
              <a:buFont typeface="Arial" pitchFamily="34" charset="0"/>
              <a:buChar char="•"/>
            </a:pPr>
            <a:endParaRPr lang="fr-FR" sz="1400" i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 Endogés = dominent communautés lombriciennes 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200" i="1" dirty="0" err="1" smtClean="0">
                <a:latin typeface="Arial" pitchFamily="34" charset="0"/>
                <a:cs typeface="Arial" pitchFamily="34" charset="0"/>
              </a:rPr>
              <a:t>Cluzeau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 et al, 2009) </a:t>
            </a:r>
            <a:r>
              <a:rPr lang="fr-FR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supportent mieux contraintes des techniques culturales 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(Chan, 2001)</a:t>
            </a:r>
          </a:p>
          <a:p>
            <a:pPr>
              <a:buFont typeface="Arial" pitchFamily="34" charset="0"/>
              <a:buChar char="•"/>
            </a:pPr>
            <a:endParaRPr lang="fr-FR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1400" dirty="0" smtClean="0">
                <a:latin typeface="Arial" pitchFamily="34" charset="0"/>
                <a:cs typeface="Arial" pitchFamily="34" charset="0"/>
              </a:rPr>
              <a:t> Anéciques = favorisés en TCS (p=0,012) </a:t>
            </a:r>
            <a:r>
              <a:rPr lang="fr-FR" sz="1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</a:t>
            </a:r>
            <a:r>
              <a:rPr lang="fr-FR" sz="1400" dirty="0" smtClean="0">
                <a:latin typeface="Arial" pitchFamily="34" charset="0"/>
                <a:cs typeface="Arial" pitchFamily="34" charset="0"/>
              </a:rPr>
              <a:t> labour détruit galeries et entraîne blessures </a:t>
            </a:r>
            <a:r>
              <a:rPr lang="fr-FR" sz="1200" i="1" dirty="0" smtClean="0">
                <a:latin typeface="Arial" pitchFamily="34" charset="0"/>
                <a:cs typeface="Arial" pitchFamily="34" charset="0"/>
              </a:rPr>
              <a:t>(Chan, 2001) </a:t>
            </a:r>
            <a:endParaRPr lang="fr-FR" sz="14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63076" y="568258"/>
            <a:ext cx="43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FF00"/>
                </a:solidFill>
              </a:rPr>
              <a:t>Essai en agriculture biologique (FKO)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683" y="69969"/>
            <a:ext cx="646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Systèmes </a:t>
            </a:r>
            <a:r>
              <a:rPr lang="fr-FR" sz="2200" b="1" dirty="0">
                <a:solidFill>
                  <a:schemeClr val="bg1"/>
                </a:solidFill>
              </a:rPr>
              <a:t>sans labour </a:t>
            </a:r>
            <a:r>
              <a:rPr lang="fr-FR" sz="2200" b="1" dirty="0" smtClean="0">
                <a:solidFill>
                  <a:schemeClr val="bg1"/>
                </a:solidFill>
              </a:rPr>
              <a:t>et Communautés lombriciennes</a:t>
            </a:r>
          </a:p>
        </p:txBody>
      </p:sp>
    </p:spTree>
    <p:extLst>
      <p:ext uri="{BB962C8B-B14F-4D97-AF65-F5344CB8AC3E}">
        <p14:creationId xmlns:p14="http://schemas.microsoft.com/office/powerpoint/2010/main" val="18695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/>
          <p:cNvSpPr txBox="1">
            <a:spLocks noChangeArrowheads="1"/>
          </p:cNvSpPr>
          <p:nvPr/>
        </p:nvSpPr>
        <p:spPr bwMode="auto">
          <a:xfrm>
            <a:off x="433551" y="4605338"/>
            <a:ext cx="770627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fr-FR" altLang="fr-FR" b="1" dirty="0" smtClean="0">
                <a:latin typeface="Calibri" panose="020F0502020204030204" pitchFamily="34" charset="0"/>
              </a:rPr>
              <a:t>Réduction travail du sol </a:t>
            </a:r>
          </a:p>
          <a:p>
            <a:pPr>
              <a:defRPr/>
            </a:pPr>
            <a:r>
              <a:rPr lang="fr-FR" altLang="fr-FR" dirty="0"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fr-FR" altLang="fr-FR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dirty="0" smtClean="0">
                <a:latin typeface="Calibri" panose="020F0502020204030204" pitchFamily="34" charset="0"/>
              </a:rPr>
              <a:t>favorise abondances </a:t>
            </a:r>
            <a:r>
              <a:rPr lang="fr-FR" altLang="fr-FR" dirty="0" err="1" smtClean="0">
                <a:latin typeface="Calibri" panose="020F0502020204030204" pitchFamily="34" charset="0"/>
              </a:rPr>
              <a:t>lombriciennes</a:t>
            </a:r>
            <a:r>
              <a:rPr lang="fr-FR" altLang="fr-FR" dirty="0" smtClean="0">
                <a:latin typeface="Calibri" panose="020F0502020204030204" pitchFamily="34" charset="0"/>
              </a:rPr>
              <a:t> (notamment anéciques, épigés)</a:t>
            </a:r>
          </a:p>
          <a:p>
            <a:pPr>
              <a:defRPr/>
            </a:pPr>
            <a:r>
              <a:rPr lang="fr-FR" altLang="fr-FR" dirty="0">
                <a:latin typeface="Calibri" panose="020F0502020204030204" pitchFamily="34" charset="0"/>
              </a:rPr>
              <a:t>	</a:t>
            </a:r>
            <a:r>
              <a:rPr lang="fr-FR" altLang="fr-FR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effet très visible sous SD</a:t>
            </a:r>
            <a:endParaRPr lang="en-GB" altLang="fr-FR" dirty="0" smtClean="0">
              <a:latin typeface="Calibri" panose="020F0502020204030204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557661" y="988200"/>
            <a:ext cx="3963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Résultats après 10  années d’expérimentation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5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65" y="66357"/>
            <a:ext cx="1224210" cy="6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48683" y="69969"/>
            <a:ext cx="646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Systèmes </a:t>
            </a:r>
            <a:r>
              <a:rPr lang="fr-FR" sz="2200" b="1" dirty="0">
                <a:solidFill>
                  <a:schemeClr val="bg1"/>
                </a:solidFill>
              </a:rPr>
              <a:t>sans labour </a:t>
            </a:r>
            <a:r>
              <a:rPr lang="fr-FR" sz="2200" b="1" dirty="0" smtClean="0">
                <a:solidFill>
                  <a:schemeClr val="bg1"/>
                </a:solidFill>
              </a:rPr>
              <a:t>et Communautés lombriciennes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1260663" y="526334"/>
            <a:ext cx="53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Essai travail du sol </a:t>
            </a:r>
            <a:r>
              <a:rPr lang="fr-FR" sz="2400" b="1" dirty="0" smtClean="0"/>
              <a:t>X </a:t>
            </a:r>
            <a:r>
              <a:rPr lang="fr-FR" sz="2400" b="1" dirty="0" smtClean="0">
                <a:solidFill>
                  <a:srgbClr val="FFFF00"/>
                </a:solidFill>
              </a:rPr>
              <a:t>fertilisation (FKA)</a:t>
            </a:r>
          </a:p>
        </p:txBody>
      </p:sp>
      <p:sp>
        <p:nvSpPr>
          <p:cNvPr id="45" name="ZoneTexte 35"/>
          <p:cNvSpPr txBox="1">
            <a:spLocks noChangeArrowheads="1"/>
          </p:cNvSpPr>
          <p:nvPr/>
        </p:nvSpPr>
        <p:spPr bwMode="auto">
          <a:xfrm>
            <a:off x="684213" y="4038600"/>
            <a:ext cx="47259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 dirty="0"/>
              <a:t>M</a:t>
            </a:r>
            <a:r>
              <a:rPr lang="en-GB" altLang="fr-FR" sz="1400" dirty="0"/>
              <a:t> = mineral  </a:t>
            </a:r>
            <a:r>
              <a:rPr lang="en-GB" altLang="fr-FR" sz="1400" b="1" dirty="0"/>
              <a:t> FB</a:t>
            </a:r>
            <a:r>
              <a:rPr lang="fr-FR" altLang="fr-FR" sz="1400" b="1" dirty="0"/>
              <a:t>/M</a:t>
            </a:r>
            <a:r>
              <a:rPr lang="fr-FR" altLang="fr-FR" sz="1400" dirty="0"/>
              <a:t>= fumier bovin/</a:t>
            </a:r>
            <a:r>
              <a:rPr lang="fr-FR" altLang="fr-FR" sz="1400" dirty="0" err="1"/>
              <a:t>mineral</a:t>
            </a:r>
            <a:endParaRPr lang="en-GB" altLang="fr-FR" sz="1400" dirty="0"/>
          </a:p>
        </p:txBody>
      </p:sp>
      <p:grpSp>
        <p:nvGrpSpPr>
          <p:cNvPr id="46" name="Groupe 360"/>
          <p:cNvGrpSpPr>
            <a:grpSpLocks/>
          </p:cNvGrpSpPr>
          <p:nvPr/>
        </p:nvGrpSpPr>
        <p:grpSpPr bwMode="auto">
          <a:xfrm>
            <a:off x="539750" y="1125538"/>
            <a:ext cx="7416800" cy="2951162"/>
            <a:chOff x="1331640" y="2132856"/>
            <a:chExt cx="7416476" cy="3096678"/>
          </a:xfrm>
        </p:grpSpPr>
        <p:sp>
          <p:nvSpPr>
            <p:cNvPr id="47" name="Rectangle 46"/>
            <p:cNvSpPr/>
            <p:nvPr/>
          </p:nvSpPr>
          <p:spPr>
            <a:xfrm>
              <a:off x="4720805" y="2267783"/>
              <a:ext cx="2592274" cy="29517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325778" y="2267783"/>
              <a:ext cx="1422338" cy="29517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123768" y="2277778"/>
              <a:ext cx="2592274" cy="29517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Text Box 107"/>
            <p:cNvSpPr txBox="1">
              <a:spLocks noChangeArrowheads="1"/>
            </p:cNvSpPr>
            <p:nvPr/>
          </p:nvSpPr>
          <p:spPr bwMode="auto">
            <a:xfrm>
              <a:off x="2435450" y="4873314"/>
              <a:ext cx="6178537" cy="3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Labour Conventionnel             Travail Superficiel                      Semis direct</a:t>
              </a:r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6"/>
            <a:stretch>
              <a:fillRect/>
            </a:stretch>
          </p:blipFill>
          <p:spPr bwMode="auto">
            <a:xfrm>
              <a:off x="1331640" y="2132856"/>
              <a:ext cx="7295808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ZoneTexte 53"/>
          <p:cNvSpPr txBox="1"/>
          <p:nvPr/>
        </p:nvSpPr>
        <p:spPr>
          <a:xfrm>
            <a:off x="2771775" y="3440113"/>
            <a:ext cx="328613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LP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3435350" y="3440113"/>
            <a:ext cx="341313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6021388" y="3500438"/>
            <a:ext cx="341312" cy="277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5381625" y="3511550"/>
            <a:ext cx="330200" cy="277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LP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051050" y="3440113"/>
            <a:ext cx="530225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FB/M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4683125" y="3460750"/>
            <a:ext cx="528638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FB/M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7326313" y="3500438"/>
            <a:ext cx="341312" cy="277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051050" y="2276475"/>
            <a:ext cx="1725613" cy="1081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62" name="Groupe 37"/>
          <p:cNvGrpSpPr>
            <a:grpSpLocks/>
          </p:cNvGrpSpPr>
          <p:nvPr/>
        </p:nvGrpSpPr>
        <p:grpSpPr bwMode="auto">
          <a:xfrm>
            <a:off x="1941513" y="2328863"/>
            <a:ext cx="1982787" cy="1028700"/>
            <a:chOff x="2371936" y="3385458"/>
            <a:chExt cx="2054940" cy="1152000"/>
          </a:xfrm>
        </p:grpSpPr>
        <p:sp>
          <p:nvSpPr>
            <p:cNvPr id="71" name="Rectangle 70"/>
            <p:cNvSpPr/>
            <p:nvPr/>
          </p:nvSpPr>
          <p:spPr>
            <a:xfrm>
              <a:off x="2371936" y="3385458"/>
              <a:ext cx="2051649" cy="1152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2375227" y="3385458"/>
              <a:ext cx="2051649" cy="17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2375227" y="3961458"/>
              <a:ext cx="2051649" cy="17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2375227" y="4242347"/>
              <a:ext cx="205164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2375227" y="3662791"/>
              <a:ext cx="2051649" cy="17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6" name="Groupe 36"/>
          <p:cNvGrpSpPr>
            <a:grpSpLocks/>
          </p:cNvGrpSpPr>
          <p:nvPr/>
        </p:nvGrpSpPr>
        <p:grpSpPr bwMode="auto">
          <a:xfrm>
            <a:off x="4521200" y="2093913"/>
            <a:ext cx="1987550" cy="1263650"/>
            <a:chOff x="5113816" y="3172276"/>
            <a:chExt cx="2058980" cy="1368000"/>
          </a:xfrm>
        </p:grpSpPr>
        <p:sp>
          <p:nvSpPr>
            <p:cNvPr id="77" name="Rectangle 76"/>
            <p:cNvSpPr/>
            <p:nvPr/>
          </p:nvSpPr>
          <p:spPr>
            <a:xfrm>
              <a:off x="5117105" y="3172276"/>
              <a:ext cx="2052402" cy="136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78" name="Connecteur droit 77"/>
            <p:cNvCxnSpPr/>
            <p:nvPr/>
          </p:nvCxnSpPr>
          <p:spPr>
            <a:xfrm>
              <a:off x="5113816" y="3392256"/>
              <a:ext cx="2054047" cy="17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>
              <a:off x="5118750" y="3961110"/>
              <a:ext cx="2054046" cy="17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>
              <a:off x="5118750" y="4241241"/>
              <a:ext cx="2054046" cy="17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5118750" y="3670668"/>
              <a:ext cx="2054046" cy="171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e 35"/>
          <p:cNvGrpSpPr>
            <a:grpSpLocks/>
          </p:cNvGrpSpPr>
          <p:nvPr/>
        </p:nvGrpSpPr>
        <p:grpSpPr bwMode="auto">
          <a:xfrm>
            <a:off x="7164388" y="1268413"/>
            <a:ext cx="661987" cy="2093912"/>
            <a:chOff x="7843634" y="2228514"/>
            <a:chExt cx="686940" cy="2311534"/>
          </a:xfrm>
        </p:grpSpPr>
        <p:sp>
          <p:nvSpPr>
            <p:cNvPr id="83" name="Rectangle 82"/>
            <p:cNvSpPr/>
            <p:nvPr/>
          </p:nvSpPr>
          <p:spPr>
            <a:xfrm>
              <a:off x="7843634" y="2237276"/>
              <a:ext cx="683645" cy="23027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cxnSp>
          <p:nvCxnSpPr>
            <p:cNvPr id="84" name="Connecteur droit 83"/>
            <p:cNvCxnSpPr/>
            <p:nvPr/>
          </p:nvCxnSpPr>
          <p:spPr>
            <a:xfrm>
              <a:off x="7846929" y="2228514"/>
              <a:ext cx="683645" cy="17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7846929" y="3101254"/>
              <a:ext cx="6836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>
              <a:off x="7846929" y="4242125"/>
              <a:ext cx="6836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7846929" y="2808588"/>
              <a:ext cx="683645" cy="17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7846929" y="3386909"/>
              <a:ext cx="6836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7846929" y="3956469"/>
              <a:ext cx="6836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7846929" y="3663803"/>
              <a:ext cx="683645" cy="175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7846929" y="2522932"/>
              <a:ext cx="683645" cy="17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2" name="Text Box 106"/>
          <p:cNvSpPr txBox="1">
            <a:spLocks noChangeArrowheads="1"/>
          </p:cNvSpPr>
          <p:nvPr/>
        </p:nvSpPr>
        <p:spPr bwMode="auto">
          <a:xfrm>
            <a:off x="7380288" y="4273550"/>
            <a:ext cx="1716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 i="1" dirty="0">
                <a:solidFill>
                  <a:schemeClr val="bg1"/>
                </a:solidFill>
              </a:rPr>
              <a:t>(</a:t>
            </a:r>
            <a:r>
              <a:rPr lang="en-GB" altLang="fr-FR" sz="1400" b="1" i="1" dirty="0" err="1">
                <a:solidFill>
                  <a:schemeClr val="bg1"/>
                </a:solidFill>
              </a:rPr>
              <a:t>Piron</a:t>
            </a:r>
            <a:r>
              <a:rPr lang="en-GB" altLang="fr-FR" sz="1400" b="1" i="1" dirty="0">
                <a:solidFill>
                  <a:schemeClr val="bg1"/>
                </a:solidFill>
              </a:rPr>
              <a:t> et al., in prep)</a:t>
            </a:r>
          </a:p>
        </p:txBody>
      </p:sp>
      <p:sp>
        <p:nvSpPr>
          <p:cNvPr id="93" name="ZoneTexte 35"/>
          <p:cNvSpPr txBox="1">
            <a:spLocks noChangeArrowheads="1"/>
          </p:cNvSpPr>
          <p:nvPr/>
        </p:nvSpPr>
        <p:spPr bwMode="auto">
          <a:xfrm>
            <a:off x="4116388" y="4057650"/>
            <a:ext cx="483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LP</a:t>
            </a:r>
            <a:r>
              <a:rPr lang="fr-FR" altLang="fr-FR" sz="1400" dirty="0"/>
              <a:t> : lisier </a:t>
            </a:r>
            <a:r>
              <a:rPr lang="fr-FR" altLang="fr-FR" sz="1400" dirty="0" smtClean="0"/>
              <a:t>porc ; </a:t>
            </a:r>
            <a:r>
              <a:rPr lang="fr-FR" altLang="fr-FR" sz="1400" b="1" dirty="0" smtClean="0"/>
              <a:t>FV</a:t>
            </a:r>
            <a:r>
              <a:rPr lang="fr-FR" altLang="fr-FR" sz="1400" dirty="0" smtClean="0"/>
              <a:t> </a:t>
            </a:r>
            <a:r>
              <a:rPr lang="fr-FR" altLang="fr-FR" sz="1400" dirty="0"/>
              <a:t>: Fumier volaille</a:t>
            </a:r>
            <a:endParaRPr lang="en-GB" altLang="fr-FR" sz="1400" dirty="0"/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1643608" y="2093913"/>
            <a:ext cx="5161229" cy="8832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Placeholder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" y="632910"/>
            <a:ext cx="749926" cy="710178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82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456" y="40945"/>
            <a:ext cx="3951027" cy="55787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grpSp>
        <p:nvGrpSpPr>
          <p:cNvPr id="94" name="Groupe 93"/>
          <p:cNvGrpSpPr/>
          <p:nvPr/>
        </p:nvGrpSpPr>
        <p:grpSpPr>
          <a:xfrm>
            <a:off x="133883" y="818755"/>
            <a:ext cx="9056324" cy="5336310"/>
            <a:chOff x="133883" y="818755"/>
            <a:chExt cx="9056324" cy="5336310"/>
          </a:xfrm>
        </p:grpSpPr>
        <p:grpSp>
          <p:nvGrpSpPr>
            <p:cNvPr id="81" name="Groupe 80"/>
            <p:cNvGrpSpPr/>
            <p:nvPr/>
          </p:nvGrpSpPr>
          <p:grpSpPr>
            <a:xfrm>
              <a:off x="133883" y="818755"/>
              <a:ext cx="3856599" cy="2862322"/>
              <a:chOff x="133883" y="818755"/>
              <a:chExt cx="3856599" cy="2862322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133883" y="818755"/>
                <a:ext cx="38565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/>
                  <a:t>Sol :</a:t>
                </a:r>
              </a:p>
              <a:p>
                <a:endParaRPr lang="fr-FR" dirty="0" smtClean="0"/>
              </a:p>
              <a:p>
                <a:r>
                  <a:rPr lang="fr-FR" dirty="0" smtClean="0">
                    <a:sym typeface="Wingdings"/>
                  </a:rPr>
                  <a:t></a:t>
                </a:r>
                <a:r>
                  <a:rPr lang="fr-FR" dirty="0" smtClean="0"/>
                  <a:t> Habitat de nombreux organismes</a:t>
                </a:r>
              </a:p>
              <a:p>
                <a:r>
                  <a:rPr lang="fr-FR" dirty="0" smtClean="0"/>
                  <a:t>Dans 1 g de sol :</a:t>
                </a:r>
              </a:p>
              <a:p>
                <a:r>
                  <a:rPr lang="fr-FR" dirty="0" smtClean="0"/>
                  <a:t>- 100 </a:t>
                </a:r>
                <a:r>
                  <a:rPr lang="fr-FR" dirty="0"/>
                  <a:t>nématodes</a:t>
                </a:r>
              </a:p>
              <a:p>
                <a:r>
                  <a:rPr lang="fr-FR" dirty="0" smtClean="0"/>
                  <a:t>- 50 000 </a:t>
                </a:r>
                <a:r>
                  <a:rPr lang="fr-FR" dirty="0"/>
                  <a:t>algues</a:t>
                </a:r>
              </a:p>
              <a:p>
                <a:r>
                  <a:rPr lang="fr-FR" dirty="0" smtClean="0"/>
                  <a:t>- 300 000 </a:t>
                </a:r>
                <a:r>
                  <a:rPr lang="fr-FR" dirty="0"/>
                  <a:t>protozoaires</a:t>
                </a:r>
              </a:p>
              <a:p>
                <a:r>
                  <a:rPr lang="fr-FR" dirty="0" smtClean="0"/>
                  <a:t>- 450 000 </a:t>
                </a:r>
                <a:r>
                  <a:rPr lang="fr-FR" dirty="0"/>
                  <a:t>champignons</a:t>
                </a:r>
              </a:p>
              <a:p>
                <a:r>
                  <a:rPr lang="fr-FR" dirty="0" smtClean="0"/>
                  <a:t>- 100 </a:t>
                </a:r>
                <a:r>
                  <a:rPr lang="fr-FR" dirty="0"/>
                  <a:t>000 000 </a:t>
                </a:r>
                <a:r>
                  <a:rPr lang="fr-FR" dirty="0" smtClean="0"/>
                  <a:t>bactéries</a:t>
                </a:r>
              </a:p>
              <a:p>
                <a:r>
                  <a:rPr lang="fr-FR" dirty="0" smtClean="0">
                    <a:sym typeface="Wingdings"/>
                  </a:rPr>
                  <a:t> </a:t>
                </a:r>
                <a:r>
                  <a:rPr lang="fr-FR" dirty="0" smtClean="0">
                    <a:sym typeface="Symbol"/>
                  </a:rPr>
                  <a:t> 5t/ha</a:t>
                </a:r>
                <a:endParaRPr lang="fr-FR" dirty="0"/>
              </a:p>
            </p:txBody>
          </p:sp>
          <p:pic>
            <p:nvPicPr>
              <p:cNvPr id="82" name="Picture 2" descr="DSCN198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99" t="31762" r="42098" b="49418"/>
              <a:stretch/>
            </p:blipFill>
            <p:spPr bwMode="auto">
              <a:xfrm>
                <a:off x="2135716" y="1760092"/>
                <a:ext cx="1544787" cy="629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483" y="5370248"/>
              <a:ext cx="5199724" cy="784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86" name="ZoneTexte 85"/>
          <p:cNvSpPr txBox="1"/>
          <p:nvPr/>
        </p:nvSpPr>
        <p:spPr>
          <a:xfrm>
            <a:off x="133881" y="4669872"/>
            <a:ext cx="385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ym typeface="Wingdings"/>
              </a:rPr>
              <a:t> </a:t>
            </a:r>
            <a:r>
              <a:rPr lang="fr-FR" dirty="0" smtClean="0"/>
              <a:t>Rôle clef fonctionnement du sol et services écosystémiques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133882" y="1"/>
            <a:ext cx="9056325" cy="5411192"/>
            <a:chOff x="133882" y="1"/>
            <a:chExt cx="9056325" cy="5411192"/>
          </a:xfrm>
        </p:grpSpPr>
        <p:sp>
          <p:nvSpPr>
            <p:cNvPr id="85" name="ZoneTexte 84"/>
            <p:cNvSpPr txBox="1"/>
            <p:nvPr/>
          </p:nvSpPr>
          <p:spPr>
            <a:xfrm>
              <a:off x="133882" y="3893508"/>
              <a:ext cx="3856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ym typeface="Wingdings"/>
                </a:rPr>
                <a:t></a:t>
              </a:r>
              <a:r>
                <a:rPr lang="fr-FR" dirty="0" smtClean="0"/>
                <a:t> Réservoir </a:t>
              </a:r>
              <a:r>
                <a:rPr lang="fr-FR" dirty="0"/>
                <a:t>de </a:t>
              </a:r>
              <a:r>
                <a:rPr lang="fr-FR" dirty="0" smtClean="0"/>
                <a:t>biodiversité….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990483" y="1"/>
              <a:ext cx="5199724" cy="5411192"/>
              <a:chOff x="3990483" y="1"/>
              <a:chExt cx="5199724" cy="5411192"/>
            </a:xfrm>
          </p:grpSpPr>
          <p:pic>
            <p:nvPicPr>
              <p:cNvPr id="13" name="Picture 6" descr="DSCN3058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38" b="4830"/>
              <a:stretch/>
            </p:blipFill>
            <p:spPr bwMode="auto">
              <a:xfrm>
                <a:off x="3990483" y="1"/>
                <a:ext cx="5199724" cy="5411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e 4"/>
              <p:cNvGrpSpPr/>
              <p:nvPr/>
            </p:nvGrpSpPr>
            <p:grpSpPr>
              <a:xfrm>
                <a:off x="4499368" y="2231291"/>
                <a:ext cx="890339" cy="1059238"/>
                <a:chOff x="9575399" y="2350642"/>
                <a:chExt cx="890339" cy="1059238"/>
              </a:xfrm>
            </p:grpSpPr>
            <p:pic>
              <p:nvPicPr>
                <p:cNvPr id="3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758" t="38246" r="59302" b="25747"/>
                <a:stretch/>
              </p:blipFill>
              <p:spPr bwMode="auto">
                <a:xfrm>
                  <a:off x="9616343" y="2350642"/>
                  <a:ext cx="849395" cy="1015067"/>
                </a:xfrm>
                <a:prstGeom prst="rect">
                  <a:avLst/>
                </a:prstGeom>
                <a:noFill/>
                <a:ln w="31750">
                  <a:solidFill>
                    <a:srgbClr val="FFC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31" name="ZoneTexte 30"/>
                <p:cNvSpPr txBox="1"/>
                <p:nvPr/>
              </p:nvSpPr>
              <p:spPr>
                <a:xfrm>
                  <a:off x="9575399" y="3194436"/>
                  <a:ext cx="71550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 smtClean="0">
                      <a:solidFill>
                        <a:schemeClr val="bg1"/>
                      </a:solidFill>
                    </a:rPr>
                    <a:t>Amibe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>
                <a:off x="7941820" y="1117942"/>
                <a:ext cx="1118930" cy="1413170"/>
                <a:chOff x="-118283" y="291236"/>
                <a:chExt cx="2694068" cy="3402517"/>
              </a:xfrm>
            </p:grpSpPr>
            <p:pic>
              <p:nvPicPr>
                <p:cNvPr id="36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33" t="25481" r="55052" b="28063"/>
                <a:stretch/>
              </p:blipFill>
              <p:spPr bwMode="auto">
                <a:xfrm>
                  <a:off x="-118283" y="291236"/>
                  <a:ext cx="2552131" cy="3398293"/>
                </a:xfrm>
                <a:prstGeom prst="rect">
                  <a:avLst/>
                </a:prstGeom>
                <a:noFill/>
                <a:ln w="31750">
                  <a:solidFill>
                    <a:srgbClr val="92D0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37" name="ZoneTexte 36"/>
                <p:cNvSpPr txBox="1"/>
                <p:nvPr/>
              </p:nvSpPr>
              <p:spPr>
                <a:xfrm>
                  <a:off x="371750" y="3175024"/>
                  <a:ext cx="2204035" cy="5187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800" dirty="0" smtClean="0">
                      <a:solidFill>
                        <a:schemeClr val="bg1"/>
                      </a:solidFill>
                    </a:rPr>
                    <a:t>Tardigrade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oupe 39"/>
              <p:cNvGrpSpPr/>
              <p:nvPr/>
            </p:nvGrpSpPr>
            <p:grpSpPr>
              <a:xfrm>
                <a:off x="8021394" y="3081057"/>
                <a:ext cx="900829" cy="1597348"/>
                <a:chOff x="-3611884" y="1637731"/>
                <a:chExt cx="2592709" cy="4597384"/>
              </a:xfrm>
            </p:grpSpPr>
            <p:pic>
              <p:nvPicPr>
                <p:cNvPr id="41" name="Picture 10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1" t="20415" r="74319" b="18019"/>
                <a:stretch/>
              </p:blipFill>
              <p:spPr bwMode="auto">
                <a:xfrm>
                  <a:off x="-3494041" y="1637731"/>
                  <a:ext cx="2474866" cy="4503762"/>
                </a:xfrm>
                <a:prstGeom prst="rect">
                  <a:avLst/>
                </a:prstGeom>
                <a:noFill/>
                <a:ln w="31750">
                  <a:solidFill>
                    <a:srgbClr val="92D0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2" name="ZoneTexte 41"/>
                <p:cNvSpPr txBox="1"/>
                <p:nvPr/>
              </p:nvSpPr>
              <p:spPr>
                <a:xfrm>
                  <a:off x="-3611884" y="5615038"/>
                  <a:ext cx="1781354" cy="620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 smtClean="0">
                      <a:solidFill>
                        <a:schemeClr val="bg1"/>
                      </a:solidFill>
                    </a:rPr>
                    <a:t>Protoure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9" name="Groupe 68"/>
              <p:cNvGrpSpPr/>
              <p:nvPr/>
            </p:nvGrpSpPr>
            <p:grpSpPr>
              <a:xfrm>
                <a:off x="6896969" y="4182772"/>
                <a:ext cx="1044851" cy="1015300"/>
                <a:chOff x="6514330" y="3951837"/>
                <a:chExt cx="1044851" cy="1015300"/>
              </a:xfrm>
            </p:grpSpPr>
            <p:pic>
              <p:nvPicPr>
                <p:cNvPr id="44" name="Picture 8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7" t="33869" r="75397" b="35112"/>
                <a:stretch/>
              </p:blipFill>
              <p:spPr bwMode="auto">
                <a:xfrm>
                  <a:off x="6558971" y="3951837"/>
                  <a:ext cx="1000210" cy="974201"/>
                </a:xfrm>
                <a:prstGeom prst="rect">
                  <a:avLst/>
                </a:prstGeom>
                <a:noFill/>
                <a:ln w="31750">
                  <a:solidFill>
                    <a:srgbClr val="92D0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5" name="ZoneTexte 44"/>
                <p:cNvSpPr txBox="1"/>
                <p:nvPr/>
              </p:nvSpPr>
              <p:spPr>
                <a:xfrm>
                  <a:off x="6514330" y="4751693"/>
                  <a:ext cx="54185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 smtClean="0">
                      <a:solidFill>
                        <a:schemeClr val="bg1"/>
                      </a:solidFill>
                    </a:rPr>
                    <a:t>Acariens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4406381" y="4465657"/>
                <a:ext cx="1489455" cy="744324"/>
                <a:chOff x="-930599" y="2825086"/>
                <a:chExt cx="4168999" cy="2083370"/>
              </a:xfrm>
            </p:grpSpPr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34" t="33410" r="61818" b="38978"/>
                <a:stretch/>
              </p:blipFill>
              <p:spPr bwMode="auto">
                <a:xfrm>
                  <a:off x="-930599" y="2825086"/>
                  <a:ext cx="4039738" cy="2019869"/>
                </a:xfrm>
                <a:prstGeom prst="rect">
                  <a:avLst/>
                </a:prstGeom>
                <a:noFill/>
                <a:ln w="31750">
                  <a:solidFill>
                    <a:srgbClr val="92D05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48" name="ZoneTexte 47"/>
                <p:cNvSpPr txBox="1"/>
                <p:nvPr/>
              </p:nvSpPr>
              <p:spPr>
                <a:xfrm>
                  <a:off x="1208611" y="4305426"/>
                  <a:ext cx="2029789" cy="6030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800" dirty="0" smtClean="0">
                      <a:solidFill>
                        <a:schemeClr val="bg1"/>
                      </a:solidFill>
                    </a:rPr>
                    <a:t>Collembole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oupe 5"/>
              <p:cNvGrpSpPr/>
              <p:nvPr/>
            </p:nvGrpSpPr>
            <p:grpSpPr>
              <a:xfrm>
                <a:off x="6617968" y="1704143"/>
                <a:ext cx="1167198" cy="911212"/>
                <a:chOff x="6888338" y="414156"/>
                <a:chExt cx="1384806" cy="1126656"/>
              </a:xfrm>
            </p:grpSpPr>
            <p:pic>
              <p:nvPicPr>
                <p:cNvPr id="512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728" t="42658" r="41229" b="27659"/>
                <a:stretch/>
              </p:blipFill>
              <p:spPr bwMode="auto">
                <a:xfrm>
                  <a:off x="6904162" y="455100"/>
                  <a:ext cx="1368982" cy="1085712"/>
                </a:xfrm>
                <a:prstGeom prst="rect">
                  <a:avLst/>
                </a:prstGeom>
                <a:noFill/>
                <a:ln w="31750">
                  <a:solidFill>
                    <a:srgbClr val="703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1" name="ZoneTexte 70"/>
                <p:cNvSpPr txBox="1"/>
                <p:nvPr/>
              </p:nvSpPr>
              <p:spPr>
                <a:xfrm>
                  <a:off x="6888338" y="414156"/>
                  <a:ext cx="915404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 smtClean="0">
                      <a:solidFill>
                        <a:schemeClr val="bg1"/>
                      </a:solidFill>
                    </a:rPr>
                    <a:t>Cloporte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3" name="Groupe 72"/>
              <p:cNvGrpSpPr/>
              <p:nvPr/>
            </p:nvGrpSpPr>
            <p:grpSpPr>
              <a:xfrm>
                <a:off x="4196879" y="3405610"/>
                <a:ext cx="1207173" cy="829244"/>
                <a:chOff x="3499549" y="2350642"/>
                <a:chExt cx="1207173" cy="829244"/>
              </a:xfrm>
            </p:grpSpPr>
            <p:pic>
              <p:nvPicPr>
                <p:cNvPr id="512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175" t="35196" r="38540" b="40021"/>
                <a:stretch/>
              </p:blipFill>
              <p:spPr bwMode="auto">
                <a:xfrm>
                  <a:off x="3499549" y="2350642"/>
                  <a:ext cx="1207173" cy="829244"/>
                </a:xfrm>
                <a:prstGeom prst="rect">
                  <a:avLst/>
                </a:prstGeom>
                <a:noFill/>
                <a:ln w="3175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4" name="ZoneTexte 73"/>
                <p:cNvSpPr txBox="1"/>
                <p:nvPr/>
              </p:nvSpPr>
              <p:spPr>
                <a:xfrm>
                  <a:off x="3499549" y="2964442"/>
                  <a:ext cx="86773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 smtClean="0">
                      <a:solidFill>
                        <a:schemeClr val="bg1"/>
                      </a:solidFill>
                    </a:rPr>
                    <a:t>Champignons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7" name="Groupe 76"/>
              <p:cNvGrpSpPr/>
              <p:nvPr/>
            </p:nvGrpSpPr>
            <p:grpSpPr>
              <a:xfrm>
                <a:off x="4096525" y="1165176"/>
                <a:ext cx="972916" cy="844976"/>
                <a:chOff x="4096525" y="1165176"/>
                <a:chExt cx="972916" cy="844976"/>
              </a:xfrm>
            </p:grpSpPr>
            <p:pic>
              <p:nvPicPr>
                <p:cNvPr id="5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7394" t="66947" r="47991" b="23539"/>
                <a:stretch/>
              </p:blipFill>
              <p:spPr bwMode="auto">
                <a:xfrm>
                  <a:off x="4137617" y="1165176"/>
                  <a:ext cx="931824" cy="811195"/>
                </a:xfrm>
                <a:prstGeom prst="rect">
                  <a:avLst/>
                </a:prstGeom>
                <a:noFill/>
                <a:ln w="3175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5" name="ZoneTexte 74"/>
                <p:cNvSpPr txBox="1"/>
                <p:nvPr/>
              </p:nvSpPr>
              <p:spPr>
                <a:xfrm>
                  <a:off x="4096525" y="1794708"/>
                  <a:ext cx="7251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800" dirty="0" smtClean="0">
                      <a:solidFill>
                        <a:schemeClr val="bg1"/>
                      </a:solidFill>
                    </a:rPr>
                    <a:t>Bactéries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70" name="Groupe 69"/>
              <p:cNvGrpSpPr/>
              <p:nvPr/>
            </p:nvGrpSpPr>
            <p:grpSpPr>
              <a:xfrm>
                <a:off x="5726385" y="2777366"/>
                <a:ext cx="1767031" cy="962229"/>
                <a:chOff x="5725040" y="2736042"/>
                <a:chExt cx="1767031" cy="962229"/>
              </a:xfrm>
            </p:grpSpPr>
            <p:pic>
              <p:nvPicPr>
                <p:cNvPr id="39" name="Picture 11"/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301" t="15749" r="38707" b="54167"/>
                <a:stretch/>
              </p:blipFill>
              <p:spPr bwMode="auto">
                <a:xfrm>
                  <a:off x="5725040" y="2800139"/>
                  <a:ext cx="1698791" cy="898132"/>
                </a:xfrm>
                <a:prstGeom prst="rect">
                  <a:avLst/>
                </a:prstGeom>
                <a:noFill/>
                <a:ln w="31750">
                  <a:solidFill>
                    <a:srgbClr val="703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6" name="ZoneTexte 75"/>
                <p:cNvSpPr txBox="1"/>
                <p:nvPr/>
              </p:nvSpPr>
              <p:spPr>
                <a:xfrm>
                  <a:off x="6624336" y="2736042"/>
                  <a:ext cx="86773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800" dirty="0" smtClean="0">
                      <a:solidFill>
                        <a:schemeClr val="bg1"/>
                      </a:solidFill>
                    </a:rPr>
                    <a:t>Ver de terre</a:t>
                  </a:r>
                  <a:endParaRPr lang="fr-FR" sz="8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38" name="Picture 9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3" t="33108" r="84615" b="42024"/>
              <a:stretch/>
            </p:blipFill>
            <p:spPr bwMode="auto">
              <a:xfrm>
                <a:off x="6099215" y="3967186"/>
                <a:ext cx="671337" cy="1242795"/>
              </a:xfrm>
              <a:prstGeom prst="rect">
                <a:avLst/>
              </a:prstGeom>
              <a:noFill/>
              <a:ln w="31750">
                <a:solidFill>
                  <a:srgbClr val="7030A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93" name="ZoneTexte 92"/>
              <p:cNvSpPr txBox="1"/>
              <p:nvPr/>
            </p:nvSpPr>
            <p:spPr>
              <a:xfrm>
                <a:off x="6058272" y="3939890"/>
                <a:ext cx="7584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err="1" smtClean="0">
                    <a:solidFill>
                      <a:schemeClr val="bg1"/>
                    </a:solidFill>
                  </a:rPr>
                  <a:t>Enchytréide</a:t>
                </a:r>
                <a:endParaRPr lang="fr-FR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25" name="Rectangle 5124"/>
              <p:cNvSpPr/>
              <p:nvPr/>
            </p:nvSpPr>
            <p:spPr>
              <a:xfrm>
                <a:off x="6490685" y="365312"/>
                <a:ext cx="269952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fr-FR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Photos Atlas biodiversité sols UE</a:t>
                </a:r>
                <a:endParaRPr lang="fr-FR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0642" y="1277638"/>
                <a:ext cx="1198326" cy="781959"/>
              </a:xfrm>
              <a:prstGeom prst="rect">
                <a:avLst/>
              </a:prstGeom>
              <a:noFill/>
              <a:ln w="31750">
                <a:solidFill>
                  <a:srgbClr val="FFC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8" name="ZoneTexte 77"/>
              <p:cNvSpPr txBox="1"/>
              <p:nvPr/>
            </p:nvSpPr>
            <p:spPr>
              <a:xfrm>
                <a:off x="5237925" y="1242420"/>
                <a:ext cx="86773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800" dirty="0" smtClean="0">
                    <a:solidFill>
                      <a:schemeClr val="bg1"/>
                    </a:solidFill>
                  </a:rPr>
                  <a:t>Nématode</a:t>
                </a:r>
                <a:endParaRPr lang="fr-FR" sz="8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121" name="Groupe 5120"/>
          <p:cNvGrpSpPr/>
          <p:nvPr/>
        </p:nvGrpSpPr>
        <p:grpSpPr>
          <a:xfrm>
            <a:off x="4022444" y="1037229"/>
            <a:ext cx="3419271" cy="3289111"/>
            <a:chOff x="4022444" y="1037229"/>
            <a:chExt cx="3419271" cy="3289111"/>
          </a:xfrm>
        </p:grpSpPr>
        <p:sp>
          <p:nvSpPr>
            <p:cNvPr id="5120" name="Ellipse 5119"/>
            <p:cNvSpPr/>
            <p:nvPr/>
          </p:nvSpPr>
          <p:spPr>
            <a:xfrm>
              <a:off x="4022444" y="1037229"/>
              <a:ext cx="1122211" cy="109182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4137617" y="3328996"/>
              <a:ext cx="1280544" cy="99734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5671792" y="2705597"/>
              <a:ext cx="1769923" cy="116405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5297055" y="1165176"/>
              <a:ext cx="1122211" cy="1011129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40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2557661" y="988200"/>
            <a:ext cx="3963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Résultats après 10  années d’expérimentation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3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65" y="66357"/>
            <a:ext cx="1224210" cy="6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48683" y="69969"/>
            <a:ext cx="646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Systèmes </a:t>
            </a:r>
            <a:r>
              <a:rPr lang="fr-FR" sz="2200" b="1" dirty="0">
                <a:solidFill>
                  <a:schemeClr val="bg1"/>
                </a:solidFill>
              </a:rPr>
              <a:t>sans labour </a:t>
            </a:r>
            <a:r>
              <a:rPr lang="fr-FR" sz="2200" b="1" dirty="0" smtClean="0">
                <a:solidFill>
                  <a:schemeClr val="bg1"/>
                </a:solidFill>
              </a:rPr>
              <a:t>et Communautés lombriciennes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260663" y="526334"/>
            <a:ext cx="53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Essai travail du sol </a:t>
            </a:r>
            <a:r>
              <a:rPr lang="fr-FR" sz="2400" b="1" dirty="0" smtClean="0"/>
              <a:t>X </a:t>
            </a:r>
            <a:r>
              <a:rPr lang="fr-FR" sz="2400" b="1" dirty="0" smtClean="0">
                <a:solidFill>
                  <a:srgbClr val="FFFF00"/>
                </a:solidFill>
              </a:rPr>
              <a:t>fertilisation (FKA)</a:t>
            </a:r>
          </a:p>
        </p:txBody>
      </p:sp>
      <p:sp>
        <p:nvSpPr>
          <p:cNvPr id="28" name="Text Box 106"/>
          <p:cNvSpPr txBox="1">
            <a:spLocks noChangeArrowheads="1"/>
          </p:cNvSpPr>
          <p:nvPr/>
        </p:nvSpPr>
        <p:spPr bwMode="auto">
          <a:xfrm>
            <a:off x="7380288" y="4273550"/>
            <a:ext cx="1716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 i="1" dirty="0">
                <a:solidFill>
                  <a:schemeClr val="bg1"/>
                </a:solidFill>
              </a:rPr>
              <a:t>(</a:t>
            </a:r>
            <a:r>
              <a:rPr lang="en-GB" altLang="fr-FR" sz="1400" b="1" i="1" dirty="0" err="1">
                <a:solidFill>
                  <a:schemeClr val="bg1"/>
                </a:solidFill>
              </a:rPr>
              <a:t>Piron</a:t>
            </a:r>
            <a:r>
              <a:rPr lang="en-GB" altLang="fr-FR" sz="1400" b="1" i="1" dirty="0">
                <a:solidFill>
                  <a:schemeClr val="bg1"/>
                </a:solidFill>
              </a:rPr>
              <a:t> et al., in prep)</a:t>
            </a:r>
          </a:p>
        </p:txBody>
      </p:sp>
      <p:sp>
        <p:nvSpPr>
          <p:cNvPr id="31" name="ZoneTexte 35"/>
          <p:cNvSpPr txBox="1">
            <a:spLocks noChangeArrowheads="1"/>
          </p:cNvSpPr>
          <p:nvPr/>
        </p:nvSpPr>
        <p:spPr bwMode="auto">
          <a:xfrm>
            <a:off x="684213" y="4038600"/>
            <a:ext cx="47259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/>
              <a:t>M</a:t>
            </a:r>
            <a:r>
              <a:rPr lang="en-GB" altLang="fr-FR" sz="1400"/>
              <a:t> = mineral   FB</a:t>
            </a:r>
            <a:r>
              <a:rPr lang="fr-FR" altLang="fr-FR" sz="1400" b="1"/>
              <a:t>/M</a:t>
            </a:r>
            <a:r>
              <a:rPr lang="fr-FR" altLang="fr-FR" sz="1400"/>
              <a:t>= fumier bovin/mineral</a:t>
            </a:r>
            <a:endParaRPr lang="en-GB" altLang="fr-FR" sz="1400"/>
          </a:p>
        </p:txBody>
      </p:sp>
      <p:grpSp>
        <p:nvGrpSpPr>
          <p:cNvPr id="34" name="Groupe 360"/>
          <p:cNvGrpSpPr>
            <a:grpSpLocks/>
          </p:cNvGrpSpPr>
          <p:nvPr/>
        </p:nvGrpSpPr>
        <p:grpSpPr bwMode="auto">
          <a:xfrm>
            <a:off x="539750" y="1125538"/>
            <a:ext cx="7416800" cy="2951162"/>
            <a:chOff x="1331640" y="2132856"/>
            <a:chExt cx="7416476" cy="3096678"/>
          </a:xfrm>
        </p:grpSpPr>
        <p:sp>
          <p:nvSpPr>
            <p:cNvPr id="35" name="Rectangle 34"/>
            <p:cNvSpPr/>
            <p:nvPr/>
          </p:nvSpPr>
          <p:spPr>
            <a:xfrm>
              <a:off x="4720805" y="2267783"/>
              <a:ext cx="2592274" cy="29517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25778" y="2267783"/>
              <a:ext cx="1422338" cy="29517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23768" y="2277778"/>
              <a:ext cx="2592274" cy="29517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8" name="Text Box 107"/>
            <p:cNvSpPr txBox="1">
              <a:spLocks noChangeArrowheads="1"/>
            </p:cNvSpPr>
            <p:nvPr/>
          </p:nvSpPr>
          <p:spPr bwMode="auto">
            <a:xfrm>
              <a:off x="2435450" y="4873314"/>
              <a:ext cx="6178537" cy="3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Labour Conventionnel             Travail Superficiel                      Semis direct</a:t>
              </a: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6"/>
            <a:stretch>
              <a:fillRect/>
            </a:stretch>
          </p:blipFill>
          <p:spPr bwMode="auto">
            <a:xfrm>
              <a:off x="1331640" y="2132856"/>
              <a:ext cx="7295808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ZoneTexte 48"/>
          <p:cNvSpPr txBox="1"/>
          <p:nvPr/>
        </p:nvSpPr>
        <p:spPr>
          <a:xfrm>
            <a:off x="2771775" y="3440113"/>
            <a:ext cx="328613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LP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435350" y="3440113"/>
            <a:ext cx="341313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021388" y="3500438"/>
            <a:ext cx="341312" cy="277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381625" y="3511550"/>
            <a:ext cx="330200" cy="277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LP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051050" y="3440113"/>
            <a:ext cx="530225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FB/M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683125" y="3460750"/>
            <a:ext cx="528638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FB/M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326313" y="3500438"/>
            <a:ext cx="341312" cy="277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828800" y="2348442"/>
            <a:ext cx="1271588" cy="5329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V="1">
            <a:off x="4452365" y="2137194"/>
            <a:ext cx="1271588" cy="5329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V="1">
            <a:off x="6771276" y="1520456"/>
            <a:ext cx="555037" cy="7560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>
            <a:spLocks noChangeArrowheads="1"/>
          </p:cNvSpPr>
          <p:nvPr/>
        </p:nvSpPr>
        <p:spPr bwMode="auto">
          <a:xfrm>
            <a:off x="559195" y="4507094"/>
            <a:ext cx="853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fr-FR" altLang="fr-FR" sz="1600" b="1" dirty="0" smtClean="0">
                <a:latin typeface="Calibri" panose="020F0502020204030204" pitchFamily="34" charset="0"/>
              </a:rPr>
              <a:t>Effet positif des apports organiques </a:t>
            </a:r>
            <a:r>
              <a:rPr lang="fr-FR" altLang="fr-FR" sz="1600" dirty="0" smtClean="0">
                <a:latin typeface="Calibri" panose="020F0502020204030204" pitchFamily="34" charset="0"/>
              </a:rPr>
              <a:t>(notamment fumier de volaille)</a:t>
            </a:r>
          </a:p>
        </p:txBody>
      </p:sp>
      <p:pic>
        <p:nvPicPr>
          <p:cNvPr id="27" name="Picture Placeholder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" y="632910"/>
            <a:ext cx="749926" cy="71017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Placeholder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15" y="751212"/>
            <a:ext cx="822079" cy="616559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42" name="ZoneTexte 35"/>
          <p:cNvSpPr txBox="1">
            <a:spLocks noChangeArrowheads="1"/>
          </p:cNvSpPr>
          <p:nvPr/>
        </p:nvSpPr>
        <p:spPr bwMode="auto">
          <a:xfrm>
            <a:off x="4116388" y="4057650"/>
            <a:ext cx="483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LP</a:t>
            </a:r>
            <a:r>
              <a:rPr lang="fr-FR" altLang="fr-FR" sz="1400" dirty="0"/>
              <a:t> : lisier </a:t>
            </a:r>
            <a:r>
              <a:rPr lang="fr-FR" altLang="fr-FR" sz="1400" dirty="0" smtClean="0"/>
              <a:t>porc ; </a:t>
            </a:r>
            <a:r>
              <a:rPr lang="fr-FR" altLang="fr-FR" sz="1400" b="1" dirty="0" smtClean="0"/>
              <a:t>FV</a:t>
            </a:r>
            <a:r>
              <a:rPr lang="fr-FR" altLang="fr-FR" sz="1400" dirty="0" smtClean="0"/>
              <a:t> </a:t>
            </a:r>
            <a:r>
              <a:rPr lang="fr-FR" altLang="fr-FR" sz="1400" dirty="0"/>
              <a:t>: Fumier volaille</a:t>
            </a:r>
            <a:endParaRPr lang="en-GB" altLang="fr-FR" sz="1400" dirty="0"/>
          </a:p>
        </p:txBody>
      </p:sp>
    </p:spTree>
    <p:extLst>
      <p:ext uri="{BB962C8B-B14F-4D97-AF65-F5344CB8AC3E}">
        <p14:creationId xmlns:p14="http://schemas.microsoft.com/office/powerpoint/2010/main" val="35695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2557661" y="988200"/>
            <a:ext cx="3963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Résultats après 10  années d’expérimentation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30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65" y="66357"/>
            <a:ext cx="1224210" cy="65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48683" y="69969"/>
            <a:ext cx="646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bg1"/>
                </a:solidFill>
              </a:rPr>
              <a:t>Systèmes </a:t>
            </a:r>
            <a:r>
              <a:rPr lang="fr-FR" sz="2200" b="1" dirty="0">
                <a:solidFill>
                  <a:schemeClr val="bg1"/>
                </a:solidFill>
              </a:rPr>
              <a:t>sans labour </a:t>
            </a:r>
            <a:r>
              <a:rPr lang="fr-FR" sz="2200" b="1" dirty="0" smtClean="0">
                <a:solidFill>
                  <a:schemeClr val="bg1"/>
                </a:solidFill>
              </a:rPr>
              <a:t>et Communautés lombriciennes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260663" y="526334"/>
            <a:ext cx="539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Essai travail du sol </a:t>
            </a:r>
            <a:r>
              <a:rPr lang="fr-FR" sz="2400" b="1" dirty="0" smtClean="0"/>
              <a:t>X </a:t>
            </a:r>
            <a:r>
              <a:rPr lang="fr-FR" sz="2400" b="1" dirty="0" smtClean="0">
                <a:solidFill>
                  <a:srgbClr val="FFFF00"/>
                </a:solidFill>
              </a:rPr>
              <a:t>fertilisation (FKA)</a:t>
            </a:r>
          </a:p>
        </p:txBody>
      </p:sp>
      <p:sp>
        <p:nvSpPr>
          <p:cNvPr id="31" name="ZoneTexte 35"/>
          <p:cNvSpPr txBox="1">
            <a:spLocks noChangeArrowheads="1"/>
          </p:cNvSpPr>
          <p:nvPr/>
        </p:nvSpPr>
        <p:spPr bwMode="auto">
          <a:xfrm>
            <a:off x="684213" y="4038600"/>
            <a:ext cx="47259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/>
              <a:t>M</a:t>
            </a:r>
            <a:r>
              <a:rPr lang="en-GB" altLang="fr-FR" sz="1400"/>
              <a:t> = mineral   FB</a:t>
            </a:r>
            <a:r>
              <a:rPr lang="fr-FR" altLang="fr-FR" sz="1400" b="1"/>
              <a:t>/M</a:t>
            </a:r>
            <a:r>
              <a:rPr lang="fr-FR" altLang="fr-FR" sz="1400"/>
              <a:t>= fumier bovin/mineral</a:t>
            </a:r>
            <a:endParaRPr lang="en-GB" altLang="fr-FR" sz="1400"/>
          </a:p>
        </p:txBody>
      </p:sp>
      <p:grpSp>
        <p:nvGrpSpPr>
          <p:cNvPr id="34" name="Groupe 360"/>
          <p:cNvGrpSpPr>
            <a:grpSpLocks/>
          </p:cNvGrpSpPr>
          <p:nvPr/>
        </p:nvGrpSpPr>
        <p:grpSpPr bwMode="auto">
          <a:xfrm>
            <a:off x="539750" y="1125538"/>
            <a:ext cx="7416800" cy="2951162"/>
            <a:chOff x="1331640" y="2132856"/>
            <a:chExt cx="7416476" cy="3096678"/>
          </a:xfrm>
        </p:grpSpPr>
        <p:sp>
          <p:nvSpPr>
            <p:cNvPr id="35" name="Rectangle 34"/>
            <p:cNvSpPr/>
            <p:nvPr/>
          </p:nvSpPr>
          <p:spPr>
            <a:xfrm>
              <a:off x="4720805" y="2267783"/>
              <a:ext cx="2592274" cy="295175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325778" y="2267783"/>
              <a:ext cx="1422338" cy="29517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23768" y="2277778"/>
              <a:ext cx="2592274" cy="295175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8" name="Text Box 107"/>
            <p:cNvSpPr txBox="1">
              <a:spLocks noChangeArrowheads="1"/>
            </p:cNvSpPr>
            <p:nvPr/>
          </p:nvSpPr>
          <p:spPr bwMode="auto">
            <a:xfrm>
              <a:off x="2435450" y="4873314"/>
              <a:ext cx="6178537" cy="3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Labour Conventionnel             Travail Superficiel                      Semis direct</a:t>
              </a: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6"/>
            <a:stretch>
              <a:fillRect/>
            </a:stretch>
          </p:blipFill>
          <p:spPr bwMode="auto">
            <a:xfrm>
              <a:off x="1331640" y="2132856"/>
              <a:ext cx="7295808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e 42"/>
          <p:cNvGrpSpPr>
            <a:grpSpLocks/>
          </p:cNvGrpSpPr>
          <p:nvPr/>
        </p:nvGrpSpPr>
        <p:grpSpPr bwMode="auto">
          <a:xfrm>
            <a:off x="3239388" y="2108075"/>
            <a:ext cx="3889375" cy="431800"/>
            <a:chOff x="4067944" y="3212976"/>
            <a:chExt cx="3888432" cy="432048"/>
          </a:xfrm>
        </p:grpSpPr>
        <p:sp>
          <p:nvSpPr>
            <p:cNvPr id="43" name="Ellipse 39"/>
            <p:cNvSpPr>
              <a:spLocks noChangeArrowheads="1"/>
            </p:cNvSpPr>
            <p:nvPr/>
          </p:nvSpPr>
          <p:spPr bwMode="auto">
            <a:xfrm>
              <a:off x="4067944" y="3356992"/>
              <a:ext cx="648072" cy="288032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>
                <a:latin typeface="Comic Sans MS" pitchFamily="66" charset="0"/>
              </a:endParaRPr>
            </a:p>
          </p:txBody>
        </p:sp>
        <p:sp>
          <p:nvSpPr>
            <p:cNvPr id="47" name="Ellipse 40"/>
            <p:cNvSpPr>
              <a:spLocks noChangeArrowheads="1"/>
            </p:cNvSpPr>
            <p:nvPr/>
          </p:nvSpPr>
          <p:spPr bwMode="auto">
            <a:xfrm>
              <a:off x="6660232" y="3212976"/>
              <a:ext cx="648072" cy="288032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>
                <a:latin typeface="Comic Sans MS" pitchFamily="66" charset="0"/>
              </a:endParaRPr>
            </a:p>
          </p:txBody>
        </p:sp>
        <p:sp>
          <p:nvSpPr>
            <p:cNvPr id="48" name="Ellipse 41"/>
            <p:cNvSpPr>
              <a:spLocks noChangeArrowheads="1"/>
            </p:cNvSpPr>
            <p:nvPr/>
          </p:nvSpPr>
          <p:spPr bwMode="auto">
            <a:xfrm>
              <a:off x="7308304" y="3284984"/>
              <a:ext cx="648072" cy="288032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>
                <a:latin typeface="Comic Sans MS" pitchFamily="66" charset="0"/>
              </a:endParaRPr>
            </a:p>
          </p:txBody>
        </p:sp>
      </p:grpSp>
      <p:sp>
        <p:nvSpPr>
          <p:cNvPr id="49" name="ZoneTexte 48"/>
          <p:cNvSpPr txBox="1"/>
          <p:nvPr/>
        </p:nvSpPr>
        <p:spPr>
          <a:xfrm>
            <a:off x="2771775" y="3440113"/>
            <a:ext cx="328613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LP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435350" y="3440113"/>
            <a:ext cx="341313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6021388" y="3500438"/>
            <a:ext cx="341312" cy="2778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381625" y="3511550"/>
            <a:ext cx="330200" cy="277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LP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051050" y="3440113"/>
            <a:ext cx="530225" cy="2762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FB/M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683125" y="3460750"/>
            <a:ext cx="528638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FB/M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326313" y="3500438"/>
            <a:ext cx="341312" cy="277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dirty="0"/>
              <a:t>FV</a:t>
            </a:r>
          </a:p>
        </p:txBody>
      </p:sp>
      <p:sp>
        <p:nvSpPr>
          <p:cNvPr id="44" name="ZoneTexte 43"/>
          <p:cNvSpPr txBox="1">
            <a:spLocks noChangeArrowheads="1"/>
          </p:cNvSpPr>
          <p:nvPr/>
        </p:nvSpPr>
        <p:spPr bwMode="auto">
          <a:xfrm>
            <a:off x="559195" y="4847350"/>
            <a:ext cx="853718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fr-FR" altLang="fr-FR" sz="1600" b="1" dirty="0" smtClean="0">
                <a:latin typeface="Calibri" panose="020F0502020204030204" pitchFamily="34" charset="0"/>
              </a:rPr>
              <a:t>Apports </a:t>
            </a:r>
            <a:r>
              <a:rPr lang="fr-FR" altLang="fr-FR" sz="1600" b="1" dirty="0">
                <a:latin typeface="Calibri" panose="020F0502020204030204" pitchFamily="34" charset="0"/>
              </a:rPr>
              <a:t>organiques peuvent compenser les dommages du travail du </a:t>
            </a:r>
            <a:r>
              <a:rPr lang="fr-FR" altLang="fr-FR" sz="1600" b="1" dirty="0" smtClean="0">
                <a:latin typeface="Calibri" panose="020F0502020204030204" pitchFamily="34" charset="0"/>
              </a:rPr>
              <a:t>sol</a:t>
            </a:r>
          </a:p>
          <a:p>
            <a:pPr>
              <a:defRPr/>
            </a:pPr>
            <a:r>
              <a:rPr lang="fr-FR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6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MAIS </a:t>
            </a:r>
            <a:r>
              <a:rPr lang="fr-FR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:  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l</a:t>
            </a:r>
            <a:r>
              <a:rPr lang="fr-FR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es apports organiques impactent surtout  l’abondance</a:t>
            </a:r>
            <a:r>
              <a:rPr lang="fr-FR" altLang="fr-FR" sz="1600" dirty="0">
                <a:latin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fr-FR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et dans une moindre mesure la structure </a:t>
            </a:r>
            <a:r>
              <a:rPr lang="fr-FR" altLang="fr-FR" sz="16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fonctionelle</a:t>
            </a:r>
            <a:r>
              <a:rPr lang="fr-FR" altLang="fr-FR" sz="16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fr-FR" altLang="fr-FR" sz="1200" dirty="0" smtClean="0">
                <a:latin typeface="Calibri" panose="020F0502020204030204" pitchFamily="34" charset="0"/>
                <a:sym typeface="Wingdings" panose="05000000000000000000" pitchFamily="2" charset="2"/>
              </a:rPr>
              <a:t>(catégorie </a:t>
            </a:r>
            <a:r>
              <a:rPr lang="fr-FR" altLang="fr-FR" sz="1200" dirty="0">
                <a:latin typeface="Calibri" panose="020F0502020204030204" pitchFamily="34" charset="0"/>
                <a:sym typeface="Wingdings" panose="05000000000000000000" pitchFamily="2" charset="2"/>
              </a:rPr>
              <a:t>écologique</a:t>
            </a:r>
            <a:r>
              <a:rPr lang="fr-FR" altLang="fr-FR" sz="1200" dirty="0" smtClean="0"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fr-FR" altLang="fr-FR" sz="1600" dirty="0">
              <a:latin typeface="Calibri" panose="020F0502020204030204" pitchFamily="34" charset="0"/>
            </a:endParaRPr>
          </a:p>
        </p:txBody>
      </p:sp>
      <p:sp>
        <p:nvSpPr>
          <p:cNvPr id="45" name="Text Box 106"/>
          <p:cNvSpPr txBox="1">
            <a:spLocks noChangeArrowheads="1"/>
          </p:cNvSpPr>
          <p:nvPr/>
        </p:nvSpPr>
        <p:spPr bwMode="auto">
          <a:xfrm>
            <a:off x="7380288" y="4273550"/>
            <a:ext cx="1716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 i="1" dirty="0">
                <a:solidFill>
                  <a:schemeClr val="bg1"/>
                </a:solidFill>
              </a:rPr>
              <a:t>(</a:t>
            </a:r>
            <a:r>
              <a:rPr lang="en-GB" altLang="fr-FR" sz="1400" b="1" i="1" dirty="0" err="1">
                <a:solidFill>
                  <a:schemeClr val="bg1"/>
                </a:solidFill>
              </a:rPr>
              <a:t>Piron</a:t>
            </a:r>
            <a:r>
              <a:rPr lang="en-GB" altLang="fr-FR" sz="1400" b="1" i="1" dirty="0">
                <a:solidFill>
                  <a:schemeClr val="bg1"/>
                </a:solidFill>
              </a:rPr>
              <a:t> et al., in prep)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3997301" y="5452772"/>
            <a:ext cx="5146699" cy="738664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fr-FR" altLang="fr-FR" sz="1400" dirty="0" smtClean="0">
                <a:latin typeface="Calibri" panose="020F0502020204030204" pitchFamily="34" charset="0"/>
              </a:rPr>
              <a:t>Semis direct fertilisé </a:t>
            </a:r>
            <a:r>
              <a:rPr lang="fr-FR" altLang="fr-FR" sz="14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400" dirty="0" smtClean="0">
                <a:latin typeface="Calibri" panose="020F0502020204030204" pitchFamily="34" charset="0"/>
              </a:rPr>
              <a:t>meilleure pratique</a:t>
            </a:r>
          </a:p>
          <a:p>
            <a:pPr>
              <a:defRPr/>
            </a:pPr>
            <a:r>
              <a:rPr lang="en-GB" altLang="fr-FR" sz="14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GB" altLang="fr-FR" sz="14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Nécessité</a:t>
            </a:r>
            <a:r>
              <a:rPr lang="en-GB" altLang="fr-FR" sz="14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GB" altLang="fr-FR" sz="14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réfléchir</a:t>
            </a:r>
            <a:r>
              <a:rPr lang="en-GB" altLang="fr-FR" sz="14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GB" altLang="fr-FR" sz="14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conjointement</a:t>
            </a:r>
            <a:r>
              <a:rPr lang="en-GB" altLang="fr-FR" sz="1400" b="1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la fertilisation et le travail du sol</a:t>
            </a:r>
            <a:endParaRPr lang="en-GB" altLang="fr-FR" sz="14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Picture Placeholder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" y="632910"/>
            <a:ext cx="749926" cy="710178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Placeholder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15" y="751212"/>
            <a:ext cx="822079" cy="616559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46" name="ZoneTexte 45"/>
          <p:cNvSpPr txBox="1">
            <a:spLocks noChangeArrowheads="1"/>
          </p:cNvSpPr>
          <p:nvPr/>
        </p:nvSpPr>
        <p:spPr bwMode="auto">
          <a:xfrm>
            <a:off x="559195" y="4485828"/>
            <a:ext cx="853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fr-FR" altLang="fr-FR" sz="1600" b="1" dirty="0" smtClean="0">
                <a:latin typeface="Calibri" panose="020F0502020204030204" pitchFamily="34" charset="0"/>
              </a:rPr>
              <a:t>Effet positif des apports organiques </a:t>
            </a:r>
            <a:r>
              <a:rPr lang="fr-FR" altLang="fr-FR" sz="1600" dirty="0" smtClean="0">
                <a:latin typeface="Calibri" panose="020F0502020204030204" pitchFamily="34" charset="0"/>
              </a:rPr>
              <a:t>(notamment fumier de volaille)</a:t>
            </a:r>
          </a:p>
        </p:txBody>
      </p:sp>
      <p:cxnSp>
        <p:nvCxnSpPr>
          <p:cNvPr id="56" name="Connecteur droit avec flèche 55"/>
          <p:cNvCxnSpPr/>
          <p:nvPr/>
        </p:nvCxnSpPr>
        <p:spPr>
          <a:xfrm flipV="1">
            <a:off x="1828800" y="2348442"/>
            <a:ext cx="1271588" cy="5329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V="1">
            <a:off x="4452365" y="2137194"/>
            <a:ext cx="1271588" cy="5329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V="1">
            <a:off x="6771276" y="1520456"/>
            <a:ext cx="555037" cy="7560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35"/>
          <p:cNvSpPr txBox="1">
            <a:spLocks noChangeArrowheads="1"/>
          </p:cNvSpPr>
          <p:nvPr/>
        </p:nvSpPr>
        <p:spPr bwMode="auto">
          <a:xfrm>
            <a:off x="4116388" y="4057650"/>
            <a:ext cx="483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400" b="1" dirty="0"/>
              <a:t>LP</a:t>
            </a:r>
            <a:r>
              <a:rPr lang="fr-FR" altLang="fr-FR" sz="1400" dirty="0"/>
              <a:t> : lisier </a:t>
            </a:r>
            <a:r>
              <a:rPr lang="fr-FR" altLang="fr-FR" sz="1400" dirty="0" smtClean="0"/>
              <a:t>porc ; </a:t>
            </a:r>
            <a:r>
              <a:rPr lang="fr-FR" altLang="fr-FR" sz="1400" b="1" dirty="0" smtClean="0"/>
              <a:t>FV</a:t>
            </a:r>
            <a:r>
              <a:rPr lang="fr-FR" altLang="fr-FR" sz="1400" dirty="0" smtClean="0"/>
              <a:t> </a:t>
            </a:r>
            <a:r>
              <a:rPr lang="fr-FR" altLang="fr-FR" sz="1400" dirty="0"/>
              <a:t>: Fumier volaille</a:t>
            </a:r>
            <a:endParaRPr lang="en-GB" altLang="fr-FR" sz="1400" dirty="0"/>
          </a:p>
        </p:txBody>
      </p:sp>
    </p:spTree>
    <p:extLst>
      <p:ext uri="{BB962C8B-B14F-4D97-AF65-F5344CB8AC3E}">
        <p14:creationId xmlns:p14="http://schemas.microsoft.com/office/powerpoint/2010/main" val="206001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7" y="1196752"/>
            <a:ext cx="849694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805349" y="713939"/>
            <a:ext cx="16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 retenir ….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67433" y="100519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Effet des systèmes sans labour sur </a:t>
            </a:r>
            <a:r>
              <a:rPr lang="fr-FR" sz="2400" b="1" dirty="0" smtClean="0">
                <a:solidFill>
                  <a:schemeClr val="bg1"/>
                </a:solidFill>
              </a:rPr>
              <a:t>la biodiversité </a:t>
            </a:r>
          </a:p>
        </p:txBody>
      </p:sp>
      <p:sp>
        <p:nvSpPr>
          <p:cNvPr id="33" name="Flèche vers le bas 32"/>
          <p:cNvSpPr/>
          <p:nvPr/>
        </p:nvSpPr>
        <p:spPr>
          <a:xfrm>
            <a:off x="5249275" y="2019312"/>
            <a:ext cx="225327" cy="2017374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5" name="Flèche vers le bas 34"/>
          <p:cNvSpPr/>
          <p:nvPr/>
        </p:nvSpPr>
        <p:spPr>
          <a:xfrm>
            <a:off x="3671986" y="3229295"/>
            <a:ext cx="225327" cy="782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7" name="AutoShape 5" descr="2001-09-06- Sämavator semis colza 4"/>
          <p:cNvSpPr>
            <a:spLocks noChangeArrowheads="1"/>
          </p:cNvSpPr>
          <p:nvPr/>
        </p:nvSpPr>
        <p:spPr bwMode="auto">
          <a:xfrm>
            <a:off x="979820" y="1704129"/>
            <a:ext cx="1183529" cy="928288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8" name="ZoneTexte 26"/>
          <p:cNvSpPr txBox="1">
            <a:spLocks noChangeArrowheads="1"/>
          </p:cNvSpPr>
          <p:nvPr/>
        </p:nvSpPr>
        <p:spPr bwMode="auto">
          <a:xfrm>
            <a:off x="1039196" y="2757370"/>
            <a:ext cx="1126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000000"/>
                </a:solidFill>
              </a:rPr>
              <a:t>Reduction</a:t>
            </a:r>
            <a:r>
              <a:rPr lang="fr-FR" altLang="fr-FR" sz="1000" b="1" dirty="0" smtClean="0">
                <a:solidFill>
                  <a:srgbClr val="000000"/>
                </a:solidFill>
              </a:rPr>
              <a:t> du travail du sol</a:t>
            </a:r>
            <a:endParaRPr lang="en-GB" altLang="fr-FR" sz="1000" b="1" dirty="0">
              <a:solidFill>
                <a:srgbClr val="000000"/>
              </a:solidFill>
            </a:endParaRPr>
          </a:p>
        </p:txBody>
      </p:sp>
      <p:sp>
        <p:nvSpPr>
          <p:cNvPr id="39" name="ZoneTexte 27"/>
          <p:cNvSpPr txBox="1">
            <a:spLocks noChangeArrowheads="1"/>
          </p:cNvSpPr>
          <p:nvPr/>
        </p:nvSpPr>
        <p:spPr bwMode="auto">
          <a:xfrm>
            <a:off x="2319768" y="1600251"/>
            <a:ext cx="738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Impact moindre</a:t>
            </a:r>
            <a:endParaRPr lang="en-GB" altLang="fr-FR" sz="1000" dirty="0">
              <a:solidFill>
                <a:srgbClr val="0000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2270737" y="1763322"/>
            <a:ext cx="1141807" cy="552717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endCxn id="54" idx="1"/>
          </p:cNvCxnSpPr>
          <p:nvPr/>
        </p:nvCxnSpPr>
        <p:spPr>
          <a:xfrm>
            <a:off x="2270738" y="2365192"/>
            <a:ext cx="1157776" cy="524025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utoShape 11" descr="2001-09-04- épandage fumier volaille 4"/>
          <p:cNvSpPr>
            <a:spLocks noChangeArrowheads="1"/>
          </p:cNvSpPr>
          <p:nvPr/>
        </p:nvSpPr>
        <p:spPr bwMode="auto">
          <a:xfrm>
            <a:off x="6544905" y="1763322"/>
            <a:ext cx="1490278" cy="1098053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4A14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4A14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4A14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4A14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fr-F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ZoneTexte 26"/>
          <p:cNvSpPr txBox="1">
            <a:spLocks noChangeArrowheads="1"/>
          </p:cNvSpPr>
          <p:nvPr/>
        </p:nvSpPr>
        <p:spPr bwMode="auto">
          <a:xfrm>
            <a:off x="6770231" y="2966538"/>
            <a:ext cx="1126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smtClean="0">
                <a:solidFill>
                  <a:srgbClr val="000000"/>
                </a:solidFill>
              </a:rPr>
              <a:t>Fertilisation organique</a:t>
            </a:r>
            <a:endParaRPr lang="en-GB" altLang="fr-FR" sz="1000" b="1" dirty="0">
              <a:solidFill>
                <a:srgbClr val="000000"/>
              </a:solidFill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 flipH="1" flipV="1">
            <a:off x="5541580" y="1833998"/>
            <a:ext cx="957639" cy="452326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04" y="170870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Connecteur droit avec flèche 49"/>
          <p:cNvCxnSpPr>
            <a:stCxn id="43" idx="1"/>
          </p:cNvCxnSpPr>
          <p:nvPr/>
        </p:nvCxnSpPr>
        <p:spPr>
          <a:xfrm flipH="1">
            <a:off x="5587265" y="2312349"/>
            <a:ext cx="957639" cy="4891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39" y="268487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390327" y="1430932"/>
            <a:ext cx="2569042" cy="1798363"/>
            <a:chOff x="3390327" y="1430932"/>
            <a:chExt cx="2569042" cy="1798363"/>
          </a:xfrm>
        </p:grpSpPr>
        <p:sp>
          <p:nvSpPr>
            <p:cNvPr id="34" name="Rectangle 33"/>
            <p:cNvSpPr/>
            <p:nvPr/>
          </p:nvSpPr>
          <p:spPr>
            <a:xfrm>
              <a:off x="3392609" y="1430932"/>
              <a:ext cx="2194656" cy="593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6" name="ZoneTexte 11"/>
            <p:cNvSpPr txBox="1">
              <a:spLocks noChangeArrowheads="1"/>
            </p:cNvSpPr>
            <p:nvPr/>
          </p:nvSpPr>
          <p:spPr bwMode="auto">
            <a:xfrm>
              <a:off x="3390327" y="1430932"/>
              <a:ext cx="2569042" cy="53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vers de terre</a:t>
              </a:r>
              <a:endParaRPr lang="fr-FR" altLang="en-US" sz="11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endogés</a:t>
              </a:r>
              <a:endParaRPr lang="fr-FR" alt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28514" y="2635582"/>
              <a:ext cx="2194656" cy="593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4" name="ZoneTexte 53"/>
            <p:cNvSpPr txBox="1">
              <a:spLocks noChangeArrowheads="1"/>
            </p:cNvSpPr>
            <p:nvPr/>
          </p:nvSpPr>
          <p:spPr bwMode="auto">
            <a:xfrm>
              <a:off x="3428514" y="2622990"/>
              <a:ext cx="2154694" cy="53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Biomasse des vers de terre </a:t>
              </a:r>
              <a:endParaRPr lang="fr-FR" altLang="en-US" sz="11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anéciques</a:t>
              </a:r>
              <a:endParaRPr lang="fr-FR" alt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7" r="33742"/>
          <a:stretch>
            <a:fillRect/>
          </a:stretch>
        </p:blipFill>
        <p:spPr bwMode="auto">
          <a:xfrm rot="10800000">
            <a:off x="3164969" y="4036686"/>
            <a:ext cx="1113400" cy="131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ZoneTexte 55"/>
          <p:cNvSpPr txBox="1"/>
          <p:nvPr/>
        </p:nvSpPr>
        <p:spPr>
          <a:xfrm>
            <a:off x="3009123" y="5349990"/>
            <a:ext cx="12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Réseau de galerie</a:t>
            </a:r>
            <a:endParaRPr lang="fr-FR" sz="1200" dirty="0"/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801990" y="4685590"/>
            <a:ext cx="9605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400" dirty="0">
                <a:solidFill>
                  <a:srgbClr val="0000FF"/>
                </a:solidFill>
                <a:latin typeface="Arial" charset="0"/>
                <a:cs typeface="Arial" charset="0"/>
              </a:rPr>
              <a:t>Infiltration</a:t>
            </a:r>
          </a:p>
        </p:txBody>
      </p:sp>
      <p:cxnSp>
        <p:nvCxnSpPr>
          <p:cNvPr id="58" name="Connecteur droit avec flèche 57"/>
          <p:cNvCxnSpPr>
            <a:cxnSpLocks noChangeShapeType="1"/>
          </p:cNvCxnSpPr>
          <p:nvPr/>
        </p:nvCxnSpPr>
        <p:spPr bwMode="auto">
          <a:xfrm rot="5400000" flipH="1" flipV="1">
            <a:off x="487077" y="4701059"/>
            <a:ext cx="216721" cy="111771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" name="Groupe 56"/>
          <p:cNvGrpSpPr>
            <a:grpSpLocks/>
          </p:cNvGrpSpPr>
          <p:nvPr/>
        </p:nvGrpSpPr>
        <p:grpSpPr bwMode="auto">
          <a:xfrm>
            <a:off x="4897117" y="4103006"/>
            <a:ext cx="901308" cy="1246985"/>
            <a:chOff x="2428859" y="1275542"/>
            <a:chExt cx="1998532" cy="2357455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5" r="29092"/>
            <a:stretch>
              <a:fillRect/>
            </a:stretch>
          </p:blipFill>
          <p:spPr bwMode="auto">
            <a:xfrm flipV="1">
              <a:off x="2428859" y="1275542"/>
              <a:ext cx="1998532" cy="2357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Ellipse 26"/>
            <p:cNvSpPr>
              <a:spLocks noChangeArrowheads="1"/>
            </p:cNvSpPr>
            <p:nvPr/>
          </p:nvSpPr>
          <p:spPr bwMode="auto">
            <a:xfrm>
              <a:off x="2714611" y="1330787"/>
              <a:ext cx="575997" cy="818204"/>
            </a:xfrm>
            <a:prstGeom prst="ellips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endParaRPr lang="en-US" altLang="fr-FR" sz="1400"/>
            </a:p>
          </p:txBody>
        </p:sp>
      </p:grpSp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7941579" y="4539450"/>
            <a:ext cx="950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400" dirty="0">
                <a:solidFill>
                  <a:srgbClr val="0000FF"/>
                </a:solidFill>
                <a:latin typeface="Arial" charset="0"/>
                <a:cs typeface="Arial" charset="0"/>
              </a:rPr>
              <a:t>Rétention</a:t>
            </a:r>
          </a:p>
        </p:txBody>
      </p:sp>
      <p:cxnSp>
        <p:nvCxnSpPr>
          <p:cNvPr id="61" name="Connecteur droit avec flèche 28"/>
          <p:cNvCxnSpPr>
            <a:cxnSpLocks noChangeShapeType="1"/>
          </p:cNvCxnSpPr>
          <p:nvPr/>
        </p:nvCxnSpPr>
        <p:spPr bwMode="auto">
          <a:xfrm rot="5400000" flipH="1" flipV="1">
            <a:off x="7783227" y="4592364"/>
            <a:ext cx="217496" cy="111665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ZoneTexte 61"/>
          <p:cNvSpPr txBox="1"/>
          <p:nvPr/>
        </p:nvSpPr>
        <p:spPr>
          <a:xfrm>
            <a:off x="4655209" y="5363063"/>
            <a:ext cx="1535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Structure grumeleuse</a:t>
            </a:r>
            <a:endParaRPr lang="fr-FR" sz="1200" dirty="0"/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6216756" y="4701628"/>
            <a:ext cx="1204918" cy="16580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/>
          <p:nvPr/>
        </p:nvCxnSpPr>
        <p:spPr>
          <a:xfrm rot="10800000" flipV="1">
            <a:off x="2062113" y="4814873"/>
            <a:ext cx="1204918" cy="16580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4" descr="http://img3.wikia.nocookie.net/__cb20140711132327/vocaloid/fr/images/2/24/Point-d-interrogation-2bf4e-220210228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95" y="4187272"/>
            <a:ext cx="416552" cy="5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http://img3.wikia.nocookie.net/__cb20140711132327/vocaloid/fr/images/2/24/Point-d-interrogation-2bf4e-220210228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55" y="4127604"/>
            <a:ext cx="416552" cy="5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27"/>
          <p:cNvSpPr txBox="1">
            <a:spLocks noChangeArrowheads="1"/>
          </p:cNvSpPr>
          <p:nvPr/>
        </p:nvSpPr>
        <p:spPr bwMode="auto">
          <a:xfrm>
            <a:off x="5823194" y="2689161"/>
            <a:ext cx="738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Impact moindre</a:t>
            </a:r>
            <a:endParaRPr lang="en-GB" altLang="fr-FR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8" grpId="0"/>
      <p:bldP spid="39" grpId="0"/>
      <p:bldP spid="43" grpId="0" animBg="1"/>
      <p:bldP spid="47" grpId="0"/>
      <p:bldP spid="56" grpId="0"/>
      <p:bldP spid="57" grpId="0"/>
      <p:bldP spid="60" grpId="0"/>
      <p:bldP spid="62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7" y="1196752"/>
            <a:ext cx="849694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805349" y="713939"/>
            <a:ext cx="16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 retenir ….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67433" y="100519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Effet des systèmes sans labour sur </a:t>
            </a:r>
            <a:r>
              <a:rPr lang="fr-FR" sz="2400" b="1" dirty="0" smtClean="0">
                <a:solidFill>
                  <a:schemeClr val="bg1"/>
                </a:solidFill>
              </a:rPr>
              <a:t>la biodiversité </a:t>
            </a:r>
          </a:p>
        </p:txBody>
      </p:sp>
      <p:sp>
        <p:nvSpPr>
          <p:cNvPr id="37" name="AutoShape 5" descr="2001-09-06- Sämavator semis colza 4"/>
          <p:cNvSpPr>
            <a:spLocks noChangeArrowheads="1"/>
          </p:cNvSpPr>
          <p:nvPr/>
        </p:nvSpPr>
        <p:spPr bwMode="auto">
          <a:xfrm>
            <a:off x="979820" y="1704129"/>
            <a:ext cx="1183529" cy="928288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8" name="ZoneTexte 26"/>
          <p:cNvSpPr txBox="1">
            <a:spLocks noChangeArrowheads="1"/>
          </p:cNvSpPr>
          <p:nvPr/>
        </p:nvSpPr>
        <p:spPr bwMode="auto">
          <a:xfrm>
            <a:off x="1039196" y="2757370"/>
            <a:ext cx="1126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000000"/>
                </a:solidFill>
              </a:rPr>
              <a:t>Reduction</a:t>
            </a:r>
            <a:r>
              <a:rPr lang="fr-FR" altLang="fr-FR" sz="1000" b="1" dirty="0" smtClean="0">
                <a:solidFill>
                  <a:srgbClr val="000000"/>
                </a:solidFill>
              </a:rPr>
              <a:t> du travail du sol</a:t>
            </a:r>
            <a:endParaRPr lang="en-GB" altLang="fr-FR" sz="1000" b="1" dirty="0">
              <a:solidFill>
                <a:srgbClr val="000000"/>
              </a:solidFill>
            </a:endParaRPr>
          </a:p>
        </p:txBody>
      </p:sp>
      <p:sp>
        <p:nvSpPr>
          <p:cNvPr id="39" name="ZoneTexte 27"/>
          <p:cNvSpPr txBox="1">
            <a:spLocks noChangeArrowheads="1"/>
          </p:cNvSpPr>
          <p:nvPr/>
        </p:nvSpPr>
        <p:spPr bwMode="auto">
          <a:xfrm>
            <a:off x="2319768" y="1600251"/>
            <a:ext cx="738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Impact moindre</a:t>
            </a:r>
            <a:endParaRPr lang="en-GB" altLang="fr-FR" sz="1000" dirty="0">
              <a:solidFill>
                <a:srgbClr val="0000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2270737" y="1763322"/>
            <a:ext cx="1141807" cy="552717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endCxn id="54" idx="1"/>
          </p:cNvCxnSpPr>
          <p:nvPr/>
        </p:nvCxnSpPr>
        <p:spPr>
          <a:xfrm>
            <a:off x="2270738" y="2365192"/>
            <a:ext cx="1157776" cy="524025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utoShape 11" descr="2001-09-04- épandage fumier volaille 4"/>
          <p:cNvSpPr>
            <a:spLocks noChangeArrowheads="1"/>
          </p:cNvSpPr>
          <p:nvPr/>
        </p:nvSpPr>
        <p:spPr bwMode="auto">
          <a:xfrm>
            <a:off x="6544905" y="1763322"/>
            <a:ext cx="1490278" cy="1098053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4A14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4A14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4A14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4A14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fr-F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ZoneTexte 26"/>
          <p:cNvSpPr txBox="1">
            <a:spLocks noChangeArrowheads="1"/>
          </p:cNvSpPr>
          <p:nvPr/>
        </p:nvSpPr>
        <p:spPr bwMode="auto">
          <a:xfrm>
            <a:off x="6770231" y="2966538"/>
            <a:ext cx="1126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smtClean="0">
                <a:solidFill>
                  <a:srgbClr val="000000"/>
                </a:solidFill>
              </a:rPr>
              <a:t>Fertilisation organique</a:t>
            </a:r>
            <a:endParaRPr lang="en-GB" altLang="fr-FR" sz="1000" b="1" dirty="0">
              <a:solidFill>
                <a:srgbClr val="000000"/>
              </a:solidFill>
            </a:endParaRPr>
          </a:p>
        </p:txBody>
      </p:sp>
      <p:pic>
        <p:nvPicPr>
          <p:cNvPr id="49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04" y="170870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Connecteur droit avec flèche 49"/>
          <p:cNvCxnSpPr>
            <a:stCxn id="43" idx="1"/>
          </p:cNvCxnSpPr>
          <p:nvPr/>
        </p:nvCxnSpPr>
        <p:spPr>
          <a:xfrm flipH="1">
            <a:off x="5587265" y="2312349"/>
            <a:ext cx="957639" cy="4891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39" y="268487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390327" y="1430932"/>
            <a:ext cx="2569042" cy="1798363"/>
            <a:chOff x="3390327" y="1430932"/>
            <a:chExt cx="2569042" cy="1798363"/>
          </a:xfrm>
        </p:grpSpPr>
        <p:sp>
          <p:nvSpPr>
            <p:cNvPr id="34" name="Rectangle 33"/>
            <p:cNvSpPr/>
            <p:nvPr/>
          </p:nvSpPr>
          <p:spPr>
            <a:xfrm>
              <a:off x="3392609" y="1430932"/>
              <a:ext cx="2194656" cy="593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6" name="ZoneTexte 11"/>
            <p:cNvSpPr txBox="1">
              <a:spLocks noChangeArrowheads="1"/>
            </p:cNvSpPr>
            <p:nvPr/>
          </p:nvSpPr>
          <p:spPr bwMode="auto">
            <a:xfrm>
              <a:off x="3390327" y="1430932"/>
              <a:ext cx="2569042" cy="53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vers de terre</a:t>
              </a:r>
              <a:endParaRPr lang="fr-FR" altLang="en-US" sz="11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endogés</a:t>
              </a:r>
              <a:endParaRPr lang="fr-FR" alt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28514" y="2635582"/>
              <a:ext cx="2194656" cy="593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4" name="ZoneTexte 53"/>
            <p:cNvSpPr txBox="1">
              <a:spLocks noChangeArrowheads="1"/>
            </p:cNvSpPr>
            <p:nvPr/>
          </p:nvSpPr>
          <p:spPr bwMode="auto">
            <a:xfrm>
              <a:off x="3428514" y="2622990"/>
              <a:ext cx="2154694" cy="53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Biomasse des vers de terre </a:t>
              </a:r>
              <a:endParaRPr lang="fr-FR" altLang="en-US" sz="11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anéciques</a:t>
              </a:r>
              <a:endParaRPr lang="fr-FR" altLang="en-US" sz="11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ZoneTexte 27"/>
          <p:cNvSpPr txBox="1">
            <a:spLocks noChangeArrowheads="1"/>
          </p:cNvSpPr>
          <p:nvPr/>
        </p:nvSpPr>
        <p:spPr bwMode="auto">
          <a:xfrm>
            <a:off x="5823194" y="2689161"/>
            <a:ext cx="738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Impact moindre</a:t>
            </a:r>
            <a:endParaRPr lang="en-GB" altLang="fr-FR" sz="1000" dirty="0">
              <a:solidFill>
                <a:srgbClr val="000000"/>
              </a:solidFill>
            </a:endParaRPr>
          </a:p>
        </p:txBody>
      </p:sp>
      <p:pic>
        <p:nvPicPr>
          <p:cNvPr id="44" name="Picture Placeholder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50" y="3459554"/>
            <a:ext cx="902513" cy="752586"/>
          </a:xfrm>
          <a:prstGeom prst="ellipse">
            <a:avLst/>
          </a:prstGeom>
          <a:ln>
            <a:solidFill>
              <a:schemeClr val="tx1"/>
            </a:solidFill>
          </a:ln>
        </p:spPr>
      </p:pic>
      <p:cxnSp>
        <p:nvCxnSpPr>
          <p:cNvPr id="46" name="Connecteur droit avec flèche 45"/>
          <p:cNvCxnSpPr/>
          <p:nvPr/>
        </p:nvCxnSpPr>
        <p:spPr>
          <a:xfrm flipH="1" flipV="1">
            <a:off x="5541580" y="1833998"/>
            <a:ext cx="957639" cy="452326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4865556" y="3089271"/>
            <a:ext cx="1696508" cy="85703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988288" y="3089271"/>
            <a:ext cx="1817061" cy="85703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15" y="3655004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83" y="3573016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Image 165" descr="DSCN217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940" y="4422692"/>
            <a:ext cx="797686" cy="63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7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http://img3.wikia.nocookie.net/__cb20140711132327/vocaloid/fr/images/2/24/Point-d-interrogation-2bf4e-220210228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85" y="3946304"/>
            <a:ext cx="416552" cy="5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Connecteur droit avec flèche 75"/>
          <p:cNvCxnSpPr/>
          <p:nvPr/>
        </p:nvCxnSpPr>
        <p:spPr>
          <a:xfrm flipH="1">
            <a:off x="2995536" y="4192184"/>
            <a:ext cx="1005782" cy="546270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730196" y="4580414"/>
            <a:ext cx="1258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fr-FR" altLang="fr-FR" sz="14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Stabilité structurale</a:t>
            </a:r>
            <a:endParaRPr lang="fr-FR" altLang="fr-FR" sz="14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78" name="Connecteur droit avec flèche 28"/>
          <p:cNvCxnSpPr>
            <a:cxnSpLocks noChangeShapeType="1"/>
          </p:cNvCxnSpPr>
          <p:nvPr/>
        </p:nvCxnSpPr>
        <p:spPr bwMode="auto">
          <a:xfrm rot="5400000" flipH="1" flipV="1">
            <a:off x="565616" y="4791369"/>
            <a:ext cx="217496" cy="111665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9" name="Picture 4" descr="http://img3.wikia.nocookie.net/__cb20140711132327/vocaloid/fr/images/2/24/Point-d-interrogation-2bf4e-220210228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53" y="4329879"/>
            <a:ext cx="416552" cy="5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0" name="Connecteur droit avec flèche 79"/>
          <p:cNvCxnSpPr/>
          <p:nvPr/>
        </p:nvCxnSpPr>
        <p:spPr>
          <a:xfrm>
            <a:off x="4865556" y="4192184"/>
            <a:ext cx="2565241" cy="1369421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ZoneTexte 26"/>
          <p:cNvSpPr txBox="1">
            <a:spLocks noChangeArrowheads="1"/>
          </p:cNvSpPr>
          <p:nvPr/>
        </p:nvSpPr>
        <p:spPr bwMode="auto">
          <a:xfrm>
            <a:off x="7737165" y="5124834"/>
            <a:ext cx="11266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solidFill>
                  <a:srgbClr val="0000FF"/>
                </a:solidFill>
              </a:rPr>
              <a:t>Dynamique des nutriments</a:t>
            </a:r>
            <a:endParaRPr lang="en-GB" altLang="fr-FR" sz="1400" dirty="0">
              <a:solidFill>
                <a:srgbClr val="0000FF"/>
              </a:solidFill>
            </a:endParaRPr>
          </a:p>
        </p:txBody>
      </p:sp>
      <p:cxnSp>
        <p:nvCxnSpPr>
          <p:cNvPr id="82" name="Connecteur droit avec flèche 28"/>
          <p:cNvCxnSpPr>
            <a:cxnSpLocks noChangeShapeType="1"/>
          </p:cNvCxnSpPr>
          <p:nvPr/>
        </p:nvCxnSpPr>
        <p:spPr bwMode="auto">
          <a:xfrm flipV="1">
            <a:off x="7542845" y="5313875"/>
            <a:ext cx="111668" cy="302914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9699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7" y="1196752"/>
            <a:ext cx="8496944" cy="47525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805349" y="713939"/>
            <a:ext cx="16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A retenir ….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67433" y="100519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Effet des systèmes sans labour sur </a:t>
            </a:r>
            <a:r>
              <a:rPr lang="fr-FR" sz="2400" b="1" dirty="0" smtClean="0">
                <a:solidFill>
                  <a:schemeClr val="bg1"/>
                </a:solidFill>
              </a:rPr>
              <a:t>la biodiversité </a:t>
            </a:r>
          </a:p>
        </p:txBody>
      </p:sp>
      <p:sp>
        <p:nvSpPr>
          <p:cNvPr id="37" name="AutoShape 5" descr="2001-09-06- Sämavator semis colza 4"/>
          <p:cNvSpPr>
            <a:spLocks noChangeArrowheads="1"/>
          </p:cNvSpPr>
          <p:nvPr/>
        </p:nvSpPr>
        <p:spPr bwMode="auto">
          <a:xfrm>
            <a:off x="979820" y="1704129"/>
            <a:ext cx="1183529" cy="928288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5715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8" name="ZoneTexte 26"/>
          <p:cNvSpPr txBox="1">
            <a:spLocks noChangeArrowheads="1"/>
          </p:cNvSpPr>
          <p:nvPr/>
        </p:nvSpPr>
        <p:spPr bwMode="auto">
          <a:xfrm>
            <a:off x="1039196" y="2757370"/>
            <a:ext cx="1126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err="1" smtClean="0">
                <a:solidFill>
                  <a:srgbClr val="000000"/>
                </a:solidFill>
              </a:rPr>
              <a:t>Reduction</a:t>
            </a:r>
            <a:r>
              <a:rPr lang="fr-FR" altLang="fr-FR" sz="1000" b="1" dirty="0" smtClean="0">
                <a:solidFill>
                  <a:srgbClr val="000000"/>
                </a:solidFill>
              </a:rPr>
              <a:t> du travail du sol</a:t>
            </a:r>
            <a:endParaRPr lang="en-GB" altLang="fr-FR" sz="1000" b="1" dirty="0">
              <a:solidFill>
                <a:srgbClr val="000000"/>
              </a:solidFill>
            </a:endParaRPr>
          </a:p>
        </p:txBody>
      </p:sp>
      <p:sp>
        <p:nvSpPr>
          <p:cNvPr id="39" name="ZoneTexte 27"/>
          <p:cNvSpPr txBox="1">
            <a:spLocks noChangeArrowheads="1"/>
          </p:cNvSpPr>
          <p:nvPr/>
        </p:nvSpPr>
        <p:spPr bwMode="auto">
          <a:xfrm>
            <a:off x="2319768" y="1600251"/>
            <a:ext cx="738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Impact moindre</a:t>
            </a:r>
            <a:endParaRPr lang="en-GB" altLang="fr-FR" sz="1000" dirty="0">
              <a:solidFill>
                <a:srgbClr val="000000"/>
              </a:solidFill>
            </a:endParaRPr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2270737" y="1763322"/>
            <a:ext cx="1141807" cy="552717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>
            <a:endCxn id="54" idx="1"/>
          </p:cNvCxnSpPr>
          <p:nvPr/>
        </p:nvCxnSpPr>
        <p:spPr>
          <a:xfrm>
            <a:off x="2270738" y="2365192"/>
            <a:ext cx="1157776" cy="524025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utoShape 11" descr="2001-09-04- épandage fumier volaille 4"/>
          <p:cNvSpPr>
            <a:spLocks noChangeArrowheads="1"/>
          </p:cNvSpPr>
          <p:nvPr/>
        </p:nvSpPr>
        <p:spPr bwMode="auto">
          <a:xfrm>
            <a:off x="6544905" y="1763322"/>
            <a:ext cx="1490278" cy="1098053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CC4A14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4A14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4A14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C4A14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4A14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fr-FR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ZoneTexte 26"/>
          <p:cNvSpPr txBox="1">
            <a:spLocks noChangeArrowheads="1"/>
          </p:cNvSpPr>
          <p:nvPr/>
        </p:nvSpPr>
        <p:spPr bwMode="auto">
          <a:xfrm>
            <a:off x="6770231" y="2966538"/>
            <a:ext cx="1126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b="1" dirty="0" smtClean="0">
                <a:solidFill>
                  <a:srgbClr val="000000"/>
                </a:solidFill>
              </a:rPr>
              <a:t>Fertilisation organique</a:t>
            </a:r>
            <a:endParaRPr lang="en-GB" altLang="fr-FR" sz="1000" b="1" dirty="0">
              <a:solidFill>
                <a:srgbClr val="000000"/>
              </a:solidFill>
            </a:endParaRPr>
          </a:p>
        </p:txBody>
      </p:sp>
      <p:pic>
        <p:nvPicPr>
          <p:cNvPr id="49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04" y="170870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Connecteur droit avec flèche 49"/>
          <p:cNvCxnSpPr>
            <a:stCxn id="43" idx="1"/>
          </p:cNvCxnSpPr>
          <p:nvPr/>
        </p:nvCxnSpPr>
        <p:spPr>
          <a:xfrm flipH="1">
            <a:off x="5587265" y="2312349"/>
            <a:ext cx="957639" cy="4891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739" y="268487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3390327" y="1430932"/>
            <a:ext cx="2569042" cy="1798363"/>
            <a:chOff x="3390327" y="1430932"/>
            <a:chExt cx="2569042" cy="1798363"/>
          </a:xfrm>
        </p:grpSpPr>
        <p:sp>
          <p:nvSpPr>
            <p:cNvPr id="34" name="Rectangle 33"/>
            <p:cNvSpPr/>
            <p:nvPr/>
          </p:nvSpPr>
          <p:spPr>
            <a:xfrm>
              <a:off x="3392609" y="1430932"/>
              <a:ext cx="2194656" cy="593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36" name="ZoneTexte 11"/>
            <p:cNvSpPr txBox="1">
              <a:spLocks noChangeArrowheads="1"/>
            </p:cNvSpPr>
            <p:nvPr/>
          </p:nvSpPr>
          <p:spPr bwMode="auto">
            <a:xfrm>
              <a:off x="3390327" y="1430932"/>
              <a:ext cx="2569042" cy="53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vers de terre</a:t>
              </a:r>
              <a:endParaRPr lang="fr-FR" altLang="en-US" sz="11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endogés</a:t>
              </a:r>
              <a:endParaRPr lang="fr-FR" alt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28514" y="2635582"/>
              <a:ext cx="2194656" cy="5937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4" name="ZoneTexte 53"/>
            <p:cNvSpPr txBox="1">
              <a:spLocks noChangeArrowheads="1"/>
            </p:cNvSpPr>
            <p:nvPr/>
          </p:nvSpPr>
          <p:spPr bwMode="auto">
            <a:xfrm>
              <a:off x="3428514" y="2622990"/>
              <a:ext cx="2154694" cy="53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Arial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Biomasse des vers de terre </a:t>
              </a:r>
              <a:endParaRPr lang="fr-FR" altLang="en-US" sz="11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fr-FR" altLang="en-US" sz="1100" dirty="0" smtClean="0">
                  <a:solidFill>
                    <a:srgbClr val="000000"/>
                  </a:solidFill>
                </a:rPr>
                <a:t>Abondance des anéciques</a:t>
              </a:r>
              <a:endParaRPr lang="fr-FR" altLang="en-US" sz="11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1" name="ZoneTexte 27"/>
          <p:cNvSpPr txBox="1">
            <a:spLocks noChangeArrowheads="1"/>
          </p:cNvSpPr>
          <p:nvPr/>
        </p:nvSpPr>
        <p:spPr bwMode="auto">
          <a:xfrm>
            <a:off x="5823194" y="2689161"/>
            <a:ext cx="7388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 smtClean="0">
                <a:solidFill>
                  <a:srgbClr val="000000"/>
                </a:solidFill>
              </a:rPr>
              <a:t>Impact moindre</a:t>
            </a:r>
            <a:endParaRPr lang="en-GB" altLang="fr-FR" sz="1000" dirty="0">
              <a:solidFill>
                <a:srgbClr val="000000"/>
              </a:solidFill>
            </a:endParaRPr>
          </a:p>
        </p:txBody>
      </p:sp>
      <p:pic>
        <p:nvPicPr>
          <p:cNvPr id="44" name="Picture Placeholder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50" y="3459554"/>
            <a:ext cx="902513" cy="752586"/>
          </a:xfrm>
          <a:prstGeom prst="ellipse">
            <a:avLst/>
          </a:prstGeom>
          <a:ln>
            <a:solidFill>
              <a:schemeClr val="tx1"/>
            </a:solidFill>
          </a:ln>
        </p:spPr>
      </p:pic>
      <p:cxnSp>
        <p:nvCxnSpPr>
          <p:cNvPr id="46" name="Connecteur droit avec flèche 45"/>
          <p:cNvCxnSpPr/>
          <p:nvPr/>
        </p:nvCxnSpPr>
        <p:spPr>
          <a:xfrm flipH="1" flipV="1">
            <a:off x="5541580" y="1833998"/>
            <a:ext cx="957639" cy="452326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4865556" y="3089271"/>
            <a:ext cx="1696508" cy="80380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>
          <a:xfrm>
            <a:off x="1988288" y="3089271"/>
            <a:ext cx="1817061" cy="85703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/>
          <p:cNvCxnSpPr/>
          <p:nvPr/>
        </p:nvCxnSpPr>
        <p:spPr>
          <a:xfrm>
            <a:off x="1520781" y="3266351"/>
            <a:ext cx="1907733" cy="1891578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15" y="3655004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83" y="3573016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5" t="41965" r="20745" b="34445"/>
          <a:stretch/>
        </p:blipFill>
        <p:spPr bwMode="auto">
          <a:xfrm>
            <a:off x="4834763" y="4404479"/>
            <a:ext cx="1287563" cy="128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5" name="Connecteur droit avec flèche 34"/>
          <p:cNvCxnSpPr/>
          <p:nvPr/>
        </p:nvCxnSpPr>
        <p:spPr>
          <a:xfrm flipH="1">
            <a:off x="5714058" y="3366648"/>
            <a:ext cx="1428614" cy="108072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20" y="3841566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7" t="67775" r="2707" b="13668"/>
          <a:stretch/>
        </p:blipFill>
        <p:spPr bwMode="auto">
          <a:xfrm>
            <a:off x="3480369" y="4472321"/>
            <a:ext cx="1319889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 descr="https://encrypted-tbn0.gstatic.com/images?q=tbn:ANd9GcRPtuLt7DvUZCltGo9uM1WkaxIZg13FRHd9HjnyNczMH0B9yxCOp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736" y="4404479"/>
            <a:ext cx="291821" cy="28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img3.wikia.nocookie.net/__cb20140711132327/vocaloid/fr/images/2/24/Point-d-interrogation-2bf4e-220210228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72" y="4888316"/>
            <a:ext cx="416552" cy="53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necteur droit avec flèche 57"/>
          <p:cNvCxnSpPr/>
          <p:nvPr/>
        </p:nvCxnSpPr>
        <p:spPr>
          <a:xfrm flipV="1">
            <a:off x="6122326" y="5561605"/>
            <a:ext cx="1308471" cy="17920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26"/>
          <p:cNvSpPr txBox="1">
            <a:spLocks noChangeArrowheads="1"/>
          </p:cNvSpPr>
          <p:nvPr/>
        </p:nvSpPr>
        <p:spPr bwMode="auto">
          <a:xfrm>
            <a:off x="7737165" y="5124834"/>
            <a:ext cx="112663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 smtClean="0">
                <a:solidFill>
                  <a:srgbClr val="0000FF"/>
                </a:solidFill>
              </a:rPr>
              <a:t>Dynamique des nutriments</a:t>
            </a:r>
            <a:endParaRPr lang="en-GB" altLang="fr-FR" sz="1400" dirty="0">
              <a:solidFill>
                <a:srgbClr val="0000FF"/>
              </a:solidFill>
            </a:endParaRPr>
          </a:p>
        </p:txBody>
      </p:sp>
      <p:cxnSp>
        <p:nvCxnSpPr>
          <p:cNvPr id="61" name="Connecteur droit avec flèche 28"/>
          <p:cNvCxnSpPr>
            <a:cxnSpLocks noChangeShapeType="1"/>
          </p:cNvCxnSpPr>
          <p:nvPr/>
        </p:nvCxnSpPr>
        <p:spPr bwMode="auto">
          <a:xfrm flipV="1">
            <a:off x="7542845" y="5313875"/>
            <a:ext cx="111668" cy="302914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146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1956756" y="-106010"/>
            <a:ext cx="5237018" cy="551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 smtClean="0"/>
              <a:t>Synthèse</a:t>
            </a:r>
            <a:endParaRPr lang="fr-FR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65906" y="752920"/>
            <a:ext cx="430421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/>
              <a:t>- sur </a:t>
            </a:r>
            <a:r>
              <a:rPr lang="fr-FR" sz="1600" dirty="0"/>
              <a:t>la biomasse microbienne totale, bactérienne et fongique fonction </a:t>
            </a:r>
            <a:r>
              <a:rPr lang="fr-FR" sz="1600" dirty="0" smtClean="0"/>
              <a:t>de :</a:t>
            </a:r>
          </a:p>
          <a:p>
            <a:pPr algn="just"/>
            <a:r>
              <a:rPr lang="fr-FR" sz="1600" dirty="0" smtClean="0">
                <a:sym typeface="Wingdings"/>
              </a:rPr>
              <a:t>      </a:t>
            </a:r>
            <a:r>
              <a:rPr lang="fr-FR" sz="1600" dirty="0" smtClean="0"/>
              <a:t>La quantité de PRO apportée</a:t>
            </a:r>
          </a:p>
          <a:p>
            <a:pPr algn="just"/>
            <a:r>
              <a:rPr lang="fr-FR" sz="1600" dirty="0" smtClean="0">
                <a:sym typeface="Wingdings"/>
              </a:rPr>
              <a:t>      </a:t>
            </a:r>
            <a:r>
              <a:rPr lang="fr-FR" sz="1600" dirty="0" smtClean="0"/>
              <a:t>La nature de la MO des PRO</a:t>
            </a:r>
          </a:p>
          <a:p>
            <a:pPr algn="just"/>
            <a:r>
              <a:rPr lang="fr-FR" sz="1600" dirty="0" smtClean="0">
                <a:sym typeface="Wingdings"/>
              </a:rPr>
              <a:t>Effets à court terme qui peuvent persister à moyen-long terme après des apports répétés</a:t>
            </a:r>
            <a:endParaRPr lang="fr-FR" sz="1600" dirty="0"/>
          </a:p>
        </p:txBody>
      </p:sp>
      <p:sp>
        <p:nvSpPr>
          <p:cNvPr id="42" name="Rectangle 41"/>
          <p:cNvSpPr/>
          <p:nvPr/>
        </p:nvSpPr>
        <p:spPr>
          <a:xfrm>
            <a:off x="65907" y="2367230"/>
            <a:ext cx="4304213" cy="1877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/>
              <a:t>- sur </a:t>
            </a:r>
            <a:r>
              <a:rPr lang="fr-FR" sz="1600" dirty="0"/>
              <a:t>les populations microbiennes du cycle de l'azote </a:t>
            </a:r>
            <a:r>
              <a:rPr lang="fr-FR" sz="1600" dirty="0" smtClean="0"/>
              <a:t>:</a:t>
            </a:r>
          </a:p>
          <a:p>
            <a:pPr algn="just"/>
            <a:r>
              <a:rPr lang="fr-FR" sz="1600" dirty="0" smtClean="0">
                <a:sym typeface="Wingdings"/>
              </a:rPr>
              <a:t>     </a:t>
            </a:r>
            <a:r>
              <a:rPr lang="fr-FR" sz="1600" dirty="0" smtClean="0"/>
              <a:t> Stimulation des nitrifiants et de leurs activités d'autant + </a:t>
            </a:r>
            <a:r>
              <a:rPr lang="fr-FR" sz="1600" dirty="0" smtClean="0">
                <a:sym typeface="Wingdings"/>
              </a:rPr>
              <a:t> que les PRO sont riches en N et notamment en NH4+</a:t>
            </a:r>
          </a:p>
          <a:p>
            <a:pPr algn="just"/>
            <a:r>
              <a:rPr lang="fr-FR" sz="1600" dirty="0" smtClean="0">
                <a:sym typeface="Wingdings"/>
              </a:rPr>
              <a:t>     </a:t>
            </a:r>
            <a:r>
              <a:rPr lang="fr-FR" sz="1600" dirty="0" smtClean="0"/>
              <a:t> peu d'effet sur les </a:t>
            </a:r>
            <a:r>
              <a:rPr lang="fr-FR" sz="1600" dirty="0" err="1" smtClean="0"/>
              <a:t>dénitrifiants</a:t>
            </a:r>
            <a:r>
              <a:rPr lang="fr-FR" sz="1600" dirty="0" smtClean="0"/>
              <a:t> et la production de N2O</a:t>
            </a:r>
            <a:endParaRPr lang="fr-FR" sz="1600" dirty="0"/>
          </a:p>
        </p:txBody>
      </p:sp>
      <p:sp>
        <p:nvSpPr>
          <p:cNvPr id="43" name="Rectangle 42"/>
          <p:cNvSpPr/>
          <p:nvPr/>
        </p:nvSpPr>
        <p:spPr>
          <a:xfrm>
            <a:off x="65908" y="4296568"/>
            <a:ext cx="430421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- </a:t>
            </a:r>
            <a:r>
              <a:rPr lang="fr-FR" sz="1600" dirty="0" smtClean="0"/>
              <a:t>Sur les </a:t>
            </a:r>
            <a:r>
              <a:rPr lang="fr-FR" sz="1600" dirty="0" err="1" smtClean="0"/>
              <a:t>VdT</a:t>
            </a:r>
            <a:r>
              <a:rPr lang="fr-FR" sz="1600" dirty="0" smtClean="0"/>
              <a:t> : </a:t>
            </a:r>
            <a:r>
              <a:rPr lang="fr-FR" sz="1600" dirty="0">
                <a:sym typeface="Wingdings"/>
              </a:rPr>
              <a:t> </a:t>
            </a:r>
            <a:r>
              <a:rPr lang="fr-FR" sz="1600" dirty="0" smtClean="0">
                <a:sym typeface="Wingdings"/>
              </a:rPr>
              <a:t>de </a:t>
            </a:r>
            <a:r>
              <a:rPr lang="fr-FR" sz="1600" dirty="0" smtClean="0"/>
              <a:t>la </a:t>
            </a:r>
            <a:r>
              <a:rPr lang="fr-FR" sz="1600" dirty="0"/>
              <a:t>densité </a:t>
            </a:r>
            <a:r>
              <a:rPr lang="fr-FR" sz="1600" dirty="0" smtClean="0"/>
              <a:t>et de la </a:t>
            </a:r>
            <a:r>
              <a:rPr lang="fr-FR" sz="1600" dirty="0"/>
              <a:t>proportion de vers anéciques.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3149" y="363140"/>
            <a:ext cx="284724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Impact des apports de PRO :</a:t>
            </a:r>
            <a:endParaRPr lang="fr-FR" sz="1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579425" y="346263"/>
            <a:ext cx="2847248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Impact des TCSL :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5272" y="5000070"/>
            <a:ext cx="8856103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ym typeface="Wingdings"/>
              </a:rPr>
              <a:t> Amplitude de la réponse biologique dépendante de l’état initial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FR" sz="1600" dirty="0" smtClean="0"/>
              <a:t>Quels indicateurs pour quelle question </a:t>
            </a:r>
            <a:r>
              <a:rPr lang="fr-FR" sz="1600" dirty="0"/>
              <a:t>?</a:t>
            </a:r>
            <a:endParaRPr lang="fr-FR" sz="1600" dirty="0" smtClean="0"/>
          </a:p>
          <a:p>
            <a:pPr algn="ctr"/>
            <a:r>
              <a:rPr lang="fr-FR" sz="1600" dirty="0" smtClean="0"/>
              <a:t>- Evaluation de l’état biologique : abondance, indice de diversité (nb espèce = richesse ; </a:t>
            </a:r>
            <a:r>
              <a:rPr lang="fr-FR" sz="1600" dirty="0" err="1" smtClean="0"/>
              <a:t>équitabilité</a:t>
            </a:r>
            <a:r>
              <a:rPr lang="fr-FR" sz="1600" dirty="0" smtClean="0"/>
              <a:t>)</a:t>
            </a:r>
          </a:p>
          <a:p>
            <a:pPr algn="ctr"/>
            <a:r>
              <a:rPr lang="fr-FR" sz="1600" dirty="0" smtClean="0"/>
              <a:t>- Evaluation fonctionnelle : </a:t>
            </a:r>
            <a:r>
              <a:rPr lang="fr-FR" sz="1600" dirty="0" smtClean="0">
                <a:sym typeface="Wingdings" panose="05000000000000000000" pitchFamily="2" charset="2"/>
              </a:rPr>
              <a:t>indicateurs d’activité (µ</a:t>
            </a:r>
            <a:r>
              <a:rPr lang="fr-FR" sz="1600" dirty="0" err="1" smtClean="0">
                <a:sym typeface="Wingdings" panose="05000000000000000000" pitchFamily="2" charset="2"/>
              </a:rPr>
              <a:t>orga</a:t>
            </a:r>
            <a:r>
              <a:rPr lang="fr-FR" sz="1600" dirty="0" smtClean="0">
                <a:sym typeface="Wingdings" panose="05000000000000000000" pitchFamily="2" charset="2"/>
              </a:rPr>
              <a:t>), groupes fonctionnels (nématodes, </a:t>
            </a:r>
            <a:r>
              <a:rPr lang="fr-FR" sz="1600" dirty="0" err="1" smtClean="0">
                <a:sym typeface="Wingdings" panose="05000000000000000000" pitchFamily="2" charset="2"/>
              </a:rPr>
              <a:t>lombriciens</a:t>
            </a:r>
            <a:r>
              <a:rPr lang="fr-FR" sz="1600" dirty="0" smtClean="0">
                <a:sym typeface="Wingdings" panose="05000000000000000000" pitchFamily="2" charset="2"/>
              </a:rPr>
              <a:t>)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07164" y="2819240"/>
            <a:ext cx="4304211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dirty="0" smtClean="0"/>
              <a:t>Sur les </a:t>
            </a:r>
            <a:r>
              <a:rPr lang="fr-FR" sz="1600" dirty="0" err="1" smtClean="0"/>
              <a:t>VdT</a:t>
            </a:r>
            <a:r>
              <a:rPr lang="fr-FR" sz="1600" dirty="0" smtClean="0"/>
              <a:t> 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Réponses différentes selon le mode de gestion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>
                <a:sym typeface="Wingdings"/>
              </a:rPr>
              <a:t>Effet majeur de la réduction du travail du sol sur biomasse et anéciques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>
                <a:sym typeface="Wingdings"/>
              </a:rPr>
              <a:t>Effet majeur de la fertilisation sur l’abondance et les endogés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>
                <a:sym typeface="Wingdings"/>
              </a:rPr>
              <a:t> Nécessité de réfléchir conjointement Travail du sol et Fertilisation 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4607164" y="752920"/>
            <a:ext cx="430421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dirty="0" smtClean="0"/>
              <a:t>sur </a:t>
            </a:r>
            <a:r>
              <a:rPr lang="fr-FR" sz="1600" dirty="0"/>
              <a:t>la biomasse microbienne </a:t>
            </a:r>
            <a:r>
              <a:rPr lang="fr-FR" sz="1600" dirty="0" smtClean="0"/>
              <a:t>totale: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Effet positif de la réduction du travail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Pas d’effet du retournement vs non retournement </a:t>
            </a:r>
            <a:r>
              <a:rPr lang="fr-FR" sz="1600" dirty="0" smtClean="0">
                <a:sym typeface="Wingdings" panose="05000000000000000000" pitchFamily="2" charset="2"/>
              </a:rPr>
              <a:t> </a:t>
            </a:r>
            <a:r>
              <a:rPr lang="fr-FR" sz="1600" dirty="0" smtClean="0"/>
              <a:t>Suit la MO</a:t>
            </a:r>
            <a:endParaRPr lang="fr-FR" sz="1600" dirty="0"/>
          </a:p>
        </p:txBody>
      </p:sp>
      <p:sp>
        <p:nvSpPr>
          <p:cNvPr id="12" name="Rectangle 11"/>
          <p:cNvSpPr/>
          <p:nvPr/>
        </p:nvSpPr>
        <p:spPr>
          <a:xfrm>
            <a:off x="4607164" y="1903820"/>
            <a:ext cx="430421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600" dirty="0" smtClean="0"/>
              <a:t>sur les nématodes 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Effet positif du TS (fongivores)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sz="1600" dirty="0" smtClean="0"/>
              <a:t>Effet positif de la fertilisation (bactérivores)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828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1"/>
          <p:cNvSpPr txBox="1">
            <a:spLocks/>
          </p:cNvSpPr>
          <p:nvPr/>
        </p:nvSpPr>
        <p:spPr>
          <a:xfrm>
            <a:off x="175936" y="122833"/>
            <a:ext cx="8681463" cy="557875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Fonctions des organismes du sol et services écosystémiques associés</a:t>
            </a:r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196649" y="2870041"/>
            <a:ext cx="8838170" cy="3077582"/>
            <a:chOff x="196649" y="2870041"/>
            <a:chExt cx="8838170" cy="3077582"/>
          </a:xfrm>
        </p:grpSpPr>
        <p:sp>
          <p:nvSpPr>
            <p:cNvPr id="8" name="ZoneTexte 7"/>
            <p:cNvSpPr txBox="1"/>
            <p:nvPr/>
          </p:nvSpPr>
          <p:spPr>
            <a:xfrm>
              <a:off x="6562240" y="3811285"/>
              <a:ext cx="247257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1600" dirty="0" smtClean="0"/>
                <a:t>Minéralisation de la MO et recyclage des nutriments</a:t>
              </a:r>
              <a:endParaRPr lang="fr-FR" sz="16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96649" y="2885430"/>
              <a:ext cx="2838028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1600" dirty="0" smtClean="0"/>
                <a:t>Régulation des populations</a:t>
              </a:r>
              <a:endParaRPr lang="fr-FR" sz="16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96649" y="3592918"/>
              <a:ext cx="2838028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Stabilité de la structure du sol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562240" y="3097759"/>
              <a:ext cx="247257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sz="1600" dirty="0" smtClean="0"/>
                <a:t>Biodégradation de polluants</a:t>
              </a:r>
            </a:p>
          </p:txBody>
        </p:sp>
        <p:sp>
          <p:nvSpPr>
            <p:cNvPr id="19" name="Flèche droite 18"/>
            <p:cNvSpPr/>
            <p:nvPr/>
          </p:nvSpPr>
          <p:spPr>
            <a:xfrm flipH="1">
              <a:off x="3085629" y="2870041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 droite 20"/>
            <p:cNvSpPr/>
            <p:nvPr/>
          </p:nvSpPr>
          <p:spPr>
            <a:xfrm flipH="1" flipV="1">
              <a:off x="3085629" y="3592229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lèche droite 21"/>
            <p:cNvSpPr/>
            <p:nvPr/>
          </p:nvSpPr>
          <p:spPr>
            <a:xfrm>
              <a:off x="6080618" y="3224889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lèche droite 22"/>
            <p:cNvSpPr/>
            <p:nvPr/>
          </p:nvSpPr>
          <p:spPr>
            <a:xfrm flipV="1">
              <a:off x="6080618" y="3933429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chemeClr val="bg1"/>
                </a:gs>
                <a:gs pos="0">
                  <a:schemeClr val="bg1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3385" y="5688346"/>
              <a:ext cx="360000" cy="180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73385" y="5609069"/>
              <a:ext cx="1392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Fonctions</a:t>
              </a:r>
              <a:endParaRPr lang="fr-FR" sz="1600" dirty="0"/>
            </a:p>
          </p:txBody>
        </p:sp>
      </p:grpSp>
      <p:pic>
        <p:nvPicPr>
          <p:cNvPr id="31" name="Picture 6" descr="DSCN30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8" b="28307"/>
          <a:stretch/>
        </p:blipFill>
        <p:spPr bwMode="auto">
          <a:xfrm>
            <a:off x="3566359" y="2473527"/>
            <a:ext cx="2446019" cy="212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5" t="35966" r="38540" b="40021"/>
          <a:stretch/>
        </p:blipFill>
        <p:spPr bwMode="auto">
          <a:xfrm>
            <a:off x="3614127" y="3658112"/>
            <a:ext cx="1061638" cy="781959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4" t="66947" r="47991" b="23539"/>
          <a:stretch/>
        </p:blipFill>
        <p:spPr bwMode="auto">
          <a:xfrm>
            <a:off x="3673163" y="2769576"/>
            <a:ext cx="805302" cy="77578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 t="15749" r="38707" b="54167"/>
          <a:stretch/>
        </p:blipFill>
        <p:spPr bwMode="auto">
          <a:xfrm>
            <a:off x="4566794" y="2769576"/>
            <a:ext cx="1326019" cy="775779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536127" y="604655"/>
            <a:ext cx="6071331" cy="1823093"/>
            <a:chOff x="1536127" y="604655"/>
            <a:chExt cx="6071331" cy="1823093"/>
          </a:xfrm>
        </p:grpSpPr>
        <p:sp>
          <p:nvSpPr>
            <p:cNvPr id="3" name="Ellipse 2"/>
            <p:cNvSpPr/>
            <p:nvPr/>
          </p:nvSpPr>
          <p:spPr>
            <a:xfrm>
              <a:off x="1536127" y="604655"/>
              <a:ext cx="3214177" cy="105255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Impact des apports de produits résiduaires organiques (PRO)</a:t>
              </a:r>
              <a:endParaRPr lang="fr-FR" dirty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4857424" y="604655"/>
              <a:ext cx="2750034" cy="105255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Impact du travail du sol</a:t>
              </a:r>
              <a:endParaRPr lang="fr-FR" dirty="0"/>
            </a:p>
          </p:txBody>
        </p:sp>
        <p:sp>
          <p:nvSpPr>
            <p:cNvPr id="4" name="Flèche droite rayée 3"/>
            <p:cNvSpPr/>
            <p:nvPr/>
          </p:nvSpPr>
          <p:spPr>
            <a:xfrm rot="3163924">
              <a:off x="3914285" y="1884042"/>
              <a:ext cx="743508" cy="343903"/>
            </a:xfrm>
            <a:prstGeom prst="striped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lèche droite rayée 47"/>
            <p:cNvSpPr/>
            <p:nvPr/>
          </p:nvSpPr>
          <p:spPr>
            <a:xfrm rot="18436076" flipH="1">
              <a:off x="4917928" y="1884042"/>
              <a:ext cx="743508" cy="343903"/>
            </a:xfrm>
            <a:prstGeom prst="striped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/>
            <p:nvPr/>
          </p:nvSpPr>
          <p:spPr>
            <a:xfrm>
              <a:off x="4483476" y="1410503"/>
              <a:ext cx="627797" cy="52762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/>
                <a:t>?</a:t>
              </a:r>
              <a:endParaRPr lang="fr-FR" sz="2400" b="1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17113" y="1928806"/>
            <a:ext cx="8985946" cy="4244084"/>
            <a:chOff x="117113" y="1928806"/>
            <a:chExt cx="8985946" cy="4244084"/>
          </a:xfrm>
        </p:grpSpPr>
        <p:sp>
          <p:nvSpPr>
            <p:cNvPr id="27" name="ZoneTexte 26"/>
            <p:cNvSpPr txBox="1"/>
            <p:nvPr/>
          </p:nvSpPr>
          <p:spPr>
            <a:xfrm>
              <a:off x="574609" y="5834336"/>
              <a:ext cx="2909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Services écosystémiques</a:t>
              </a:r>
              <a:endParaRPr lang="fr-FR" sz="1600" dirty="0"/>
            </a:p>
          </p:txBody>
        </p:sp>
        <p:sp>
          <p:nvSpPr>
            <p:cNvPr id="28" name="Flèche droite 27"/>
            <p:cNvSpPr/>
            <p:nvPr/>
          </p:nvSpPr>
          <p:spPr>
            <a:xfrm rot="16200000">
              <a:off x="7485669" y="2652838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92D050"/>
                </a:gs>
                <a:gs pos="0">
                  <a:srgbClr val="92D05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 droite 28"/>
            <p:cNvSpPr/>
            <p:nvPr/>
          </p:nvSpPr>
          <p:spPr>
            <a:xfrm rot="5400000" flipH="1">
              <a:off x="1336706" y="2420821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92D050"/>
                </a:gs>
                <a:gs pos="0">
                  <a:srgbClr val="92D05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lèche droite 32"/>
            <p:cNvSpPr/>
            <p:nvPr/>
          </p:nvSpPr>
          <p:spPr>
            <a:xfrm rot="16200000" flipH="1" flipV="1">
              <a:off x="1408666" y="4031761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92D050"/>
                </a:gs>
                <a:gs pos="0">
                  <a:srgbClr val="92D05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117113" y="4464311"/>
              <a:ext cx="2917564" cy="919401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tx1"/>
                  </a:solidFill>
                </a:rPr>
                <a:t>Régulation processus hydrologiques, protection contre érosion</a:t>
              </a:r>
              <a:endParaRPr lang="fr-FR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à coins arrondis 39"/>
            <p:cNvSpPr/>
            <p:nvPr/>
          </p:nvSpPr>
          <p:spPr>
            <a:xfrm>
              <a:off x="6080618" y="1928806"/>
              <a:ext cx="3008790" cy="646986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Détoxification des sols et protection de la qualité des eaux</a:t>
              </a:r>
              <a:endParaRPr lang="fr-FR" sz="1600" dirty="0"/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6630480" y="4968742"/>
              <a:ext cx="2472579" cy="919401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Fertilité des sols et économie de fertilisants minéraux</a:t>
              </a:r>
            </a:p>
          </p:txBody>
        </p:sp>
        <p:sp>
          <p:nvSpPr>
            <p:cNvPr id="42" name="Rectangle à coins arrondis 41"/>
            <p:cNvSpPr/>
            <p:nvPr/>
          </p:nvSpPr>
          <p:spPr>
            <a:xfrm>
              <a:off x="117113" y="1955329"/>
              <a:ext cx="2838028" cy="374571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/>
                <a:t>Protection des </a:t>
              </a:r>
              <a:r>
                <a:rPr lang="fr-FR" sz="1600" dirty="0" smtClean="0"/>
                <a:t>cultures</a:t>
              </a:r>
              <a:endParaRPr lang="fr-FR" sz="1600" dirty="0"/>
            </a:p>
          </p:txBody>
        </p:sp>
        <p:sp>
          <p:nvSpPr>
            <p:cNvPr id="44" name="Rectangle à coins arrondis 43"/>
            <p:cNvSpPr/>
            <p:nvPr/>
          </p:nvSpPr>
          <p:spPr>
            <a:xfrm>
              <a:off x="213385" y="5922081"/>
              <a:ext cx="360000" cy="180000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FR" dirty="0"/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4210326" y="4968742"/>
              <a:ext cx="2373763" cy="646986"/>
            </a:xfrm>
            <a:prstGeom prst="round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Echanges gazeux et séquestration du C</a:t>
              </a:r>
              <a:endParaRPr lang="fr-FR" sz="1600" dirty="0"/>
            </a:p>
          </p:txBody>
        </p:sp>
        <p:sp>
          <p:nvSpPr>
            <p:cNvPr id="50" name="Flèche droite 49"/>
            <p:cNvSpPr/>
            <p:nvPr/>
          </p:nvSpPr>
          <p:spPr>
            <a:xfrm rot="3179746" flipV="1">
              <a:off x="7818127" y="4525808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92D050"/>
                </a:gs>
                <a:gs pos="0">
                  <a:srgbClr val="92D05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Flèche droite 50"/>
            <p:cNvSpPr/>
            <p:nvPr/>
          </p:nvSpPr>
          <p:spPr>
            <a:xfrm rot="18420254" flipH="1" flipV="1">
              <a:off x="6282864" y="4525808"/>
              <a:ext cx="398842" cy="369332"/>
            </a:xfrm>
            <a:prstGeom prst="rightArrow">
              <a:avLst/>
            </a:prstGeom>
            <a:gradFill flip="none" rotWithShape="1">
              <a:gsLst>
                <a:gs pos="0">
                  <a:srgbClr val="92D050"/>
                </a:gs>
                <a:gs pos="0">
                  <a:srgbClr val="92D05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14" y="3658113"/>
            <a:ext cx="1198326" cy="781959"/>
          </a:xfrm>
          <a:prstGeom prst="rect">
            <a:avLst/>
          </a:prstGeom>
          <a:noFill/>
          <a:ln w="317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1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189186" y="1671076"/>
            <a:ext cx="8781393" cy="7172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600" b="1" dirty="0" smtClean="0">
                <a:solidFill>
                  <a:schemeClr val="accent6"/>
                </a:solidFill>
              </a:rPr>
              <a:t>G</a:t>
            </a:r>
            <a:r>
              <a:rPr lang="fr-FR" sz="1600" b="1" dirty="0" smtClean="0">
                <a:solidFill>
                  <a:schemeClr val="bg1"/>
                </a:solidFill>
              </a:rPr>
              <a:t>ESTION DES </a:t>
            </a:r>
            <a:r>
              <a:rPr lang="fr-FR" sz="1600" b="1" dirty="0">
                <a:solidFill>
                  <a:schemeClr val="accent6"/>
                </a:solidFill>
              </a:rPr>
              <a:t>M</a:t>
            </a:r>
            <a:r>
              <a:rPr lang="fr-FR" sz="1600" b="1" dirty="0" smtClean="0">
                <a:solidFill>
                  <a:schemeClr val="bg1"/>
                </a:solidFill>
              </a:rPr>
              <a:t>ATIÈRES </a:t>
            </a:r>
            <a:r>
              <a:rPr lang="fr-FR" sz="1600" b="1" dirty="0">
                <a:solidFill>
                  <a:schemeClr val="accent6"/>
                </a:solidFill>
              </a:rPr>
              <a:t>O</a:t>
            </a:r>
            <a:r>
              <a:rPr lang="fr-FR" sz="1600" b="1" dirty="0" smtClean="0">
                <a:solidFill>
                  <a:schemeClr val="bg1"/>
                </a:solidFill>
              </a:rPr>
              <a:t>RGANIQUES ET DU </a:t>
            </a:r>
            <a:r>
              <a:rPr lang="fr-FR" sz="1600" b="1" dirty="0">
                <a:solidFill>
                  <a:schemeClr val="accent6"/>
                </a:solidFill>
              </a:rPr>
              <a:t>T</a:t>
            </a:r>
            <a:r>
              <a:rPr lang="fr-FR" sz="1600" b="1" dirty="0" smtClean="0">
                <a:solidFill>
                  <a:schemeClr val="bg1"/>
                </a:solidFill>
              </a:rPr>
              <a:t>RAVAIL DU </a:t>
            </a:r>
            <a:r>
              <a:rPr lang="fr-FR" sz="1600" b="1" dirty="0">
                <a:solidFill>
                  <a:schemeClr val="accent6"/>
                </a:solidFill>
              </a:rPr>
              <a:t>S</a:t>
            </a:r>
            <a:r>
              <a:rPr lang="fr-FR" sz="16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600" b="1" dirty="0" smtClean="0">
                <a:solidFill>
                  <a:schemeClr val="bg1"/>
                </a:solidFill>
              </a:rPr>
              <a:t>DES </a:t>
            </a:r>
            <a:r>
              <a:rPr lang="fr-FR" sz="1600" b="1" dirty="0">
                <a:solidFill>
                  <a:schemeClr val="accent6"/>
                </a:solidFill>
              </a:rPr>
              <a:t>P</a:t>
            </a:r>
            <a:r>
              <a:rPr lang="fr-FR" sz="1600" b="1" dirty="0" smtClean="0">
                <a:solidFill>
                  <a:schemeClr val="bg1"/>
                </a:solidFill>
              </a:rPr>
              <a:t>RATIQUES QUI </a:t>
            </a:r>
            <a:r>
              <a:rPr lang="fr-FR" sz="1600" b="1" dirty="0">
                <a:solidFill>
                  <a:schemeClr val="accent6"/>
                </a:solidFill>
              </a:rPr>
              <a:t>A</a:t>
            </a:r>
            <a:r>
              <a:rPr lang="fr-FR" sz="1600" b="1" dirty="0" smtClean="0">
                <a:solidFill>
                  <a:schemeClr val="bg1"/>
                </a:solidFill>
              </a:rPr>
              <a:t>MÉLIORENT LES </a:t>
            </a:r>
            <a:r>
              <a:rPr lang="fr-FR" sz="1600" b="1" dirty="0">
                <a:solidFill>
                  <a:schemeClr val="accent6"/>
                </a:solidFill>
              </a:rPr>
              <a:t>S</a:t>
            </a:r>
            <a:r>
              <a:rPr lang="fr-FR" sz="1600" b="1" dirty="0" smtClean="0">
                <a:solidFill>
                  <a:schemeClr val="bg1"/>
                </a:solidFill>
              </a:rPr>
              <a:t>ERVICES </a:t>
            </a:r>
            <a:r>
              <a:rPr lang="fr-FR" sz="1600" b="1" dirty="0" smtClean="0">
                <a:solidFill>
                  <a:schemeClr val="accent6"/>
                </a:solidFill>
              </a:rPr>
              <a:t>É</a:t>
            </a:r>
            <a:r>
              <a:rPr lang="fr-FR" sz="16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600" b="1" dirty="0">
                <a:solidFill>
                  <a:schemeClr val="accent6"/>
                </a:solidFill>
              </a:rPr>
              <a:t>S</a:t>
            </a:r>
            <a:r>
              <a:rPr lang="fr-FR" sz="1600" b="1" dirty="0" smtClean="0">
                <a:solidFill>
                  <a:schemeClr val="bg1"/>
                </a:solidFill>
              </a:rPr>
              <a:t>OLS ?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0"/>
            <a:ext cx="3498640" cy="156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7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0"/>
            <a:ext cx="3267060" cy="1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0"/>
            <a:ext cx="2385060" cy="1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4"/>
          <p:cNvSpPr txBox="1">
            <a:spLocks/>
          </p:cNvSpPr>
          <p:nvPr/>
        </p:nvSpPr>
        <p:spPr>
          <a:xfrm>
            <a:off x="626266" y="2568972"/>
            <a:ext cx="7970293" cy="165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smtClean="0">
                <a:solidFill>
                  <a:srgbClr val="FFC000"/>
                </a:solidFill>
              </a:rPr>
              <a:t>APPORT DE PRO et BIODIVERSITE DES SOLS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00" b="1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b="1" dirty="0" smtClean="0"/>
              <a:t>Impact </a:t>
            </a:r>
            <a:r>
              <a:rPr lang="en-US" sz="3000" b="1" dirty="0" err="1" smtClean="0"/>
              <a:t>sur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l'abondance</a:t>
            </a:r>
            <a:r>
              <a:rPr lang="en-US" sz="3000" b="1" dirty="0" smtClean="0"/>
              <a:t>, la </a:t>
            </a:r>
            <a:r>
              <a:rPr lang="en-US" sz="3000" b="1" dirty="0" err="1" smtClean="0"/>
              <a:t>diversité</a:t>
            </a:r>
            <a:r>
              <a:rPr lang="en-US" sz="3000" b="1" dirty="0" smtClean="0"/>
              <a:t> et les </a:t>
            </a:r>
            <a:r>
              <a:rPr lang="en-US" sz="3000" b="1" dirty="0" err="1" smtClean="0"/>
              <a:t>activités</a:t>
            </a:r>
            <a:r>
              <a:rPr lang="en-US" sz="3000" b="1" dirty="0" smtClean="0"/>
              <a:t> des </a:t>
            </a:r>
            <a:r>
              <a:rPr lang="en-US" sz="3000" b="1" dirty="0" err="1" smtClean="0"/>
              <a:t>organismes</a:t>
            </a:r>
            <a:r>
              <a:rPr lang="en-US" sz="3000" b="1" dirty="0" smtClean="0"/>
              <a:t> du sol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9186" y="5896599"/>
            <a:ext cx="8844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12 décembre 2014 - </a:t>
            </a:r>
            <a:r>
              <a:rPr lang="fr-FR" sz="1200" dirty="0">
                <a:solidFill>
                  <a:schemeClr val="bg1"/>
                </a:solidFill>
              </a:rPr>
              <a:t>Centre International de Séjour de </a:t>
            </a:r>
            <a:r>
              <a:rPr lang="fr-FR" sz="1200" dirty="0" smtClean="0">
                <a:solidFill>
                  <a:schemeClr val="bg1"/>
                </a:solidFill>
              </a:rPr>
              <a:t>Paris, </a:t>
            </a:r>
            <a:r>
              <a:rPr lang="fr-FR" sz="1200" dirty="0">
                <a:solidFill>
                  <a:schemeClr val="bg1"/>
                </a:solidFill>
              </a:rPr>
              <a:t>6 av. Maurice </a:t>
            </a:r>
            <a:r>
              <a:rPr lang="fr-FR" sz="1200" dirty="0" smtClean="0">
                <a:solidFill>
                  <a:schemeClr val="bg1"/>
                </a:solidFill>
              </a:rPr>
              <a:t>Ravel, </a:t>
            </a:r>
            <a:r>
              <a:rPr lang="fr-FR" sz="1200" dirty="0">
                <a:solidFill>
                  <a:schemeClr val="bg1"/>
                </a:solidFill>
              </a:rPr>
              <a:t>75012 PARIS  </a:t>
            </a:r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5" t="35196" r="38540" b="40021"/>
          <a:stretch/>
        </p:blipFill>
        <p:spPr bwMode="auto">
          <a:xfrm>
            <a:off x="43349" y="3568899"/>
            <a:ext cx="1440000" cy="1440000"/>
          </a:xfrm>
          <a:prstGeom prst="ellipse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0" t="66947" r="48015" b="23539"/>
          <a:stretch/>
        </p:blipFill>
        <p:spPr bwMode="auto">
          <a:xfrm>
            <a:off x="887101" y="4417632"/>
            <a:ext cx="1440000" cy="1453416"/>
          </a:xfrm>
          <a:prstGeom prst="ellipse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56" y="3568899"/>
            <a:ext cx="1440000" cy="1440580"/>
          </a:xfrm>
          <a:prstGeom prst="ellipse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Placeholder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 r="12534"/>
          <a:stretch>
            <a:fillRect/>
          </a:stretch>
        </p:blipFill>
        <p:spPr>
          <a:xfrm>
            <a:off x="6832697" y="4431048"/>
            <a:ext cx="1440000" cy="14400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72508" y="4398237"/>
            <a:ext cx="4646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Fiona </a:t>
            </a:r>
            <a:r>
              <a:rPr lang="en-US" b="1" dirty="0">
                <a:solidFill>
                  <a:schemeClr val="bg1"/>
                </a:solidFill>
              </a:rPr>
              <a:t>OBRIOT, Olivier </a:t>
            </a:r>
            <a:r>
              <a:rPr lang="en-US" b="1" dirty="0" err="1">
                <a:solidFill>
                  <a:schemeClr val="bg1"/>
                </a:solidFill>
              </a:rPr>
              <a:t>Crouzet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Guénola</a:t>
            </a:r>
            <a:r>
              <a:rPr lang="en-US" b="1" dirty="0">
                <a:solidFill>
                  <a:schemeClr val="bg1"/>
                </a:solidFill>
              </a:rPr>
              <a:t> PERES, Sabine </a:t>
            </a:r>
            <a:r>
              <a:rPr lang="en-US" b="1" dirty="0" smtClean="0">
                <a:solidFill>
                  <a:schemeClr val="bg1"/>
                </a:solidFill>
              </a:rPr>
              <a:t>HOUOT, </a:t>
            </a:r>
            <a:r>
              <a:rPr lang="en-US" b="1" u="sng" dirty="0">
                <a:solidFill>
                  <a:schemeClr val="bg1"/>
                </a:solidFill>
              </a:rPr>
              <a:t>Laure VIEUBLE GONOD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2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73489" y="1231702"/>
            <a:ext cx="2345911" cy="4087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1800" dirty="0"/>
              <a:t>Site </a:t>
            </a:r>
            <a:r>
              <a:rPr lang="fr-FR" sz="1800" dirty="0" err="1"/>
              <a:t>Qualiagro</a:t>
            </a:r>
            <a:r>
              <a:rPr lang="fr-FR" sz="1800" dirty="0"/>
              <a:t> (</a:t>
            </a:r>
            <a:r>
              <a:rPr lang="fr-FR" sz="1800" dirty="0" err="1"/>
              <a:t>Feucherolles</a:t>
            </a:r>
            <a:r>
              <a:rPr lang="fr-FR" sz="1800" dirty="0"/>
              <a:t>, 78, France)</a:t>
            </a:r>
          </a:p>
        </p:txBody>
      </p:sp>
      <p:sp>
        <p:nvSpPr>
          <p:cNvPr id="36" name="Titre 1"/>
          <p:cNvSpPr txBox="1">
            <a:spLocks/>
          </p:cNvSpPr>
          <p:nvPr/>
        </p:nvSpPr>
        <p:spPr>
          <a:xfrm>
            <a:off x="475701" y="4802643"/>
            <a:ext cx="2299775" cy="278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 smtClean="0"/>
              <a:t>Site Colmar (68, France)</a:t>
            </a:r>
            <a:endParaRPr lang="fr-FR" sz="1800" dirty="0"/>
          </a:p>
        </p:txBody>
      </p:sp>
      <p:sp>
        <p:nvSpPr>
          <p:cNvPr id="40" name="Ellipse 39"/>
          <p:cNvSpPr/>
          <p:nvPr/>
        </p:nvSpPr>
        <p:spPr>
          <a:xfrm>
            <a:off x="2140014" y="2372503"/>
            <a:ext cx="27395" cy="2697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Titre 1"/>
          <p:cNvSpPr txBox="1">
            <a:spLocks/>
          </p:cNvSpPr>
          <p:nvPr/>
        </p:nvSpPr>
        <p:spPr>
          <a:xfrm>
            <a:off x="364618" y="312804"/>
            <a:ext cx="8681463" cy="55787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Sites d'étude et effets recherchés</a:t>
            </a:r>
            <a:endParaRPr lang="fr-FR" dirty="0"/>
          </a:p>
        </p:txBody>
      </p:sp>
      <p:grpSp>
        <p:nvGrpSpPr>
          <p:cNvPr id="32" name="Groupe 31"/>
          <p:cNvGrpSpPr/>
          <p:nvPr/>
        </p:nvGrpSpPr>
        <p:grpSpPr>
          <a:xfrm>
            <a:off x="1067286" y="1678546"/>
            <a:ext cx="1115051" cy="997848"/>
            <a:chOff x="6477000" y="908720"/>
            <a:chExt cx="2667000" cy="2562226"/>
          </a:xfrm>
        </p:grpSpPr>
        <p:pic>
          <p:nvPicPr>
            <p:cNvPr id="33" name="Picture 2" descr="Voir la carte topographique de France">
              <a:hlinkClick r:id="rId3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77000" y="908720"/>
              <a:ext cx="2667000" cy="2562226"/>
            </a:xfrm>
            <a:prstGeom prst="rect">
              <a:avLst/>
            </a:prstGeom>
            <a:noFill/>
          </p:spPr>
        </p:pic>
        <p:sp>
          <p:nvSpPr>
            <p:cNvPr id="34" name="Ellipse 33"/>
            <p:cNvSpPr/>
            <p:nvPr/>
          </p:nvSpPr>
          <p:spPr>
            <a:xfrm>
              <a:off x="7740352" y="15567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067285" y="3774054"/>
            <a:ext cx="1115051" cy="959710"/>
            <a:chOff x="651954" y="4170379"/>
            <a:chExt cx="1014653" cy="959710"/>
          </a:xfrm>
        </p:grpSpPr>
        <p:pic>
          <p:nvPicPr>
            <p:cNvPr id="41" name="Picture 2" descr="Voir la carte topographique de France">
              <a:hlinkClick r:id="rId3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954" y="4170379"/>
              <a:ext cx="1014653" cy="959710"/>
            </a:xfrm>
            <a:prstGeom prst="rect">
              <a:avLst/>
            </a:prstGeom>
            <a:noFill/>
          </p:spPr>
        </p:pic>
        <p:sp>
          <p:nvSpPr>
            <p:cNvPr id="44" name="Ellipse 43"/>
            <p:cNvSpPr/>
            <p:nvPr/>
          </p:nvSpPr>
          <p:spPr>
            <a:xfrm>
              <a:off x="1488731" y="4467064"/>
              <a:ext cx="27395" cy="2697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6210299" y="2486071"/>
            <a:ext cx="3219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Effets apports répétés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210299" y="3699022"/>
            <a:ext cx="2933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Effets  d'un nouvel apport (effets court terme)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Accolade fermante 12"/>
          <p:cNvSpPr/>
          <p:nvPr/>
        </p:nvSpPr>
        <p:spPr>
          <a:xfrm>
            <a:off x="5724523" y="1740517"/>
            <a:ext cx="323850" cy="1900081"/>
          </a:xfrm>
          <a:prstGeom prst="rightBrac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4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45" y="2660808"/>
            <a:ext cx="1121392" cy="4978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cxnSp>
        <p:nvCxnSpPr>
          <p:cNvPr id="17" name="Connecteur droit 16"/>
          <p:cNvCxnSpPr/>
          <p:nvPr/>
        </p:nvCxnSpPr>
        <p:spPr>
          <a:xfrm>
            <a:off x="5419724" y="1740517"/>
            <a:ext cx="0" cy="190008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5419724" y="3680505"/>
            <a:ext cx="0" cy="1401075"/>
          </a:xfrm>
          <a:prstGeom prst="line">
            <a:avLst/>
          </a:prstGeom>
          <a:ln w="38100">
            <a:solidFill>
              <a:schemeClr val="bg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286374" y="1740517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381499" y="1231702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Mise en place essais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51" name="Connecteur droit 50"/>
          <p:cNvCxnSpPr/>
          <p:nvPr/>
        </p:nvCxnSpPr>
        <p:spPr>
          <a:xfrm>
            <a:off x="5286374" y="3741430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5286374" y="2009371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5286374" y="2314171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5286374" y="2599921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5286374" y="2885671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5286374" y="3171421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5286374" y="3457171"/>
            <a:ext cx="2667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5553074" y="3889522"/>
            <a:ext cx="495299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853922" y="2194037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Epandages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69" name="Accolade fermante 68"/>
          <p:cNvSpPr/>
          <p:nvPr/>
        </p:nvSpPr>
        <p:spPr>
          <a:xfrm>
            <a:off x="2949047" y="1271340"/>
            <a:ext cx="323850" cy="3810240"/>
          </a:xfrm>
          <a:prstGeom prst="rightBrac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8" name="Flèche droite 27"/>
          <p:cNvSpPr/>
          <p:nvPr/>
        </p:nvSpPr>
        <p:spPr>
          <a:xfrm>
            <a:off x="3103027" y="2860758"/>
            <a:ext cx="484195" cy="59579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04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619" y="120359"/>
            <a:ext cx="7855610" cy="641445"/>
          </a:xfrm>
        </p:spPr>
        <p:txBody>
          <a:bodyPr>
            <a:noAutofit/>
          </a:bodyPr>
          <a:lstStyle/>
          <a:p>
            <a:r>
              <a:rPr lang="fr-FR" sz="3000" dirty="0"/>
              <a:t>Effet des PRO sur </a:t>
            </a:r>
            <a:r>
              <a:rPr lang="fr-FR" sz="3000" dirty="0" smtClean="0"/>
              <a:t>la biomasse microbienne</a:t>
            </a:r>
            <a:endParaRPr lang="fr-FR" sz="3000" dirty="0"/>
          </a:p>
        </p:txBody>
      </p:sp>
      <p:grpSp>
        <p:nvGrpSpPr>
          <p:cNvPr id="5" name="Groupe 4"/>
          <p:cNvGrpSpPr/>
          <p:nvPr/>
        </p:nvGrpSpPr>
        <p:grpSpPr>
          <a:xfrm>
            <a:off x="95250" y="900287"/>
            <a:ext cx="4458274" cy="4179539"/>
            <a:chOff x="4578223" y="938745"/>
            <a:chExt cx="4458274" cy="4179539"/>
          </a:xfrm>
        </p:grpSpPr>
        <p:pic>
          <p:nvPicPr>
            <p:cNvPr id="4" name="Picture 2" descr="D:\Mes Documents\Telechargements\Biomasse microbienne avant épandage 0109201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550" b="23359"/>
            <a:stretch/>
          </p:blipFill>
          <p:spPr bwMode="auto">
            <a:xfrm>
              <a:off x="4578223" y="1467750"/>
              <a:ext cx="4458273" cy="2511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78223" y="4194954"/>
              <a:ext cx="4458274" cy="92333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fr-FR" dirty="0" smtClean="0">
                  <a:solidFill>
                    <a:schemeClr val="bg1"/>
                  </a:solidFill>
                </a:rPr>
                <a:t>Effets apports répétés : </a:t>
              </a:r>
              <a:r>
                <a:rPr lang="fr-FR" dirty="0" smtClean="0">
                  <a:solidFill>
                    <a:schemeClr val="bg1"/>
                  </a:solidFill>
                  <a:sym typeface="Wingdings"/>
                </a:rPr>
                <a:t> BM </a:t>
              </a:r>
              <a:r>
                <a:rPr lang="fr-FR" dirty="0">
                  <a:solidFill>
                    <a:schemeClr val="bg1"/>
                  </a:solidFill>
                  <a:sym typeface="Wingdings"/>
                </a:rPr>
                <a:t>totale </a:t>
              </a:r>
              <a:r>
                <a:rPr lang="fr-FR" dirty="0" smtClean="0">
                  <a:solidFill>
                    <a:schemeClr val="bg1"/>
                  </a:solidFill>
                  <a:sym typeface="Symbol"/>
                </a:rPr>
                <a:t> </a:t>
              </a:r>
              <a:r>
                <a:rPr lang="fr-FR" dirty="0" smtClean="0">
                  <a:solidFill>
                    <a:schemeClr val="bg1"/>
                  </a:solidFill>
                </a:rPr>
                <a:t> </a:t>
              </a:r>
              <a:r>
                <a:rPr lang="fr-FR" dirty="0">
                  <a:solidFill>
                    <a:schemeClr val="bg1"/>
                  </a:solidFill>
                </a:rPr>
                <a:t>les traitements organiques </a:t>
              </a:r>
              <a:r>
                <a:rPr lang="fr-FR" dirty="0">
                  <a:solidFill>
                    <a:schemeClr val="bg1"/>
                  </a:solidFill>
                  <a:sym typeface="Wingdings"/>
                </a:rPr>
                <a:t>(facteur 1.4) </a:t>
              </a:r>
              <a:r>
                <a:rPr lang="fr-FR" dirty="0" smtClean="0">
                  <a:solidFill>
                    <a:schemeClr val="bg1"/>
                  </a:solidFill>
                </a:rPr>
                <a:t>après </a:t>
              </a:r>
              <a:r>
                <a:rPr lang="fr-FR" dirty="0">
                  <a:solidFill>
                    <a:schemeClr val="bg1"/>
                  </a:solidFill>
                </a:rPr>
                <a:t>7 </a:t>
              </a:r>
              <a:r>
                <a:rPr lang="fr-FR" dirty="0" smtClean="0">
                  <a:solidFill>
                    <a:schemeClr val="bg1"/>
                  </a:solidFill>
                </a:rPr>
                <a:t>apports (</a:t>
              </a:r>
              <a:r>
                <a:rPr lang="fr-FR" dirty="0" smtClean="0">
                  <a:solidFill>
                    <a:schemeClr val="bg1"/>
                  </a:solidFill>
                  <a:sym typeface="Wingdings"/>
                </a:rPr>
                <a:t> </a:t>
              </a:r>
              <a:r>
                <a:rPr lang="fr-FR" dirty="0">
                  <a:solidFill>
                    <a:schemeClr val="bg1"/>
                  </a:solidFill>
                </a:rPr>
                <a:t>teneurs en MO des </a:t>
              </a:r>
              <a:r>
                <a:rPr lang="fr-FR" dirty="0" smtClean="0">
                  <a:solidFill>
                    <a:schemeClr val="bg1"/>
                  </a:solidFill>
                </a:rPr>
                <a:t>sols)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508104" y="938745"/>
              <a:ext cx="2243824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/>
            </a:lstStyle>
            <a:p>
              <a:r>
                <a:rPr lang="fr-FR" dirty="0" smtClean="0"/>
                <a:t>Effets apports répétés</a:t>
              </a:r>
              <a:endParaRPr lang="fr-FR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4663286" y="881237"/>
            <a:ext cx="4279548" cy="5010535"/>
            <a:chOff x="148436" y="938745"/>
            <a:chExt cx="4279548" cy="5010535"/>
          </a:xfrm>
        </p:grpSpPr>
        <p:pic>
          <p:nvPicPr>
            <p:cNvPr id="7" name="Picture 2" descr="D:\Mes Documents\Telechargements\Biomasse microbienne après épandage 1410201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" r="14471" b="23359"/>
            <a:stretch/>
          </p:blipFill>
          <p:spPr bwMode="auto">
            <a:xfrm>
              <a:off x="148436" y="1492743"/>
              <a:ext cx="4279548" cy="251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1115617" y="938745"/>
              <a:ext cx="2296324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Effets  nouvel apport</a:t>
              </a:r>
              <a:endParaRPr lang="fr-FR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8436" y="4194954"/>
              <a:ext cx="4279548" cy="175432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Effet nouvel apport :</a:t>
              </a:r>
            </a:p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 - </a:t>
              </a:r>
              <a:r>
                <a:rPr lang="fr-FR" dirty="0" smtClean="0">
                  <a:solidFill>
                    <a:schemeClr val="bg1"/>
                  </a:solidFill>
                  <a:sym typeface="Wingdings"/>
                </a:rPr>
                <a:t> intense de la BM (facteurs </a:t>
              </a:r>
              <a:r>
                <a:rPr lang="fr-FR" dirty="0" smtClean="0">
                  <a:solidFill>
                    <a:schemeClr val="bg1"/>
                  </a:solidFill>
                </a:rPr>
                <a:t>1,2 à 1,9)</a:t>
              </a:r>
            </a:p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- PRO le + efficace = OMR (riche en C facilement biodégradable et directement assimilable par les microorganismes)</a:t>
              </a:r>
            </a:p>
            <a:p>
              <a:pPr algn="just">
                <a:defRPr/>
              </a:pPr>
              <a:r>
                <a:rPr lang="fr-FR" dirty="0" smtClean="0">
                  <a:solidFill>
                    <a:schemeClr val="bg1"/>
                  </a:solidFill>
                </a:rPr>
                <a:t>- Stimulation champignons &gt; bactéries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8260408" y="0"/>
            <a:ext cx="883592" cy="835747"/>
            <a:chOff x="6477000" y="908720"/>
            <a:chExt cx="2667000" cy="2562226"/>
          </a:xfrm>
        </p:grpSpPr>
        <p:pic>
          <p:nvPicPr>
            <p:cNvPr id="14" name="Picture 2" descr="Voir la carte topographique de France">
              <a:hlinkClick r:id="rId5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77000" y="908720"/>
              <a:ext cx="2667000" cy="2562226"/>
            </a:xfrm>
            <a:prstGeom prst="rect">
              <a:avLst/>
            </a:prstGeom>
            <a:noFill/>
          </p:spPr>
        </p:pic>
        <p:sp>
          <p:nvSpPr>
            <p:cNvPr id="15" name="Ellipse 14"/>
            <p:cNvSpPr/>
            <p:nvPr/>
          </p:nvSpPr>
          <p:spPr>
            <a:xfrm>
              <a:off x="7740352" y="15567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08" y="761804"/>
            <a:ext cx="883592" cy="402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1973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5" y="120359"/>
            <a:ext cx="7855610" cy="641445"/>
          </a:xfrm>
        </p:spPr>
        <p:txBody>
          <a:bodyPr>
            <a:noAutofit/>
          </a:bodyPr>
          <a:lstStyle/>
          <a:p>
            <a:r>
              <a:rPr lang="fr-FR" sz="3000" dirty="0"/>
              <a:t>Effet des PRO sur </a:t>
            </a:r>
            <a:r>
              <a:rPr lang="fr-FR" sz="3000" dirty="0" smtClean="0"/>
              <a:t>la biomasse microbienne</a:t>
            </a:r>
            <a:endParaRPr lang="fr-FR" sz="3000" dirty="0"/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370401"/>
              </p:ext>
            </p:extLst>
          </p:nvPr>
        </p:nvGraphicFramePr>
        <p:xfrm>
          <a:off x="4613080" y="1815930"/>
          <a:ext cx="4430110" cy="2736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Rectangle 39"/>
          <p:cNvSpPr/>
          <p:nvPr/>
        </p:nvSpPr>
        <p:spPr>
          <a:xfrm>
            <a:off x="232012" y="5022520"/>
            <a:ext cx="8762136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P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as  de stimulation de la biomasse microbienne </a:t>
            </a:r>
            <a:r>
              <a:rPr lang="fr-FR" dirty="0">
                <a:solidFill>
                  <a:schemeClr val="bg1"/>
                </a:solidFill>
                <a:sym typeface="Wingdings"/>
              </a:rPr>
              <a:t>t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otale, bactérienne et fongique après des apports répétés et après un nouvel apport  </a:t>
            </a:r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a</a:t>
            </a:r>
            <a:r>
              <a:rPr lang="fr-FR" dirty="0" smtClean="0">
                <a:solidFill>
                  <a:schemeClr val="bg1"/>
                </a:solidFill>
              </a:rPr>
              <a:t>pports </a:t>
            </a:r>
            <a:r>
              <a:rPr lang="fr-FR" dirty="0">
                <a:solidFill>
                  <a:schemeClr val="bg1"/>
                </a:solidFill>
              </a:rPr>
              <a:t>en MO par les PRO </a:t>
            </a:r>
            <a:r>
              <a:rPr lang="fr-FR" dirty="0" smtClean="0">
                <a:solidFill>
                  <a:schemeClr val="bg1"/>
                </a:solidFill>
              </a:rPr>
              <a:t>plus faibles (0.84-2.2 t C/ha)</a:t>
            </a: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764238"/>
              </p:ext>
            </p:extLst>
          </p:nvPr>
        </p:nvGraphicFramePr>
        <p:xfrm>
          <a:off x="76200" y="1815930"/>
          <a:ext cx="4430110" cy="2736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5652929" y="1297843"/>
            <a:ext cx="229632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Effets  nouvel apport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106801" y="1297843"/>
            <a:ext cx="229632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Effets apports répétés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8129346" y="5817"/>
            <a:ext cx="1014654" cy="1265067"/>
            <a:chOff x="8129346" y="5817"/>
            <a:chExt cx="1014654" cy="1265067"/>
          </a:xfrm>
        </p:grpSpPr>
        <p:grpSp>
          <p:nvGrpSpPr>
            <p:cNvPr id="17" name="Groupe 16"/>
            <p:cNvGrpSpPr/>
            <p:nvPr/>
          </p:nvGrpSpPr>
          <p:grpSpPr>
            <a:xfrm>
              <a:off x="8129347" y="5817"/>
              <a:ext cx="1014653" cy="959710"/>
              <a:chOff x="6477000" y="908720"/>
              <a:chExt cx="2667000" cy="2562226"/>
            </a:xfrm>
          </p:grpSpPr>
          <p:pic>
            <p:nvPicPr>
              <p:cNvPr id="18" name="Picture 2" descr="Voir la carte topographique de France">
                <a:hlinkClick r:id="rId5" tooltip="Voir la carte topographique de France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77000" y="908720"/>
                <a:ext cx="2667000" cy="2562226"/>
              </a:xfrm>
              <a:prstGeom prst="rect">
                <a:avLst/>
              </a:prstGeom>
              <a:noFill/>
            </p:spPr>
          </p:pic>
          <p:sp>
            <p:nvSpPr>
              <p:cNvPr id="19" name="Ellipse 18"/>
              <p:cNvSpPr/>
              <p:nvPr/>
            </p:nvSpPr>
            <p:spPr>
              <a:xfrm>
                <a:off x="8676456" y="170080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8129346" y="962584"/>
              <a:ext cx="1014653" cy="30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</a:rPr>
                <a:t>Colmar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40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8647" y="894733"/>
            <a:ext cx="5229226" cy="213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0210"/>
            <a:ext cx="8352430" cy="617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Effet des PRO sur les microorganismes du cycle de l'azote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1335318" y="2112449"/>
            <a:ext cx="1872341" cy="48561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0" y="931688"/>
            <a:ext cx="5218793" cy="21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e 9"/>
          <p:cNvGrpSpPr/>
          <p:nvPr/>
        </p:nvGrpSpPr>
        <p:grpSpPr>
          <a:xfrm>
            <a:off x="8260408" y="0"/>
            <a:ext cx="883592" cy="835747"/>
            <a:chOff x="6477000" y="908720"/>
            <a:chExt cx="2667000" cy="2562226"/>
          </a:xfrm>
        </p:grpSpPr>
        <p:pic>
          <p:nvPicPr>
            <p:cNvPr id="11" name="Picture 2" descr="Voir la carte topographique de France">
              <a:hlinkClick r:id="rId4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908720"/>
              <a:ext cx="2667000" cy="2562226"/>
            </a:xfrm>
            <a:prstGeom prst="rect">
              <a:avLst/>
            </a:prstGeom>
            <a:noFill/>
          </p:spPr>
        </p:pic>
        <p:sp>
          <p:nvSpPr>
            <p:cNvPr id="13" name="Ellipse 12"/>
            <p:cNvSpPr/>
            <p:nvPr/>
          </p:nvSpPr>
          <p:spPr>
            <a:xfrm>
              <a:off x="7740352" y="15567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08" y="761804"/>
            <a:ext cx="883592" cy="402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2" name="Groupe 1"/>
          <p:cNvGrpSpPr/>
          <p:nvPr/>
        </p:nvGrpSpPr>
        <p:grpSpPr>
          <a:xfrm>
            <a:off x="146883" y="1231786"/>
            <a:ext cx="8915228" cy="4728874"/>
            <a:chOff x="146883" y="1231786"/>
            <a:chExt cx="8915228" cy="4728874"/>
          </a:xfrm>
        </p:grpSpPr>
        <p:grpSp>
          <p:nvGrpSpPr>
            <p:cNvPr id="17" name="Groupe 16"/>
            <p:cNvGrpSpPr/>
            <p:nvPr/>
          </p:nvGrpSpPr>
          <p:grpSpPr>
            <a:xfrm>
              <a:off x="146883" y="2355257"/>
              <a:ext cx="4249209" cy="3605403"/>
              <a:chOff x="146883" y="2355257"/>
              <a:chExt cx="4249209" cy="3605403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146883" y="3217460"/>
                <a:ext cx="4249209" cy="2743200"/>
                <a:chOff x="146883" y="3217460"/>
                <a:chExt cx="4249209" cy="2743200"/>
              </a:xfrm>
            </p:grpSpPr>
            <p:graphicFrame>
              <p:nvGraphicFramePr>
                <p:cNvPr id="21" name="Graphique 20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050017883"/>
                    </p:ext>
                  </p:extLst>
                </p:nvPr>
              </p:nvGraphicFramePr>
              <p:xfrm>
                <a:off x="146883" y="3217460"/>
                <a:ext cx="4249209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  <p:sp>
              <p:nvSpPr>
                <p:cNvPr id="22" name="ZoneTexte 21"/>
                <p:cNvSpPr txBox="1"/>
                <p:nvPr/>
              </p:nvSpPr>
              <p:spPr>
                <a:xfrm>
                  <a:off x="1335318" y="4203510"/>
                  <a:ext cx="23417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3849868" y="3613623"/>
                  <a:ext cx="4426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2819564" y="3222387"/>
                  <a:ext cx="4426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2285789" y="4214124"/>
                  <a:ext cx="4426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3366237" y="3765771"/>
                  <a:ext cx="44268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2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0" name="Connecteur droit avec flèche 19"/>
              <p:cNvCxnSpPr/>
              <p:nvPr/>
            </p:nvCxnSpPr>
            <p:spPr>
              <a:xfrm flipH="1">
                <a:off x="1930400" y="2355257"/>
                <a:ext cx="6020" cy="983029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 26"/>
            <p:cNvSpPr/>
            <p:nvPr/>
          </p:nvSpPr>
          <p:spPr>
            <a:xfrm>
              <a:off x="5393290" y="1231786"/>
              <a:ext cx="3668821" cy="120032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fr-FR" dirty="0">
                  <a:solidFill>
                    <a:schemeClr val="bg1"/>
                  </a:solidFill>
                </a:rPr>
                <a:t>- Après nouvel apport : </a:t>
              </a:r>
              <a:r>
                <a:rPr lang="fr-FR" dirty="0" smtClean="0">
                  <a:solidFill>
                    <a:schemeClr val="bg1"/>
                  </a:solidFill>
                </a:rPr>
                <a:t>stimulation des populations nitrifiantes en particulier dans le traitement DVB riche en NH</a:t>
              </a:r>
              <a:r>
                <a:rPr lang="fr-FR" baseline="-25000" dirty="0" smtClean="0">
                  <a:solidFill>
                    <a:schemeClr val="bg1"/>
                  </a:solidFill>
                </a:rPr>
                <a:t>4</a:t>
              </a:r>
              <a:r>
                <a:rPr lang="fr-FR" baseline="30000" dirty="0" smtClean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7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8647" y="894733"/>
            <a:ext cx="5229226" cy="2132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0210"/>
            <a:ext cx="8352430" cy="617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Effet des PRO sur les microorganismes du cycle de l'azote</a:t>
            </a:r>
            <a:endParaRPr lang="fr-FR" sz="2800" dirty="0"/>
          </a:p>
        </p:txBody>
      </p:sp>
      <p:sp>
        <p:nvSpPr>
          <p:cNvPr id="7" name="Rectangle 6"/>
          <p:cNvSpPr/>
          <p:nvPr/>
        </p:nvSpPr>
        <p:spPr>
          <a:xfrm>
            <a:off x="1335318" y="2112449"/>
            <a:ext cx="1872341" cy="48561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0" y="931688"/>
            <a:ext cx="5218793" cy="213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5393290" y="1231786"/>
            <a:ext cx="3668821" cy="17543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Après nouvel apport : stimulation des populations nitrifiantes en particulier dans le traitement DVB riche en NH</a:t>
            </a:r>
            <a:r>
              <a:rPr lang="fr-FR" baseline="-25000" dirty="0" smtClean="0">
                <a:solidFill>
                  <a:schemeClr val="bg1"/>
                </a:solidFill>
              </a:rPr>
              <a:t>4</a:t>
            </a:r>
            <a:r>
              <a:rPr lang="fr-FR" baseline="30000" dirty="0" smtClean="0">
                <a:solidFill>
                  <a:schemeClr val="bg1"/>
                </a:solidFill>
              </a:rPr>
              <a:t>+</a:t>
            </a:r>
          </a:p>
          <a:p>
            <a:pPr algn="just">
              <a:defRPr/>
            </a:pPr>
            <a:r>
              <a:rPr lang="fr-FR" dirty="0" smtClean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 </a:t>
            </a:r>
            <a:r>
              <a:rPr lang="fr-FR" dirty="0" smtClean="0">
                <a:solidFill>
                  <a:schemeClr val="bg1"/>
                </a:solidFill>
              </a:rPr>
              <a:t>populations nitrifiantes </a:t>
            </a:r>
            <a:r>
              <a:rPr lang="fr-FR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chemeClr val="bg1"/>
                </a:solidFill>
                <a:sym typeface="Wingdings"/>
              </a:rPr>
              <a:t></a:t>
            </a:r>
            <a:r>
              <a:rPr lang="fr-FR" dirty="0" smtClean="0">
                <a:solidFill>
                  <a:schemeClr val="bg1"/>
                </a:solidFill>
              </a:rPr>
              <a:t> nitrification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8260408" y="0"/>
            <a:ext cx="883592" cy="835747"/>
            <a:chOff x="6477000" y="908720"/>
            <a:chExt cx="2667000" cy="2562226"/>
          </a:xfrm>
        </p:grpSpPr>
        <p:pic>
          <p:nvPicPr>
            <p:cNvPr id="11" name="Picture 2" descr="Voir la carte topographique de France">
              <a:hlinkClick r:id="rId4" tooltip="Voir la carte topographique de France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0" y="908720"/>
              <a:ext cx="2667000" cy="2562226"/>
            </a:xfrm>
            <a:prstGeom prst="rect">
              <a:avLst/>
            </a:prstGeom>
            <a:noFill/>
          </p:spPr>
        </p:pic>
        <p:sp>
          <p:nvSpPr>
            <p:cNvPr id="13" name="Ellipse 12"/>
            <p:cNvSpPr/>
            <p:nvPr/>
          </p:nvSpPr>
          <p:spPr>
            <a:xfrm>
              <a:off x="7740352" y="1556792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08" y="761804"/>
            <a:ext cx="883592" cy="402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32311"/>
              </p:ext>
            </p:extLst>
          </p:nvPr>
        </p:nvGraphicFramePr>
        <p:xfrm>
          <a:off x="4490111" y="322238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5" name="Groupe 4"/>
          <p:cNvGrpSpPr/>
          <p:nvPr/>
        </p:nvGrpSpPr>
        <p:grpSpPr>
          <a:xfrm>
            <a:off x="146883" y="2355257"/>
            <a:ext cx="4249209" cy="3605403"/>
            <a:chOff x="146883" y="2355257"/>
            <a:chExt cx="4249209" cy="3605403"/>
          </a:xfrm>
        </p:grpSpPr>
        <p:grpSp>
          <p:nvGrpSpPr>
            <p:cNvPr id="4" name="Groupe 3"/>
            <p:cNvGrpSpPr/>
            <p:nvPr/>
          </p:nvGrpSpPr>
          <p:grpSpPr>
            <a:xfrm>
              <a:off x="146883" y="3217460"/>
              <a:ext cx="4249209" cy="2743200"/>
              <a:chOff x="146883" y="3217460"/>
              <a:chExt cx="4249209" cy="2743200"/>
            </a:xfrm>
          </p:grpSpPr>
          <p:graphicFrame>
            <p:nvGraphicFramePr>
              <p:cNvPr id="18" name="Graphique 1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63949665"/>
                  </p:ext>
                </p:extLst>
              </p:nvPr>
            </p:nvGraphicFramePr>
            <p:xfrm>
              <a:off x="146883" y="3217460"/>
              <a:ext cx="4249209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" name="ZoneTexte 2"/>
              <p:cNvSpPr txBox="1"/>
              <p:nvPr/>
            </p:nvSpPr>
            <p:spPr>
              <a:xfrm>
                <a:off x="1335318" y="4203510"/>
                <a:ext cx="234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3849868" y="3613623"/>
                <a:ext cx="442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819564" y="3222387"/>
                <a:ext cx="442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2285789" y="4214124"/>
                <a:ext cx="442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3366237" y="3765771"/>
                <a:ext cx="4426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52" name="Connecteur droit avec flèche 51"/>
            <p:cNvCxnSpPr/>
            <p:nvPr/>
          </p:nvCxnSpPr>
          <p:spPr>
            <a:xfrm flipH="1">
              <a:off x="1930400" y="2355257"/>
              <a:ext cx="6020" cy="9830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/>
          <p:cNvSpPr txBox="1"/>
          <p:nvPr/>
        </p:nvSpPr>
        <p:spPr>
          <a:xfrm>
            <a:off x="7369791" y="4356666"/>
            <a:ext cx="114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</a:t>
            </a:r>
            <a:r>
              <a:rPr lang="fr-FR" sz="1200" baseline="30000" dirty="0" smtClean="0"/>
              <a:t>2 </a:t>
            </a:r>
            <a:r>
              <a:rPr lang="fr-FR" sz="1200" dirty="0" smtClean="0"/>
              <a:t>= 0.67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0269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10986</TotalTime>
  <Words>2059</Words>
  <Application>Microsoft Office PowerPoint</Application>
  <PresentationFormat>Affichage à l'écran (4:3)</PresentationFormat>
  <Paragraphs>365</Paragraphs>
  <Slides>25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Présentation PowerPoint</vt:lpstr>
      <vt:lpstr>Introduction</vt:lpstr>
      <vt:lpstr>Présentation PowerPoint</vt:lpstr>
      <vt:lpstr>Présentation PowerPoint</vt:lpstr>
      <vt:lpstr>Site Qualiagro (Feucherolles, 78, France)</vt:lpstr>
      <vt:lpstr>Effet des PRO sur la biomasse microbienne</vt:lpstr>
      <vt:lpstr>Effet des PRO sur la biomasse microbienne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Michael S. Corson</dc:creator>
  <cp:lastModifiedBy>Guenola</cp:lastModifiedBy>
  <cp:revision>298</cp:revision>
  <dcterms:created xsi:type="dcterms:W3CDTF">2014-09-10T10:08:00Z</dcterms:created>
  <dcterms:modified xsi:type="dcterms:W3CDTF">2014-12-12T06:33:40Z</dcterms:modified>
</cp:coreProperties>
</file>