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88" r:id="rId3"/>
    <p:sldId id="300" r:id="rId4"/>
    <p:sldId id="296" r:id="rId5"/>
    <p:sldId id="297" r:id="rId6"/>
    <p:sldId id="298" r:id="rId7"/>
    <p:sldId id="299" r:id="rId8"/>
    <p:sldId id="289" r:id="rId9"/>
    <p:sldId id="290" r:id="rId10"/>
    <p:sldId id="291" r:id="rId11"/>
    <p:sldId id="293" r:id="rId12"/>
    <p:sldId id="292" r:id="rId13"/>
    <p:sldId id="294" r:id="rId14"/>
    <p:sldId id="287" r:id="rId15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CCFFFF"/>
    <a:srgbClr val="156913"/>
    <a:srgbClr val="00FF00"/>
    <a:srgbClr val="9CB86E"/>
    <a:srgbClr val="DDEBCF"/>
    <a:srgbClr val="D8F2D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4660"/>
  </p:normalViewPr>
  <p:slideViewPr>
    <p:cSldViewPr>
      <p:cViewPr>
        <p:scale>
          <a:sx n="80" d="100"/>
          <a:sy n="80" d="100"/>
        </p:scale>
        <p:origin x="-131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DE3F-F5A7-4F2E-8028-CF96514C6F07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4208-9DEF-4933-87F8-F8E05BED20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2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7637-02D1-4D9B-A6C6-C1EA17A5BB88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8856-3987-4175-B8BB-F0CBFD60D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90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vais donc vous</a:t>
            </a:r>
            <a:r>
              <a:rPr lang="fr-FR" baseline="0" dirty="0" smtClean="0"/>
              <a:t> parler du service d’approvisionnement et de support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vais donc vous</a:t>
            </a:r>
            <a:r>
              <a:rPr lang="fr-FR" baseline="0" dirty="0" smtClean="0"/>
              <a:t> parler du service d’approvisionnement et de support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latin typeface="Arial" charset="0"/>
            </a:endParaRP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88BADD-4DBF-41F6-840F-ECC60CE6AA51}" type="slidenum">
              <a:rPr lang="fr-FR" altLang="fr-FR" sz="1300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z="13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latin typeface="Arial" charset="0"/>
            </a:endParaRP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88BADD-4DBF-41F6-840F-ECC60CE6AA51}" type="slidenum">
              <a:rPr lang="fr-FR" altLang="fr-FR" sz="1300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z="13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latin typeface="Arial" charset="0"/>
            </a:endParaRP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88BADD-4DBF-41F6-840F-ECC60CE6AA51}" type="slidenum">
              <a:rPr lang="fr-FR" altLang="fr-FR" sz="1300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z="13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1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-27384"/>
            <a:ext cx="1304925" cy="276860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84369" y="6021289"/>
            <a:ext cx="1123727" cy="3325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42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787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15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developpement-durable.gouv.fr/" TargetMode="Externa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6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jpeg"/><Relationship Id="rId23" Type="http://schemas.openxmlformats.org/officeDocument/2006/relationships/image" Target="../media/image15.jpeg"/><Relationship Id="rId10" Type="http://schemas.openxmlformats.org/officeDocument/2006/relationships/image" Target="../media/image3.jpeg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Relationship Id="rId22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4000">
              <a:srgbClr val="9CB86E"/>
            </a:gs>
            <a:gs pos="100000">
              <a:srgbClr val="1569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8256" y="6151536"/>
            <a:ext cx="9180512" cy="733848"/>
            <a:chOff x="-10132" y="8424239"/>
            <a:chExt cx="6885384" cy="733848"/>
          </a:xfrm>
        </p:grpSpPr>
        <p:sp>
          <p:nvSpPr>
            <p:cNvPr id="8" name="Rectangle 7"/>
            <p:cNvSpPr/>
            <p:nvPr userDrawn="1"/>
          </p:nvSpPr>
          <p:spPr>
            <a:xfrm>
              <a:off x="-10132" y="8425928"/>
              <a:ext cx="68853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9" name="Picture 2" descr="D:\Mes Documents\Mes Images\snowman.gif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26"/>
            <a:stretch/>
          </p:blipFill>
          <p:spPr bwMode="auto">
            <a:xfrm>
              <a:off x="5280648" y="8424239"/>
              <a:ext cx="1593293" cy="65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Mes Documents\Mes Images\Logos INRA\Logo_QualiAgro_2tons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216" y="8812075"/>
              <a:ext cx="610843" cy="27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Mes Documents\Mes Images\logo_VEOLIA_10C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3" y="8467633"/>
              <a:ext cx="751341" cy="30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P:\PPR\PPR_5\07CR-BIO-VALOAGRO\8BIO0403\Donnees\_QualiAgro\Site Web\Photos images site web\Logos\logo-nouveau-INRA-transparent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20" y="8478020"/>
              <a:ext cx="730680" cy="3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:\PPR\PPR_5\07CR-BIO-VALOAGRO\8BIO0403\Donnees\_QualiAgro\Site Web\Photos images site web\Logos\ensar.jp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001" y="8458323"/>
              <a:ext cx="457509" cy="34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Mes Documents\Mes Images\alterra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4" t="28943" r="21563" b="13276"/>
            <a:stretch/>
          </p:blipFill>
          <p:spPr bwMode="auto">
            <a:xfrm>
              <a:off x="13363" y="8774430"/>
              <a:ext cx="1035583" cy="38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Mes Documents\Mes Images\logo umea univ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355" y="8457555"/>
              <a:ext cx="313248" cy="31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 descr="http://www6.dijon.inra.fr/var/internet_dijon_umragroecologie/storage/images/media/images/logo-ademe/53673-1-fre-FR/logo-ADEME_medium.jpg"/>
            <p:cNvPicPr/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70" y="8532440"/>
              <a:ext cx="558696" cy="599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9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166" y="8460079"/>
              <a:ext cx="431839" cy="35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logo_Rennes1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64" y="8862055"/>
              <a:ext cx="569912" cy="25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695" y="8842029"/>
              <a:ext cx="582957" cy="28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Afbeelding 1" descr="C:\Users\hanny136\AppData\Local\Microsoft\Windows\Temporary Internet Files\Content.Outlook\SP9YMCMO\SKB LOGO groot.jp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068" y="8748464"/>
              <a:ext cx="448635" cy="40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http://blogperso.univ-rennes1.fr/catherine.dupont/public/.logo_osur_type1-22x16-fond-blanc_m.jp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638" y="8472164"/>
              <a:ext cx="500696" cy="36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://www.snowmannetwork.com/upload/images/logos/MEDDE.png">
              <a:hlinkClick r:id="rId21"/>
            </p:cNvPr>
            <p:cNvPicPr/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718" y="8458723"/>
              <a:ext cx="457554" cy="52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64" y="8691067"/>
              <a:ext cx="260057" cy="41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D:\Mes Documents\Mes Images\Agroparistech.jpg"/>
            <p:cNvPicPr>
              <a:picLocks noChangeAspect="1" noChangeArrowheads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42"/>
            <a:stretch/>
          </p:blipFill>
          <p:spPr bwMode="auto">
            <a:xfrm>
              <a:off x="1178821" y="8923125"/>
              <a:ext cx="766129" cy="18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4000">
              <a:srgbClr val="9CB86E"/>
            </a:gs>
            <a:gs pos="100000">
              <a:srgbClr val="1569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490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8.e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0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hyperlink" Target="//commons.wikimedia.org/wiki/File:France_relief_location_map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commons.wikimedia.org/wiki/File:France_relief_location_ma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0.jpeg"/><Relationship Id="rId10" Type="http://schemas.openxmlformats.org/officeDocument/2006/relationships/image" Target="../media/image35.png"/><Relationship Id="rId4" Type="http://schemas.openxmlformats.org/officeDocument/2006/relationships/image" Target="../media/image1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-10632" y="312738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chemeClr val="accent6"/>
                </a:solidFill>
              </a:rPr>
              <a:t>G</a:t>
            </a:r>
            <a:r>
              <a:rPr lang="fr-FR" sz="2400" b="1" dirty="0" smtClean="0">
                <a:solidFill>
                  <a:schemeClr val="bg1"/>
                </a:solidFill>
              </a:rPr>
              <a:t>ESTION DES </a:t>
            </a:r>
            <a:r>
              <a:rPr lang="fr-FR" sz="2400" b="1" dirty="0">
                <a:solidFill>
                  <a:schemeClr val="accent6"/>
                </a:solidFill>
              </a:rPr>
              <a:t>M</a:t>
            </a:r>
            <a:r>
              <a:rPr lang="fr-FR" sz="2400" b="1" dirty="0" smtClean="0">
                <a:solidFill>
                  <a:schemeClr val="bg1"/>
                </a:solidFill>
              </a:rPr>
              <a:t>ATIÈRES </a:t>
            </a:r>
            <a:r>
              <a:rPr lang="fr-FR" sz="2400" b="1" dirty="0">
                <a:solidFill>
                  <a:schemeClr val="accent6"/>
                </a:solidFill>
              </a:rPr>
              <a:t>O</a:t>
            </a:r>
            <a:r>
              <a:rPr lang="fr-FR" sz="2400" b="1" dirty="0" smtClean="0">
                <a:solidFill>
                  <a:schemeClr val="bg1"/>
                </a:solidFill>
              </a:rPr>
              <a:t>RGANIQUES ET DU </a:t>
            </a:r>
            <a:r>
              <a:rPr lang="fr-FR" sz="2400" b="1" dirty="0">
                <a:solidFill>
                  <a:schemeClr val="accent6"/>
                </a:solidFill>
              </a:rPr>
              <a:t>T</a:t>
            </a:r>
            <a:r>
              <a:rPr lang="fr-FR" sz="2400" b="1" dirty="0" smtClean="0">
                <a:solidFill>
                  <a:schemeClr val="bg1"/>
                </a:solidFill>
              </a:rPr>
              <a:t>RAVAIL DU </a:t>
            </a:r>
            <a:r>
              <a:rPr lang="fr-FR" sz="2400" b="1" dirty="0">
                <a:solidFill>
                  <a:schemeClr val="accent6"/>
                </a:solidFill>
              </a:rPr>
              <a:t>S</a:t>
            </a:r>
            <a:r>
              <a:rPr lang="fr-FR" sz="24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DES </a:t>
            </a:r>
            <a:r>
              <a:rPr lang="fr-FR" sz="2400" b="1" dirty="0">
                <a:solidFill>
                  <a:schemeClr val="accent6"/>
                </a:solidFill>
              </a:rPr>
              <a:t>P</a:t>
            </a:r>
            <a:r>
              <a:rPr lang="fr-FR" sz="2400" b="1" dirty="0" smtClean="0">
                <a:solidFill>
                  <a:schemeClr val="bg1"/>
                </a:solidFill>
              </a:rPr>
              <a:t>RATIQUES QUI </a:t>
            </a:r>
            <a:r>
              <a:rPr lang="fr-FR" sz="2400" b="1" dirty="0">
                <a:solidFill>
                  <a:schemeClr val="accent6"/>
                </a:solidFill>
              </a:rPr>
              <a:t>A</a:t>
            </a:r>
            <a:r>
              <a:rPr lang="fr-FR" sz="2400" b="1" dirty="0" smtClean="0">
                <a:solidFill>
                  <a:schemeClr val="bg1"/>
                </a:solidFill>
              </a:rPr>
              <a:t>MÉLIORENT LES </a:t>
            </a:r>
            <a:r>
              <a:rPr lang="fr-FR" sz="2400" b="1" dirty="0">
                <a:solidFill>
                  <a:schemeClr val="accent6"/>
                </a:solidFill>
              </a:rPr>
              <a:t>S</a:t>
            </a:r>
            <a:r>
              <a:rPr lang="fr-FR" sz="2400" b="1" dirty="0" smtClean="0">
                <a:solidFill>
                  <a:schemeClr val="bg1"/>
                </a:solidFill>
              </a:rPr>
              <a:t>ERVICES </a:t>
            </a:r>
            <a:r>
              <a:rPr lang="fr-FR" sz="2400" b="1" dirty="0" smtClean="0">
                <a:solidFill>
                  <a:schemeClr val="accent6"/>
                </a:solidFill>
              </a:rPr>
              <a:t>É</a:t>
            </a:r>
            <a:r>
              <a:rPr lang="fr-FR" sz="24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2400" b="1" dirty="0">
                <a:solidFill>
                  <a:schemeClr val="accent6"/>
                </a:solidFill>
              </a:rPr>
              <a:t>S</a:t>
            </a:r>
            <a:r>
              <a:rPr lang="fr-FR" sz="2400" b="1" dirty="0" smtClean="0">
                <a:solidFill>
                  <a:schemeClr val="bg1"/>
                </a:solidFill>
              </a:rPr>
              <a:t>OLS ?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36512" y="1844824"/>
            <a:ext cx="34986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913452" y="1844824"/>
            <a:ext cx="32670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535152" y="1844824"/>
            <a:ext cx="23850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89186" y="4040472"/>
            <a:ext cx="8844455" cy="127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ECOSOM et SUSTAIN</a:t>
            </a:r>
          </a:p>
          <a:p>
            <a:pPr marL="0" indent="0" algn="ctr">
              <a:buNone/>
            </a:pP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Sabine HOUOT et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Guénola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PERES</a:t>
            </a:r>
            <a:endParaRPr lang="fr-FR" sz="1600" b="1" dirty="0"/>
          </a:p>
        </p:txBody>
      </p:sp>
      <p:sp>
        <p:nvSpPr>
          <p:cNvPr id="3" name="AutoShape 6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0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2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88716"/>
            <a:ext cx="768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Essai : évaluation travail du sol sur transferts (FKT)</a:t>
            </a:r>
            <a:endParaRPr lang="fr-FR" sz="2000" b="1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4" descr="2001-09-04- labour travail du sol 5"/>
          <p:cNvSpPr>
            <a:spLocks noChangeArrowheads="1"/>
          </p:cNvSpPr>
          <p:nvPr/>
        </p:nvSpPr>
        <p:spPr bwMode="auto">
          <a:xfrm>
            <a:off x="179512" y="1508338"/>
            <a:ext cx="1800200" cy="12954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6" name="AutoShape 5" descr="2001-09-06- Sämavator semis colza 4"/>
          <p:cNvSpPr>
            <a:spLocks noChangeArrowheads="1"/>
          </p:cNvSpPr>
          <p:nvPr/>
        </p:nvSpPr>
        <p:spPr bwMode="auto">
          <a:xfrm>
            <a:off x="290080" y="3306777"/>
            <a:ext cx="1692275" cy="1368425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7" name="AutoShape 6" descr="005_02"/>
          <p:cNvSpPr>
            <a:spLocks noChangeArrowheads="1"/>
          </p:cNvSpPr>
          <p:nvPr/>
        </p:nvSpPr>
        <p:spPr bwMode="auto">
          <a:xfrm>
            <a:off x="251520" y="5222007"/>
            <a:ext cx="1692275" cy="1303337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" name="Text Box 229"/>
          <p:cNvSpPr txBox="1">
            <a:spLocks noChangeArrowheads="1"/>
          </p:cNvSpPr>
          <p:nvPr/>
        </p:nvSpPr>
        <p:spPr bwMode="auto">
          <a:xfrm>
            <a:off x="-172916" y="2730986"/>
            <a:ext cx="26566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Labour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conventionnel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(25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L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 Box 229"/>
          <p:cNvSpPr txBox="1">
            <a:spLocks noChangeArrowheads="1"/>
          </p:cNvSpPr>
          <p:nvPr/>
        </p:nvSpPr>
        <p:spPr bwMode="auto">
          <a:xfrm>
            <a:off x="-36512" y="4603194"/>
            <a:ext cx="233975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err="1" smtClean="0">
                <a:solidFill>
                  <a:schemeClr val="bg1"/>
                </a:solidFill>
              </a:rPr>
              <a:t>Travaill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superficiel</a:t>
            </a:r>
            <a:endParaRPr lang="en-GB" altLang="fr-FR" sz="15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(5-7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TS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 Box 229"/>
          <p:cNvSpPr txBox="1">
            <a:spLocks noChangeArrowheads="1"/>
          </p:cNvSpPr>
          <p:nvPr/>
        </p:nvSpPr>
        <p:spPr bwMode="auto">
          <a:xfrm>
            <a:off x="35495" y="6490211"/>
            <a:ext cx="2160241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Semis direct - </a:t>
            </a:r>
            <a:r>
              <a:rPr lang="en-GB" altLang="fr-FR" sz="1500" b="1" dirty="0" smtClean="0">
                <a:solidFill>
                  <a:srgbClr val="FF0000"/>
                </a:solidFill>
                <a:cs typeface="Arial" charset="0"/>
              </a:rPr>
              <a:t>SD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ZoneTexte 850"/>
          <p:cNvSpPr txBox="1">
            <a:spLocks noChangeArrowheads="1"/>
          </p:cNvSpPr>
          <p:nvPr/>
        </p:nvSpPr>
        <p:spPr bwMode="auto">
          <a:xfrm>
            <a:off x="73618" y="777673"/>
            <a:ext cx="21194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b="1" u="sng" dirty="0" smtClean="0">
                <a:cs typeface="Arial" charset="0"/>
              </a:rPr>
              <a:t>3 travails du sol</a:t>
            </a:r>
            <a:endParaRPr lang="en-GB" altLang="fr-FR" sz="2000" b="1" u="sng" dirty="0">
              <a:cs typeface="Arial" charset="0"/>
            </a:endParaRPr>
          </a:p>
        </p:txBody>
      </p:sp>
      <p:sp>
        <p:nvSpPr>
          <p:cNvPr id="16" name="ZoneTexte 72"/>
          <p:cNvSpPr txBox="1">
            <a:spLocks noChangeArrowheads="1"/>
          </p:cNvSpPr>
          <p:nvPr/>
        </p:nvSpPr>
        <p:spPr bwMode="auto">
          <a:xfrm>
            <a:off x="4112235" y="548680"/>
            <a:ext cx="3671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b="1" dirty="0" smtClean="0">
                <a:cs typeface="Arial" charset="0"/>
              </a:rPr>
              <a:t> 3 traitements (6 </a:t>
            </a:r>
            <a:r>
              <a:rPr lang="fr-FR" altLang="fr-FR" sz="1200" b="1" dirty="0">
                <a:cs typeface="Arial" charset="0"/>
              </a:rPr>
              <a:t>m X </a:t>
            </a:r>
            <a:r>
              <a:rPr lang="fr-FR" altLang="fr-FR" sz="1200" b="1" dirty="0" smtClean="0">
                <a:cs typeface="Arial" charset="0"/>
              </a:rPr>
              <a:t>50 </a:t>
            </a:r>
            <a:r>
              <a:rPr lang="fr-FR" altLang="fr-FR" sz="1200" b="1" dirty="0">
                <a:cs typeface="Arial" charset="0"/>
              </a:rPr>
              <a:t>m) X 3 blocs </a:t>
            </a:r>
            <a:r>
              <a:rPr lang="fr-FR" altLang="fr-FR" sz="1200" b="1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fr-FR" altLang="fr-FR" sz="1200" b="1" dirty="0" smtClean="0">
                <a:cs typeface="Arial" charset="0"/>
              </a:rPr>
              <a:t> </a:t>
            </a:r>
            <a:r>
              <a:rPr lang="fr-FR" altLang="fr-FR" sz="1200" b="1" dirty="0">
                <a:cs typeface="Arial" charset="0"/>
              </a:rPr>
              <a:t>9</a:t>
            </a:r>
            <a:r>
              <a:rPr lang="fr-FR" altLang="fr-FR" sz="1200" b="1" dirty="0" smtClean="0">
                <a:cs typeface="Arial" charset="0"/>
              </a:rPr>
              <a:t> </a:t>
            </a:r>
            <a:r>
              <a:rPr lang="fr-FR" altLang="fr-FR" sz="1200" b="1" dirty="0">
                <a:cs typeface="Arial" charset="0"/>
              </a:rPr>
              <a:t>plots </a:t>
            </a:r>
            <a:endParaRPr lang="en-GB" altLang="fr-FR" sz="1200" b="1" dirty="0"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04248" y="4216544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sz="1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otation</a:t>
            </a:r>
            <a:r>
              <a:rPr lang="fr-F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 ans) : </a:t>
            </a:r>
          </a:p>
          <a:p>
            <a:pPr algn="ctr"/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maïs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grain-blé- couvert de RGI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21" y="4140040"/>
            <a:ext cx="1197446" cy="801128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19" y="834633"/>
            <a:ext cx="4960821" cy="2935922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2693680" cy="17893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71509" y="5589240"/>
            <a:ext cx="223699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Fertilisation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Lisier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porc avant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maïs 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Engrais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minéral sur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blé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AutoShape 11" descr="2001-09-04- épandage fumier volaille 4"/>
          <p:cNvSpPr>
            <a:spLocks noChangeArrowheads="1"/>
          </p:cNvSpPr>
          <p:nvPr/>
        </p:nvSpPr>
        <p:spPr bwMode="auto">
          <a:xfrm>
            <a:off x="5436096" y="5405746"/>
            <a:ext cx="1368152" cy="956418"/>
          </a:xfrm>
          <a:prstGeom prst="roundRect">
            <a:avLst>
              <a:gd name="adj" fmla="val 16667"/>
            </a:avLst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grpSp>
        <p:nvGrpSpPr>
          <p:cNvPr id="3" name="Groupe 2"/>
          <p:cNvGrpSpPr/>
          <p:nvPr/>
        </p:nvGrpSpPr>
        <p:grpSpPr>
          <a:xfrm>
            <a:off x="8122550" y="109339"/>
            <a:ext cx="936030" cy="878681"/>
            <a:chOff x="755650" y="2192561"/>
            <a:chExt cx="4092575" cy="4476750"/>
          </a:xfrm>
        </p:grpSpPr>
        <p:pic>
          <p:nvPicPr>
            <p:cNvPr id="22" name="Picture 10" descr="aerienne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192561"/>
              <a:ext cx="4092575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 rot="647573">
              <a:off x="2154238" y="2514824"/>
              <a:ext cx="1055687" cy="431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" b="1" dirty="0">
                  <a:solidFill>
                    <a:srgbClr val="CC3300"/>
                  </a:solidFill>
                </a:rPr>
                <a:t>FKT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3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33357" b="5901"/>
          <a:stretch/>
        </p:blipFill>
        <p:spPr>
          <a:xfrm>
            <a:off x="4932040" y="3463400"/>
            <a:ext cx="4001589" cy="2896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/>
          <p:cNvSpPr txBox="1"/>
          <p:nvPr/>
        </p:nvSpPr>
        <p:spPr>
          <a:xfrm>
            <a:off x="179512" y="88716"/>
            <a:ext cx="776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Essai : évaluation travail du sol et fertilisation (</a:t>
            </a:r>
            <a:r>
              <a:rPr lang="fr-FR" sz="2000" b="1" dirty="0">
                <a:solidFill>
                  <a:srgbClr val="FFC000"/>
                </a:solidFill>
                <a:latin typeface="Verdana" panose="020B0604030504040204" pitchFamily="34" charset="0"/>
              </a:rPr>
              <a:t>FKA)</a:t>
            </a:r>
          </a:p>
        </p:txBody>
      </p:sp>
      <p:sp>
        <p:nvSpPr>
          <p:cNvPr id="5" name="AutoShape 4" descr="2001-09-04- labour travail du sol 5"/>
          <p:cNvSpPr>
            <a:spLocks noChangeArrowheads="1"/>
          </p:cNvSpPr>
          <p:nvPr/>
        </p:nvSpPr>
        <p:spPr bwMode="auto">
          <a:xfrm>
            <a:off x="179512" y="1508338"/>
            <a:ext cx="1800200" cy="1295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6" name="AutoShape 5" descr="2001-09-06- Sämavator semis colza 4"/>
          <p:cNvSpPr>
            <a:spLocks noChangeArrowheads="1"/>
          </p:cNvSpPr>
          <p:nvPr/>
        </p:nvSpPr>
        <p:spPr bwMode="auto">
          <a:xfrm>
            <a:off x="290080" y="3306777"/>
            <a:ext cx="1692275" cy="1368425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7" name="AutoShape 6" descr="005_02"/>
          <p:cNvSpPr>
            <a:spLocks noChangeArrowheads="1"/>
          </p:cNvSpPr>
          <p:nvPr/>
        </p:nvSpPr>
        <p:spPr bwMode="auto">
          <a:xfrm>
            <a:off x="251520" y="5222007"/>
            <a:ext cx="1692275" cy="1303337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" name="Text Box 229"/>
          <p:cNvSpPr txBox="1">
            <a:spLocks noChangeArrowheads="1"/>
          </p:cNvSpPr>
          <p:nvPr/>
        </p:nvSpPr>
        <p:spPr bwMode="auto">
          <a:xfrm>
            <a:off x="-172916" y="2730986"/>
            <a:ext cx="26566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Labour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conventionnel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(25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L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 Box 229"/>
          <p:cNvSpPr txBox="1">
            <a:spLocks noChangeArrowheads="1"/>
          </p:cNvSpPr>
          <p:nvPr/>
        </p:nvSpPr>
        <p:spPr bwMode="auto">
          <a:xfrm>
            <a:off x="-36512" y="4603194"/>
            <a:ext cx="233975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err="1" smtClean="0">
                <a:solidFill>
                  <a:schemeClr val="bg1"/>
                </a:solidFill>
              </a:rPr>
              <a:t>Travaill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superficiel</a:t>
            </a:r>
            <a:endParaRPr lang="en-GB" altLang="fr-FR" sz="15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(5-7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TS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 Box 229"/>
          <p:cNvSpPr txBox="1">
            <a:spLocks noChangeArrowheads="1"/>
          </p:cNvSpPr>
          <p:nvPr/>
        </p:nvSpPr>
        <p:spPr bwMode="auto">
          <a:xfrm>
            <a:off x="35495" y="6490211"/>
            <a:ext cx="2160241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Semis direct - </a:t>
            </a:r>
            <a:r>
              <a:rPr lang="en-GB" altLang="fr-FR" sz="1500" b="1" dirty="0" smtClean="0">
                <a:solidFill>
                  <a:srgbClr val="FF0000"/>
                </a:solidFill>
                <a:cs typeface="Arial" charset="0"/>
              </a:rPr>
              <a:t>SD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AutoShape 11" descr="2001-09-04- épandage fumier volaille 4"/>
          <p:cNvSpPr>
            <a:spLocks noChangeArrowheads="1"/>
          </p:cNvSpPr>
          <p:nvPr/>
        </p:nvSpPr>
        <p:spPr bwMode="auto">
          <a:xfrm>
            <a:off x="3555462" y="1416169"/>
            <a:ext cx="1905000" cy="1447800"/>
          </a:xfrm>
          <a:prstGeom prst="roundRect">
            <a:avLst>
              <a:gd name="adj" fmla="val 16667"/>
            </a:avLst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12" name="ZoneTexte 850"/>
          <p:cNvSpPr txBox="1">
            <a:spLocks noChangeArrowheads="1"/>
          </p:cNvSpPr>
          <p:nvPr/>
        </p:nvSpPr>
        <p:spPr bwMode="auto">
          <a:xfrm>
            <a:off x="73618" y="777673"/>
            <a:ext cx="21194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b="1" u="sng" dirty="0" smtClean="0">
                <a:cs typeface="Arial" charset="0"/>
              </a:rPr>
              <a:t>3 travails du sol</a:t>
            </a:r>
            <a:endParaRPr lang="en-GB" altLang="fr-FR" sz="2000" b="1" u="sng" dirty="0">
              <a:cs typeface="Arial" charset="0"/>
            </a:endParaRPr>
          </a:p>
        </p:txBody>
      </p:sp>
      <p:sp>
        <p:nvSpPr>
          <p:cNvPr id="13" name="ZoneTexte 850"/>
          <p:cNvSpPr txBox="1">
            <a:spLocks noChangeArrowheads="1"/>
          </p:cNvSpPr>
          <p:nvPr/>
        </p:nvSpPr>
        <p:spPr bwMode="auto">
          <a:xfrm>
            <a:off x="3571620" y="777673"/>
            <a:ext cx="191911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b="1" u="sng" dirty="0">
                <a:cs typeface="Arial" charset="0"/>
              </a:rPr>
              <a:t>4 </a:t>
            </a:r>
            <a:r>
              <a:rPr lang="fr-FR" altLang="fr-FR" sz="2000" b="1" u="sng" dirty="0" smtClean="0">
                <a:cs typeface="Arial" charset="0"/>
              </a:rPr>
              <a:t>fertilisations</a:t>
            </a:r>
            <a:endParaRPr lang="en-GB" altLang="fr-FR" sz="2000" b="1" u="sng" dirty="0">
              <a:cs typeface="Arial" charset="0"/>
            </a:endParaRPr>
          </a:p>
        </p:txBody>
      </p:sp>
      <p:sp>
        <p:nvSpPr>
          <p:cNvPr id="14" name="Text Box 236"/>
          <p:cNvSpPr txBox="1">
            <a:spLocks noChangeArrowheads="1"/>
          </p:cNvSpPr>
          <p:nvPr/>
        </p:nvSpPr>
        <p:spPr bwMode="auto">
          <a:xfrm>
            <a:off x="2627784" y="1722303"/>
            <a:ext cx="455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z="3200" b="1" dirty="0"/>
              <a:t>X</a:t>
            </a:r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5652120" y="1483897"/>
            <a:ext cx="2763837" cy="100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32766" tIns="32688" rIns="32766" bIns="32688"/>
          <a:lstStyle>
            <a:lvl1pPr defTabSz="6921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285750" indent="-95250" defTabSz="6921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692150" defTabSz="6921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038225" defTabSz="6921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384300" defTabSz="6921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841500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298700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755900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213100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fr-FR" sz="1050" dirty="0" err="1" smtClean="0">
                <a:latin typeface="Verdana" panose="020B0604030504040204" pitchFamily="34" charset="0"/>
              </a:rPr>
              <a:t>Ammonitrate</a:t>
            </a:r>
            <a:r>
              <a:rPr lang="fr-FR" sz="1050" dirty="0" smtClean="0">
                <a:latin typeface="Verdana" panose="020B0604030504040204" pitchFamily="34" charset="0"/>
              </a:rPr>
              <a:t> </a:t>
            </a:r>
            <a:r>
              <a:rPr lang="fr-FR" sz="105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- M</a:t>
            </a:r>
          </a:p>
          <a:p>
            <a:pPr algn="just" eaLnBrk="1" hangingPunct="1">
              <a:lnSpc>
                <a:spcPct val="150000"/>
              </a:lnSpc>
            </a:pPr>
            <a:r>
              <a:rPr lang="fr-FR" sz="1050" dirty="0" smtClean="0">
                <a:latin typeface="Verdana" panose="020B0604030504040204" pitchFamily="34" charset="0"/>
              </a:rPr>
              <a:t>Fumier </a:t>
            </a:r>
            <a:r>
              <a:rPr lang="fr-FR" sz="1050" dirty="0">
                <a:latin typeface="Verdana" panose="020B0604030504040204" pitchFamily="34" charset="0"/>
              </a:rPr>
              <a:t>de volailles </a:t>
            </a:r>
            <a:r>
              <a:rPr lang="fr-FR" sz="105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- FV </a:t>
            </a:r>
          </a:p>
          <a:p>
            <a:pPr algn="just" eaLnBrk="1" hangingPunct="1">
              <a:lnSpc>
                <a:spcPct val="150000"/>
              </a:lnSpc>
            </a:pPr>
            <a:r>
              <a:rPr lang="fr-FR" sz="1050" dirty="0" smtClean="0">
                <a:latin typeface="Verdana" panose="020B0604030504040204" pitchFamily="34" charset="0"/>
              </a:rPr>
              <a:t>Lisier </a:t>
            </a:r>
            <a:r>
              <a:rPr lang="fr-FR" sz="1050" dirty="0">
                <a:latin typeface="Verdana" panose="020B0604030504040204" pitchFamily="34" charset="0"/>
              </a:rPr>
              <a:t>de porcs </a:t>
            </a:r>
            <a:r>
              <a:rPr lang="fr-FR" sz="105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- LP </a:t>
            </a:r>
          </a:p>
          <a:p>
            <a:pPr algn="just" eaLnBrk="1" hangingPunct="1">
              <a:lnSpc>
                <a:spcPct val="150000"/>
              </a:lnSpc>
            </a:pPr>
            <a:r>
              <a:rPr lang="fr-FR" sz="1050" dirty="0" smtClean="0">
                <a:latin typeface="Verdana" panose="020B0604030504040204" pitchFamily="34" charset="0"/>
              </a:rPr>
              <a:t>Fumier </a:t>
            </a:r>
            <a:r>
              <a:rPr lang="fr-FR" sz="1050" dirty="0">
                <a:latin typeface="Verdana" panose="020B0604030504040204" pitchFamily="34" charset="0"/>
              </a:rPr>
              <a:t>de bovins </a:t>
            </a:r>
            <a:r>
              <a:rPr lang="fr-FR" sz="105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– M/FB</a:t>
            </a:r>
            <a:endParaRPr lang="fr-FR" sz="105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ZoneTexte 72"/>
          <p:cNvSpPr txBox="1">
            <a:spLocks noChangeArrowheads="1"/>
          </p:cNvSpPr>
          <p:nvPr/>
        </p:nvSpPr>
        <p:spPr bwMode="auto">
          <a:xfrm>
            <a:off x="4991377" y="6516154"/>
            <a:ext cx="3839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b="1" dirty="0">
                <a:cs typeface="Arial" charset="0"/>
              </a:rPr>
              <a:t>10 </a:t>
            </a:r>
            <a:r>
              <a:rPr lang="fr-FR" altLang="fr-FR" sz="1200" b="1" dirty="0" smtClean="0">
                <a:cs typeface="Arial" charset="0"/>
              </a:rPr>
              <a:t>traitements </a:t>
            </a:r>
            <a:r>
              <a:rPr lang="fr-FR" altLang="fr-FR" sz="1200" b="1" dirty="0">
                <a:cs typeface="Arial" charset="0"/>
              </a:rPr>
              <a:t>(12 m X 25 m) X 3 blocs </a:t>
            </a:r>
            <a:r>
              <a:rPr lang="fr-FR" altLang="fr-FR" sz="1200" b="1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fr-FR" altLang="fr-FR" sz="1200" b="1" dirty="0" smtClean="0">
                <a:cs typeface="Arial" charset="0"/>
              </a:rPr>
              <a:t> </a:t>
            </a:r>
            <a:r>
              <a:rPr lang="fr-FR" altLang="fr-FR" sz="1200" b="1" dirty="0">
                <a:cs typeface="Arial" charset="0"/>
              </a:rPr>
              <a:t>30 </a:t>
            </a:r>
            <a:r>
              <a:rPr lang="fr-FR" altLang="fr-FR" sz="1200" b="1" dirty="0" smtClean="0">
                <a:cs typeface="Arial" charset="0"/>
              </a:rPr>
              <a:t>plots</a:t>
            </a:r>
            <a:endParaRPr lang="en-GB" altLang="fr-FR" sz="1200" b="1" dirty="0"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79362" y="4418528"/>
            <a:ext cx="17766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C000"/>
                </a:solidFill>
                <a:latin typeface="Verdana" panose="020B0604030504040204" pitchFamily="34" charset="0"/>
              </a:rPr>
              <a:t>R</a:t>
            </a:r>
            <a:r>
              <a:rPr lang="fr-FR" sz="12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otation</a:t>
            </a:r>
            <a:r>
              <a:rPr lang="fr-FR" sz="1200" b="1" dirty="0" smtClean="0">
                <a:latin typeface="Verdana" panose="020B0604030504040204" pitchFamily="34" charset="0"/>
              </a:rPr>
              <a:t> (4 ans)  </a:t>
            </a:r>
          </a:p>
          <a:p>
            <a:pPr algn="ctr"/>
            <a:r>
              <a:rPr lang="fr-FR" sz="1200" dirty="0" smtClean="0">
                <a:latin typeface="Verdana" panose="020B0604030504040204" pitchFamily="34" charset="0"/>
              </a:rPr>
              <a:t>maïs-blé-colza-blé</a:t>
            </a:r>
            <a:r>
              <a:rPr lang="fr-FR" sz="1200" dirty="0">
                <a:latin typeface="Verdana" panose="020B0604030504040204" pitchFamily="34" charset="0"/>
              </a:rPr>
              <a:t>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3584698"/>
            <a:ext cx="1197446" cy="801128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8122550" y="109339"/>
            <a:ext cx="936030" cy="878681"/>
            <a:chOff x="755650" y="2192561"/>
            <a:chExt cx="4092575" cy="4476750"/>
          </a:xfrm>
        </p:grpSpPr>
        <p:pic>
          <p:nvPicPr>
            <p:cNvPr id="21" name="Picture 10" descr="aerienne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192561"/>
              <a:ext cx="4092575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 rot="606854">
              <a:off x="2024063" y="2922811"/>
              <a:ext cx="1119187" cy="762000"/>
            </a:xfrm>
            <a:prstGeom prst="rect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" b="1"/>
                <a:t>F K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1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20637" y="88716"/>
            <a:ext cx="850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Essai : évaluation travail du sol en agriculture Biologique</a:t>
            </a:r>
            <a:endParaRPr lang="fr-FR" sz="2000" b="1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4" descr="2001-09-04- labour travail du sol 5"/>
          <p:cNvSpPr>
            <a:spLocks noChangeArrowheads="1"/>
          </p:cNvSpPr>
          <p:nvPr/>
        </p:nvSpPr>
        <p:spPr bwMode="auto">
          <a:xfrm>
            <a:off x="179512" y="1196752"/>
            <a:ext cx="1800200" cy="12954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6" name="AutoShape 5" descr="2001-09-06- Sämavator semis colza 4"/>
          <p:cNvSpPr>
            <a:spLocks noChangeArrowheads="1"/>
          </p:cNvSpPr>
          <p:nvPr/>
        </p:nvSpPr>
        <p:spPr bwMode="auto">
          <a:xfrm>
            <a:off x="287225" y="3506523"/>
            <a:ext cx="1692275" cy="1368425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" name="Text Box 229"/>
          <p:cNvSpPr txBox="1">
            <a:spLocks noChangeArrowheads="1"/>
          </p:cNvSpPr>
          <p:nvPr/>
        </p:nvSpPr>
        <p:spPr bwMode="auto">
          <a:xfrm>
            <a:off x="-172916" y="2564975"/>
            <a:ext cx="26566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Labour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conventionnel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(25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LC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 Box 229"/>
          <p:cNvSpPr txBox="1">
            <a:spLocks noChangeArrowheads="1"/>
          </p:cNvSpPr>
          <p:nvPr/>
        </p:nvSpPr>
        <p:spPr bwMode="auto">
          <a:xfrm>
            <a:off x="8187" y="4918054"/>
            <a:ext cx="233975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err="1" smtClean="0">
                <a:solidFill>
                  <a:schemeClr val="bg1"/>
                </a:solidFill>
              </a:rPr>
              <a:t>Travaill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superficiel</a:t>
            </a:r>
            <a:endParaRPr lang="en-GB" altLang="fr-FR" sz="15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(15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C15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ZoneTexte 850"/>
          <p:cNvSpPr txBox="1">
            <a:spLocks noChangeArrowheads="1"/>
          </p:cNvSpPr>
          <p:nvPr/>
        </p:nvSpPr>
        <p:spPr bwMode="auto">
          <a:xfrm>
            <a:off x="73618" y="777673"/>
            <a:ext cx="21194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b="1" u="sng" dirty="0">
                <a:cs typeface="Arial" charset="0"/>
              </a:rPr>
              <a:t>4</a:t>
            </a:r>
            <a:r>
              <a:rPr lang="fr-FR" altLang="fr-FR" sz="2000" b="1" u="sng" dirty="0" smtClean="0">
                <a:cs typeface="Arial" charset="0"/>
              </a:rPr>
              <a:t> travails du sol</a:t>
            </a:r>
            <a:endParaRPr lang="en-GB" altLang="fr-FR" sz="2000" b="1" u="sng" dirty="0">
              <a:cs typeface="Arial" charset="0"/>
            </a:endParaRPr>
          </a:p>
        </p:txBody>
      </p:sp>
      <p:sp>
        <p:nvSpPr>
          <p:cNvPr id="16" name="ZoneTexte 72"/>
          <p:cNvSpPr txBox="1">
            <a:spLocks noChangeArrowheads="1"/>
          </p:cNvSpPr>
          <p:nvPr/>
        </p:nvSpPr>
        <p:spPr bwMode="auto">
          <a:xfrm>
            <a:off x="5148064" y="5977090"/>
            <a:ext cx="37128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b="1" dirty="0" smtClean="0">
                <a:cs typeface="Arial" charset="0"/>
              </a:rPr>
              <a:t>4 traitements (12 </a:t>
            </a:r>
            <a:r>
              <a:rPr lang="fr-FR" altLang="fr-FR" sz="1200" b="1" dirty="0">
                <a:cs typeface="Arial" charset="0"/>
              </a:rPr>
              <a:t>m X 25 m) X 3 blocs </a:t>
            </a:r>
            <a:r>
              <a:rPr lang="fr-FR" altLang="fr-FR" sz="1200" b="1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fr-FR" altLang="fr-FR" sz="1200" b="1" dirty="0" smtClean="0">
                <a:cs typeface="Arial" charset="0"/>
              </a:rPr>
              <a:t> 12 plots</a:t>
            </a:r>
            <a:endParaRPr lang="en-GB" altLang="fr-FR" sz="1200" b="1" dirty="0"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17493" y="6325055"/>
            <a:ext cx="59360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Successions culturales  : </a:t>
            </a:r>
            <a:r>
              <a:rPr lang="fr-FR" sz="1200" dirty="0" smtClean="0"/>
              <a:t>Maïs </a:t>
            </a:r>
            <a:r>
              <a:rPr lang="fr-FR" sz="1200" dirty="0"/>
              <a:t>grain – triticale – blé – pois – triticale </a:t>
            </a:r>
            <a:r>
              <a:rPr lang="fr-FR" sz="1200" dirty="0" smtClean="0"/>
              <a:t>-luzerne2 </a:t>
            </a:r>
            <a:r>
              <a:rPr lang="fr-FR" sz="1200" dirty="0"/>
              <a:t>ans – triticale – maïs – blé – triticale – </a:t>
            </a:r>
            <a:r>
              <a:rPr lang="fr-FR" sz="1200" dirty="0" smtClean="0"/>
              <a:t>maïs grain</a:t>
            </a:r>
            <a:r>
              <a:rPr lang="fr-FR" sz="1200" dirty="0"/>
              <a:t>.</a:t>
            </a:r>
            <a:endParaRPr lang="fr-FR" sz="1200" dirty="0">
              <a:latin typeface="Verdan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91" y="5639260"/>
            <a:ext cx="1030741" cy="689597"/>
          </a:xfrm>
          <a:prstGeom prst="rect">
            <a:avLst/>
          </a:prstGeom>
        </p:spPr>
      </p:pic>
      <p:sp>
        <p:nvSpPr>
          <p:cNvPr id="19" name="AutoShape 4" descr="2001-09-04- labour travail du sol 5"/>
          <p:cNvSpPr>
            <a:spLocks noChangeArrowheads="1"/>
          </p:cNvSpPr>
          <p:nvPr/>
        </p:nvSpPr>
        <p:spPr bwMode="auto">
          <a:xfrm>
            <a:off x="2538165" y="1196752"/>
            <a:ext cx="1800200" cy="12954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20" name="Text Box 229"/>
          <p:cNvSpPr txBox="1">
            <a:spLocks noChangeArrowheads="1"/>
          </p:cNvSpPr>
          <p:nvPr/>
        </p:nvSpPr>
        <p:spPr bwMode="auto">
          <a:xfrm>
            <a:off x="2267744" y="2564975"/>
            <a:ext cx="26566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Labour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agronomique</a:t>
            </a:r>
            <a:endParaRPr lang="en-GB" altLang="fr-FR" sz="15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(15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LA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" name="Text Box 229"/>
          <p:cNvSpPr txBox="1">
            <a:spLocks noChangeArrowheads="1"/>
          </p:cNvSpPr>
          <p:nvPr/>
        </p:nvSpPr>
        <p:spPr bwMode="auto">
          <a:xfrm>
            <a:off x="2426210" y="4918054"/>
            <a:ext cx="233975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500" b="1" dirty="0" err="1" smtClean="0">
                <a:solidFill>
                  <a:schemeClr val="bg1"/>
                </a:solidFill>
              </a:rPr>
              <a:t>Travaill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très</a:t>
            </a:r>
            <a:r>
              <a:rPr lang="en-GB" altLang="fr-FR" sz="1500" b="1" dirty="0" smtClean="0">
                <a:solidFill>
                  <a:schemeClr val="bg1"/>
                </a:solidFill>
              </a:rPr>
              <a:t> </a:t>
            </a:r>
            <a:r>
              <a:rPr lang="en-GB" altLang="fr-FR" sz="1500" b="1" dirty="0" err="1" smtClean="0">
                <a:solidFill>
                  <a:schemeClr val="bg1"/>
                </a:solidFill>
              </a:rPr>
              <a:t>superficiel</a:t>
            </a:r>
            <a:endParaRPr lang="en-GB" altLang="fr-FR" sz="15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fr-FR" sz="1500" b="1" dirty="0" smtClean="0">
                <a:solidFill>
                  <a:schemeClr val="bg1"/>
                </a:solidFill>
              </a:rPr>
              <a:t>(8 cm) -  </a:t>
            </a:r>
            <a:r>
              <a:rPr lang="en-GB" altLang="fr-FR" sz="1500" b="1" dirty="0" smtClean="0">
                <a:solidFill>
                  <a:srgbClr val="FF0000"/>
                </a:solidFill>
              </a:rPr>
              <a:t>C8</a:t>
            </a:r>
            <a:endParaRPr lang="en-GB" altLang="fr-FR" sz="1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" name="AutoShape 5" descr="2001-09-06- Sämavator semis colza 4"/>
          <p:cNvSpPr>
            <a:spLocks noChangeArrowheads="1"/>
          </p:cNvSpPr>
          <p:nvPr/>
        </p:nvSpPr>
        <p:spPr bwMode="auto">
          <a:xfrm>
            <a:off x="2538165" y="3506523"/>
            <a:ext cx="1692275" cy="1368425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15" y="1219671"/>
            <a:ext cx="3916556" cy="46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78063" y="5683722"/>
            <a:ext cx="17519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Fertilisation organique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Compost de fumier ou Lisier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porc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AutoShape 11" descr="2001-09-04- épandage fumier volaille 4"/>
          <p:cNvSpPr>
            <a:spLocks noChangeArrowheads="1"/>
          </p:cNvSpPr>
          <p:nvPr/>
        </p:nvSpPr>
        <p:spPr bwMode="auto">
          <a:xfrm>
            <a:off x="-45563" y="5721345"/>
            <a:ext cx="1125175" cy="756642"/>
          </a:xfrm>
          <a:prstGeom prst="roundRect">
            <a:avLst>
              <a:gd name="adj" fmla="val 16667"/>
            </a:avLst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8122550" y="109339"/>
            <a:ext cx="936030" cy="878681"/>
            <a:chOff x="755650" y="2192561"/>
            <a:chExt cx="4092575" cy="4476750"/>
          </a:xfrm>
        </p:grpSpPr>
        <p:pic>
          <p:nvPicPr>
            <p:cNvPr id="26" name="Picture 10" descr="aerienn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192561"/>
              <a:ext cx="4092575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 rot="-1449057">
              <a:off x="2487613" y="5337399"/>
              <a:ext cx="865187" cy="906462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">
                  <a:solidFill>
                    <a:schemeClr val="bg1"/>
                  </a:solidFill>
                </a:rPr>
                <a:t>FKO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7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7175" y="1916832"/>
            <a:ext cx="7601289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2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2385631" y="116632"/>
            <a:ext cx="2267744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3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t="20608" r="1355" b="6525"/>
          <a:stretch/>
        </p:blipFill>
        <p:spPr bwMode="auto">
          <a:xfrm>
            <a:off x="5514407" y="116632"/>
            <a:ext cx="1937913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03848" y="2073042"/>
            <a:ext cx="313757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Dynamique  des éléments (nutriments, contaminants)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537536" y="2001034"/>
            <a:ext cx="20669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P</a:t>
            </a:r>
            <a:r>
              <a:rPr lang="fr-FR" sz="2000" b="1" dirty="0" smtClean="0"/>
              <a:t>orosité</a:t>
            </a:r>
          </a:p>
          <a:p>
            <a:pPr algn="ctr"/>
            <a:r>
              <a:rPr lang="fr-FR" sz="2000" b="1" dirty="0" smtClean="0"/>
              <a:t>Structure des sols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53778" y="2104016"/>
            <a:ext cx="14340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Organismes</a:t>
            </a:r>
          </a:p>
          <a:p>
            <a:pPr algn="ctr"/>
            <a:r>
              <a:rPr lang="fr-FR" sz="2000" b="1" dirty="0" smtClean="0"/>
              <a:t>Activités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67195" y="2937138"/>
            <a:ext cx="12366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Emission de GES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28559" y="2924944"/>
            <a:ext cx="230425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</a:t>
            </a:r>
            <a:r>
              <a:rPr lang="fr-FR" sz="2000" b="1" dirty="0" smtClean="0"/>
              <a:t>tockage </a:t>
            </a:r>
            <a:r>
              <a:rPr lang="fr-FR" sz="2000" b="1" dirty="0"/>
              <a:t>du carbone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18668" y="2852936"/>
            <a:ext cx="17537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ym typeface="Wingdings" panose="05000000000000000000" pitchFamily="2" charset="2"/>
              </a:rPr>
              <a:t>Dynamique de l’eau</a:t>
            </a:r>
          </a:p>
        </p:txBody>
      </p:sp>
      <p:sp>
        <p:nvSpPr>
          <p:cNvPr id="21" name="Flèche droite 20"/>
          <p:cNvSpPr/>
          <p:nvPr/>
        </p:nvSpPr>
        <p:spPr>
          <a:xfrm rot="5400000">
            <a:off x="3293289" y="1483431"/>
            <a:ext cx="569194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6198766" y="1490300"/>
            <a:ext cx="569194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12456" y="4005064"/>
            <a:ext cx="8964487" cy="2736304"/>
          </a:xfrm>
          <a:prstGeom prst="ellipse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76056" y="4241340"/>
            <a:ext cx="1600801" cy="611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Production végétale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2900" y="4623361"/>
            <a:ext cx="1656184" cy="12307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Contaminations </a:t>
            </a:r>
            <a:r>
              <a:rPr lang="fr-FR" i="1" dirty="0" smtClean="0">
                <a:solidFill>
                  <a:schemeClr val="tx1"/>
                </a:solidFill>
              </a:rPr>
              <a:t>– Chimique</a:t>
            </a:r>
          </a:p>
          <a:p>
            <a:pPr algn="ctr"/>
            <a:r>
              <a:rPr lang="fr-FR" i="1" dirty="0" smtClean="0">
                <a:solidFill>
                  <a:schemeClr val="tx1"/>
                </a:solidFill>
              </a:rPr>
              <a:t>- Biologique (pathogènes)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59328" y="5628243"/>
            <a:ext cx="1600801" cy="611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Régulation hydrique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2175" y="4306093"/>
            <a:ext cx="1600801" cy="611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Régulation Climat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6103" y="4757206"/>
            <a:ext cx="1600801" cy="611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Biodiversité fonctionnelle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2976" y="5854154"/>
            <a:ext cx="1600801" cy="611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Erosion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32219" y="5870714"/>
            <a:ext cx="1440160" cy="559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Qualité eau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4048" y="5050707"/>
            <a:ext cx="1440160" cy="559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Substitution engrais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09699" y="5142155"/>
            <a:ext cx="1440160" cy="567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Support physique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9029" y="1484784"/>
            <a:ext cx="318971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Propriétés fonctions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Flèche courbée vers la gauche 12"/>
          <p:cNvSpPr/>
          <p:nvPr/>
        </p:nvSpPr>
        <p:spPr>
          <a:xfrm>
            <a:off x="8399084" y="3357551"/>
            <a:ext cx="589827" cy="13996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23528" y="4005064"/>
            <a:ext cx="8964487" cy="2736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07504" y="3989214"/>
            <a:ext cx="335938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Services/ </a:t>
            </a:r>
            <a:r>
              <a:rPr lang="fr-FR" sz="2800" b="1" dirty="0" err="1" smtClean="0">
                <a:solidFill>
                  <a:schemeClr val="accent4">
                    <a:lumMod val="50000"/>
                  </a:schemeClr>
                </a:solidFill>
              </a:rPr>
              <a:t>Dysservices</a:t>
            </a:r>
            <a:endParaRPr lang="fr-F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5" name="Picture 7" descr="http://thumbs.dreamstime.com/x/groupe-de-personnes-596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6"/>
          <a:stretch>
            <a:fillRect/>
          </a:stretch>
        </p:blipFill>
        <p:spPr bwMode="auto">
          <a:xfrm>
            <a:off x="188327" y="5564111"/>
            <a:ext cx="985525" cy="9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3" grpId="0" animBg="1"/>
      <p:bldP spid="13" grpId="0" animBg="1"/>
      <p:bldP spid="2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 txBox="1">
            <a:spLocks/>
          </p:cNvSpPr>
          <p:nvPr/>
        </p:nvSpPr>
        <p:spPr>
          <a:xfrm>
            <a:off x="0" y="2304445"/>
            <a:ext cx="8844455" cy="1331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rgbClr val="FFC000"/>
                </a:solidFill>
                <a:cs typeface="Arial" pitchFamily="34" charset="0"/>
              </a:rPr>
              <a:t>ECOSOM: La matière organique, élément clé des services écosystémiques rendus par les sols</a:t>
            </a:r>
            <a:r>
              <a:rPr lang="fr-FR" sz="3200" dirty="0" smtClean="0">
                <a:cs typeface="Arial" pitchFamily="34" charset="0"/>
              </a:rPr>
              <a:t/>
            </a:r>
            <a:br>
              <a:rPr lang="fr-FR" sz="3200" dirty="0" smtClean="0">
                <a:cs typeface="Arial" pitchFamily="34" charset="0"/>
              </a:rPr>
            </a:br>
            <a:endParaRPr lang="en-US" sz="100" b="1" dirty="0" smtClean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9186" y="5869303"/>
            <a:ext cx="884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12 décembre 2014 - Centre International de Séjour de Paris, 6 av. Maurice Ravel, 75012 PARIS  </a:t>
            </a: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95536" y="1234340"/>
            <a:ext cx="8970579" cy="104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smtClean="0">
                <a:solidFill>
                  <a:schemeClr val="accent6"/>
                </a:solidFill>
              </a:rPr>
              <a:t>G</a:t>
            </a:r>
            <a:r>
              <a:rPr lang="fr-FR" sz="1800" b="1" smtClean="0"/>
              <a:t>ESTION DES </a:t>
            </a:r>
            <a:r>
              <a:rPr lang="fr-FR" sz="1800" b="1" smtClean="0">
                <a:solidFill>
                  <a:schemeClr val="accent6"/>
                </a:solidFill>
              </a:rPr>
              <a:t>M</a:t>
            </a:r>
            <a:r>
              <a:rPr lang="fr-FR" sz="1800" b="1" smtClean="0"/>
              <a:t>ATIÈRES </a:t>
            </a:r>
            <a:r>
              <a:rPr lang="fr-FR" sz="1800" b="1" smtClean="0">
                <a:solidFill>
                  <a:schemeClr val="accent6"/>
                </a:solidFill>
              </a:rPr>
              <a:t>O</a:t>
            </a:r>
            <a:r>
              <a:rPr lang="fr-FR" sz="1800" b="1" smtClean="0"/>
              <a:t>RGANIQUES ET DU </a:t>
            </a:r>
            <a:r>
              <a:rPr lang="fr-FR" sz="1800" b="1" smtClean="0">
                <a:solidFill>
                  <a:schemeClr val="accent6"/>
                </a:solidFill>
              </a:rPr>
              <a:t>T</a:t>
            </a:r>
            <a:r>
              <a:rPr lang="fr-FR" sz="1800" b="1" smtClean="0"/>
              <a:t>RAVAIL DU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OL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smtClean="0"/>
              <a:t>DES </a:t>
            </a:r>
            <a:r>
              <a:rPr lang="fr-FR" sz="1800" b="1" smtClean="0">
                <a:solidFill>
                  <a:schemeClr val="accent6"/>
                </a:solidFill>
              </a:rPr>
              <a:t>P</a:t>
            </a:r>
            <a:r>
              <a:rPr lang="fr-FR" sz="1800" b="1" smtClean="0"/>
              <a:t>RATIQUES QUI </a:t>
            </a:r>
            <a:r>
              <a:rPr lang="fr-FR" sz="1800" b="1" smtClean="0">
                <a:solidFill>
                  <a:schemeClr val="accent6"/>
                </a:solidFill>
              </a:rPr>
              <a:t>A</a:t>
            </a:r>
            <a:r>
              <a:rPr lang="fr-FR" sz="1800" b="1" smtClean="0"/>
              <a:t>MÉLIORENT LES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ERVICES </a:t>
            </a:r>
            <a:r>
              <a:rPr lang="fr-FR" sz="1800" b="1" smtClean="0">
                <a:solidFill>
                  <a:schemeClr val="accent6"/>
                </a:solidFill>
              </a:rPr>
              <a:t>É</a:t>
            </a:r>
            <a:r>
              <a:rPr lang="fr-FR" sz="1800" b="1" smtClean="0"/>
              <a:t>COSYSTÉMIQUES RENDUS PAR LES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OLS ?</a:t>
            </a:r>
            <a:endParaRPr lang="fr-FR" sz="1050" b="1" dirty="0"/>
          </a:p>
        </p:txBody>
      </p:sp>
      <p:pic>
        <p:nvPicPr>
          <p:cNvPr id="13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0"/>
            <a:ext cx="3498640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4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0"/>
            <a:ext cx="3267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0"/>
            <a:ext cx="2385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6787" y="3441550"/>
            <a:ext cx="309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fr-FR" sz="1600" dirty="0" smtClean="0"/>
              <a:t>Lisa </a:t>
            </a:r>
            <a:r>
              <a:rPr lang="fr-FR" sz="1600" dirty="0" err="1" smtClean="0"/>
              <a:t>Lundin</a:t>
            </a:r>
            <a:r>
              <a:rPr lang="fr-FR" sz="1600" dirty="0" smtClean="0"/>
              <a:t>,</a:t>
            </a:r>
          </a:p>
          <a:p>
            <a:pPr marL="4763" lvl="1"/>
            <a:r>
              <a:rPr lang="fr-FR" sz="1600" i="1" dirty="0" smtClean="0"/>
              <a:t>Université d’</a:t>
            </a:r>
            <a:r>
              <a:rPr lang="fr-FR" sz="1600" i="1" dirty="0" err="1" smtClean="0"/>
              <a:t>Umea</a:t>
            </a:r>
            <a:r>
              <a:rPr lang="fr-FR" sz="1600" i="1" dirty="0" smtClean="0"/>
              <a:t>, Département de chimie, Suède</a:t>
            </a:r>
            <a:endParaRPr lang="fr-FR" sz="1600" i="1" dirty="0"/>
          </a:p>
        </p:txBody>
      </p:sp>
      <p:pic>
        <p:nvPicPr>
          <p:cNvPr id="16" name="Picture 5" descr="D:\Mes Documents\Mes Images\logo_VEOLIA_10C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81" y="5298202"/>
            <a:ext cx="1001788" cy="3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" y="3588152"/>
            <a:ext cx="1448739" cy="53779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8" name="Picture 3" descr="D:\Mes Documents\Mes Images\alterr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28943" r="21563" b="13276"/>
          <a:stretch/>
        </p:blipFill>
        <p:spPr bwMode="auto">
          <a:xfrm>
            <a:off x="5186551" y="4276332"/>
            <a:ext cx="1380777" cy="3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Mes Documents\Mes Images\logo umea uni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52" y="3526253"/>
            <a:ext cx="801935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Mes Documents\Mes Images\Agroparistech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2"/>
          <a:stretch/>
        </p:blipFill>
        <p:spPr bwMode="auto">
          <a:xfrm>
            <a:off x="34799" y="4179104"/>
            <a:ext cx="1809244" cy="4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59519" y="3606364"/>
            <a:ext cx="3323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fr-FR" sz="1600" dirty="0" smtClean="0"/>
              <a:t>Laure </a:t>
            </a:r>
            <a:r>
              <a:rPr lang="fr-FR" sz="1600" dirty="0" err="1" smtClean="0"/>
              <a:t>Vieublé-Gonod</a:t>
            </a:r>
            <a:r>
              <a:rPr lang="fr-FR" sz="1600" dirty="0" smtClean="0"/>
              <a:t>, Fiona </a:t>
            </a:r>
            <a:r>
              <a:rPr lang="fr-FR" sz="1600" dirty="0" err="1" smtClean="0"/>
              <a:t>Obriot</a:t>
            </a:r>
            <a:r>
              <a:rPr lang="fr-FR" sz="1600" dirty="0" smtClean="0"/>
              <a:t>, </a:t>
            </a:r>
          </a:p>
          <a:p>
            <a:pPr marL="4763" lvl="1"/>
            <a:r>
              <a:rPr lang="fr-FR" sz="1600" dirty="0" smtClean="0"/>
              <a:t>Marie Stauffer, Sabine </a:t>
            </a:r>
            <a:r>
              <a:rPr lang="fr-FR" sz="1600" dirty="0" err="1" smtClean="0"/>
              <a:t>Houot</a:t>
            </a:r>
            <a:r>
              <a:rPr lang="fr-FR" sz="1600" dirty="0" smtClean="0"/>
              <a:t>, Yolaine </a:t>
            </a:r>
            <a:r>
              <a:rPr lang="fr-FR" sz="1600" dirty="0" err="1" smtClean="0"/>
              <a:t>Goubard</a:t>
            </a:r>
            <a:r>
              <a:rPr lang="fr-FR" sz="1600" dirty="0" smtClean="0"/>
              <a:t> (</a:t>
            </a:r>
            <a:r>
              <a:rPr lang="fr-FR" sz="1600" i="1" dirty="0" smtClean="0"/>
              <a:t>UMR EGC, Grignon, France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22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4783435"/>
            <a:ext cx="1448739" cy="53779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3" name="Rectangle 22"/>
          <p:cNvSpPr/>
          <p:nvPr/>
        </p:nvSpPr>
        <p:spPr>
          <a:xfrm>
            <a:off x="1685891" y="4766219"/>
            <a:ext cx="317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fr-FR" sz="1600" dirty="0" smtClean="0"/>
              <a:t>Alain Hartmann, Géraldine </a:t>
            </a:r>
            <a:r>
              <a:rPr lang="fr-FR" sz="1600" dirty="0" err="1" smtClean="0"/>
              <a:t>Depret</a:t>
            </a:r>
            <a:endParaRPr lang="fr-FR" sz="1600" dirty="0" smtClean="0"/>
          </a:p>
          <a:p>
            <a:pPr marL="4763" lvl="1"/>
            <a:r>
              <a:rPr lang="fr-FR" sz="1600" dirty="0" smtClean="0"/>
              <a:t>(</a:t>
            </a:r>
            <a:r>
              <a:rPr lang="fr-FR" sz="1600" i="1" dirty="0" smtClean="0"/>
              <a:t>UMR </a:t>
            </a:r>
            <a:r>
              <a:rPr lang="fr-FR" sz="1600" i="1" dirty="0" err="1" smtClean="0"/>
              <a:t>Agroécologie</a:t>
            </a:r>
            <a:r>
              <a:rPr lang="fr-FR" sz="1600" i="1" dirty="0" smtClean="0"/>
              <a:t>, Dijon, France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6788516" y="4303467"/>
            <a:ext cx="211106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/>
            <a:r>
              <a:rPr lang="fr-FR" sz="1600" dirty="0" smtClean="0"/>
              <a:t>Jack </a:t>
            </a:r>
            <a:r>
              <a:rPr lang="fr-FR" sz="1600" dirty="0" err="1" smtClean="0"/>
              <a:t>Faber</a:t>
            </a:r>
            <a:r>
              <a:rPr lang="fr-FR" sz="1600" dirty="0" smtClean="0"/>
              <a:t>, </a:t>
            </a:r>
            <a:r>
              <a:rPr lang="fr-FR" sz="1600" dirty="0" err="1" smtClean="0"/>
              <a:t>Jaap</a:t>
            </a:r>
            <a:r>
              <a:rPr lang="fr-FR" sz="1600" dirty="0" smtClean="0"/>
              <a:t> </a:t>
            </a:r>
            <a:r>
              <a:rPr lang="fr-FR" sz="1600" dirty="0" err="1" smtClean="0"/>
              <a:t>Bloem</a:t>
            </a:r>
            <a:endParaRPr lang="fr-FR" sz="1600" dirty="0" smtClean="0"/>
          </a:p>
          <a:p>
            <a:pPr marL="4763" lvl="1"/>
            <a:r>
              <a:rPr lang="fr-FR" sz="1600" dirty="0" smtClean="0"/>
              <a:t>(</a:t>
            </a:r>
            <a:r>
              <a:rPr lang="fr-FR" sz="1600" i="1" dirty="0" err="1" smtClean="0"/>
              <a:t>Alterra</a:t>
            </a:r>
            <a:r>
              <a:rPr lang="fr-FR" sz="1600" i="1" dirty="0" smtClean="0"/>
              <a:t>, Wageningen UR, Pays-Bas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6026786" y="5189500"/>
            <a:ext cx="287278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/>
            <a:r>
              <a:rPr lang="fr-FR" sz="1600" dirty="0" smtClean="0"/>
              <a:t>Agathe </a:t>
            </a:r>
            <a:r>
              <a:rPr lang="fr-FR" sz="1600" dirty="0" err="1" smtClean="0"/>
              <a:t>Revallier</a:t>
            </a:r>
            <a:r>
              <a:rPr lang="fr-FR" sz="1600" dirty="0" smtClean="0"/>
              <a:t>, Jeremy Doublet (</a:t>
            </a:r>
            <a:r>
              <a:rPr lang="fr-FR" sz="1600" i="1" dirty="0" smtClean="0"/>
              <a:t>Veolia Recherche et Innovation, Limay, France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109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95" y="188640"/>
            <a:ext cx="8795099" cy="566936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 smtClean="0">
                <a:latin typeface="+mn-lt"/>
                <a:cs typeface="Arial" pitchFamily="34" charset="0"/>
              </a:rPr>
              <a:t>Objectifs</a:t>
            </a:r>
            <a:r>
              <a:rPr lang="fr-FR" sz="2800" b="1" dirty="0" smtClean="0">
                <a:latin typeface="+mn-lt"/>
                <a:cs typeface="Arial" pitchFamily="34" charset="0"/>
              </a:rPr>
              <a:t>: Intégration des services écosystémiques dans une démarche d’agro-écologie</a:t>
            </a:r>
            <a:endParaRPr lang="fr-FR" sz="2800" b="1" dirty="0">
              <a:latin typeface="+mn-lt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0" y="980728"/>
            <a:ext cx="2178437" cy="1458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22479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rganigramme : Processus 11"/>
          <p:cNvSpPr/>
          <p:nvPr/>
        </p:nvSpPr>
        <p:spPr>
          <a:xfrm>
            <a:off x="4635378" y="1470152"/>
            <a:ext cx="2445121" cy="409875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Recyclage des PRO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5" y="1091035"/>
            <a:ext cx="1918555" cy="1437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rganigramme : Processus 9"/>
          <p:cNvSpPr/>
          <p:nvPr/>
        </p:nvSpPr>
        <p:spPr>
          <a:xfrm>
            <a:off x="1106279" y="1100910"/>
            <a:ext cx="2088233" cy="720080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Travail Réduit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0" name="Organigramme : Processus 19"/>
          <p:cNvSpPr/>
          <p:nvPr/>
        </p:nvSpPr>
        <p:spPr>
          <a:xfrm>
            <a:off x="386762" y="3284984"/>
            <a:ext cx="7785638" cy="234356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84163"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habitat</a:t>
            </a:r>
            <a:r>
              <a:rPr lang="fr-FR" sz="2000" dirty="0" smtClean="0">
                <a:solidFill>
                  <a:schemeClr val="tx1"/>
                </a:solidFill>
              </a:rPr>
              <a:t>: Biomasse microbienne, </a:t>
            </a:r>
            <a:r>
              <a:rPr lang="fr-FR" sz="2000" dirty="0" err="1" smtClean="0">
                <a:solidFill>
                  <a:schemeClr val="tx1"/>
                </a:solidFill>
              </a:rPr>
              <a:t>mésofaune</a:t>
            </a:r>
            <a:r>
              <a:rPr lang="fr-FR" sz="2000" dirty="0" smtClean="0">
                <a:solidFill>
                  <a:schemeClr val="tx1"/>
                </a:solidFill>
              </a:rPr>
              <a:t> et diversité</a:t>
            </a:r>
          </a:p>
          <a:p>
            <a:pPr marL="457200" indent="-284163"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Production</a:t>
            </a:r>
            <a:r>
              <a:rPr lang="fr-FR" sz="2000" dirty="0" smtClean="0">
                <a:solidFill>
                  <a:schemeClr val="tx1"/>
                </a:solidFill>
              </a:rPr>
              <a:t>: rendement des cultures, N </a:t>
            </a:r>
            <a:r>
              <a:rPr lang="fr-FR" sz="2000" dirty="0">
                <a:solidFill>
                  <a:schemeClr val="tx1"/>
                </a:solidFill>
              </a:rPr>
              <a:t>disponible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284163"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Fonctionnement physique et régulation de l’eau</a:t>
            </a:r>
            <a:r>
              <a:rPr lang="fr-FR" sz="2000" dirty="0" smtClean="0">
                <a:solidFill>
                  <a:schemeClr val="tx1"/>
                </a:solidFill>
              </a:rPr>
              <a:t>: stabilité structure, rétention de l’eau, infiltration</a:t>
            </a:r>
          </a:p>
          <a:p>
            <a:pPr marL="457200" indent="-284163"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Stockage C et émission GES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284163"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Résilience des sols: </a:t>
            </a:r>
            <a:r>
              <a:rPr lang="fr-FR" sz="2000" dirty="0" smtClean="0">
                <a:solidFill>
                  <a:schemeClr val="tx1"/>
                </a:solidFill>
              </a:rPr>
              <a:t>Contaminants organiques, pathogènes, résistance aux antibiotiques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2" name="Organigramme : Processus 21"/>
          <p:cNvSpPr/>
          <p:nvPr/>
        </p:nvSpPr>
        <p:spPr>
          <a:xfrm>
            <a:off x="350902" y="2672115"/>
            <a:ext cx="8568951" cy="50405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Matière organique des sols (quantité, qualité, distribution…)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28675" idx="2"/>
          </p:cNvCxnSpPr>
          <p:nvPr/>
        </p:nvCxnSpPr>
        <p:spPr>
          <a:xfrm flipH="1">
            <a:off x="5436096" y="2439107"/>
            <a:ext cx="437763" cy="23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174150" y="2380903"/>
            <a:ext cx="569472" cy="2912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rganigramme : Processus 27"/>
          <p:cNvSpPr/>
          <p:nvPr/>
        </p:nvSpPr>
        <p:spPr>
          <a:xfrm rot="5400000">
            <a:off x="7830238" y="4059193"/>
            <a:ext cx="1908457" cy="50405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Trade-off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7" name="Double flèche verticale 26"/>
          <p:cNvSpPr/>
          <p:nvPr/>
        </p:nvSpPr>
        <p:spPr>
          <a:xfrm>
            <a:off x="8220869" y="3627145"/>
            <a:ext cx="312796" cy="1368152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courbée vers la droite 28"/>
          <p:cNvSpPr/>
          <p:nvPr/>
        </p:nvSpPr>
        <p:spPr>
          <a:xfrm rot="20571759">
            <a:off x="116985" y="3264892"/>
            <a:ext cx="539552" cy="1242261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5661248"/>
            <a:ext cx="78454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Recommandations aux agriculteurs et gestionnaires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courbée vers la droite 18"/>
          <p:cNvSpPr/>
          <p:nvPr/>
        </p:nvSpPr>
        <p:spPr>
          <a:xfrm rot="20571759">
            <a:off x="394303" y="5069055"/>
            <a:ext cx="539552" cy="1242261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7" grpId="0" animBg="1"/>
      <p:bldP spid="29" grpId="0" animBg="1"/>
      <p:bldP spid="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5938"/>
            <a:ext cx="4735637" cy="2573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rganigramme : Processus 4"/>
          <p:cNvSpPr/>
          <p:nvPr/>
        </p:nvSpPr>
        <p:spPr>
          <a:xfrm>
            <a:off x="107504" y="908720"/>
            <a:ext cx="3240360" cy="97210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Sites de longue durée</a:t>
            </a:r>
          </a:p>
          <a:p>
            <a:pPr algn="r"/>
            <a:r>
              <a:rPr lang="fr-FR" sz="2000" b="1" dirty="0" smtClean="0">
                <a:solidFill>
                  <a:schemeClr val="tx1"/>
                </a:solidFill>
              </a:rPr>
              <a:t>, Colmar, </a:t>
            </a:r>
            <a:r>
              <a:rPr lang="fr-FR" sz="2000" b="1" dirty="0" err="1" smtClean="0">
                <a:solidFill>
                  <a:schemeClr val="tx1"/>
                </a:solidFill>
              </a:rPr>
              <a:t>Ultuna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Organigramme : Processus 5"/>
          <p:cNvSpPr/>
          <p:nvPr/>
        </p:nvSpPr>
        <p:spPr>
          <a:xfrm>
            <a:off x="683568" y="5207395"/>
            <a:ext cx="7344816" cy="57606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Recommandations: durée, </a:t>
            </a:r>
            <a:r>
              <a:rPr lang="fr-FR" sz="2000" b="1" dirty="0" err="1" smtClean="0">
                <a:solidFill>
                  <a:schemeClr val="tx1"/>
                </a:solidFill>
              </a:rPr>
              <a:t>trade</a:t>
            </a:r>
            <a:r>
              <a:rPr lang="fr-FR" sz="2000" b="1" dirty="0" smtClean="0">
                <a:solidFill>
                  <a:schemeClr val="tx1"/>
                </a:solidFill>
              </a:rPr>
              <a:t>-off </a:t>
            </a:r>
            <a:r>
              <a:rPr lang="fr-FR" sz="2000" b="1" dirty="0" smtClean="0">
                <a:solidFill>
                  <a:schemeClr val="tx1"/>
                </a:solidFill>
                <a:sym typeface="Wingdings"/>
              </a:rPr>
              <a:t> </a:t>
            </a:r>
            <a:r>
              <a:rPr lang="fr-FR" sz="2000" b="1" dirty="0" err="1" smtClean="0">
                <a:solidFill>
                  <a:schemeClr val="tx1"/>
                </a:solidFill>
                <a:sym typeface="Wingdings"/>
              </a:rPr>
              <a:t>Dissemination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Organigramme : Processus 6"/>
          <p:cNvSpPr/>
          <p:nvPr/>
        </p:nvSpPr>
        <p:spPr>
          <a:xfrm>
            <a:off x="3517433" y="911762"/>
            <a:ext cx="3053664" cy="98118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Caractéristiques MO des PRO, traitement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>
            <a:stCxn id="5" idx="2"/>
          </p:cNvCxnSpPr>
          <p:nvPr/>
        </p:nvCxnSpPr>
        <p:spPr>
          <a:xfrm>
            <a:off x="1727684" y="1880828"/>
            <a:ext cx="468051" cy="594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7" idx="2"/>
          </p:cNvCxnSpPr>
          <p:nvPr/>
        </p:nvCxnSpPr>
        <p:spPr>
          <a:xfrm flipH="1">
            <a:off x="4231275" y="1892951"/>
            <a:ext cx="812990" cy="602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Processus 9"/>
          <p:cNvSpPr/>
          <p:nvPr/>
        </p:nvSpPr>
        <p:spPr>
          <a:xfrm>
            <a:off x="5652120" y="2194444"/>
            <a:ext cx="3223008" cy="91385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Agrégation des résultats: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Indicateur de qualité des sols, ACV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637479" y="3108301"/>
            <a:ext cx="0" cy="20990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 rot="16200000" flipH="1">
            <a:off x="5180436" y="4351844"/>
            <a:ext cx="1094320" cy="616782"/>
          </a:xfrm>
          <a:prstGeom prst="bentConnector3">
            <a:avLst>
              <a:gd name="adj1" fmla="val 225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 flipV="1">
            <a:off x="5419205" y="3155668"/>
            <a:ext cx="1796238" cy="43338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" y="1394774"/>
            <a:ext cx="1030729" cy="469757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41395" y="188640"/>
            <a:ext cx="8795099" cy="566936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latin typeface="+mn-lt"/>
                <a:cs typeface="Arial" pitchFamily="34" charset="0"/>
              </a:rPr>
              <a:t>Structuration du projet ECOSOM</a:t>
            </a:r>
            <a:endParaRPr lang="fr-FR" sz="28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211960" y="1335178"/>
            <a:ext cx="446449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Mis en place en 1998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Luvisol</a:t>
            </a:r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battant sur </a:t>
            </a:r>
            <a:r>
              <a:rPr lang="fr-FR" altLang="fr-FR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loess</a:t>
            </a:r>
            <a:endParaRPr lang="fr-FR" altLang="fr-FR" sz="2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11877" y="83096"/>
            <a:ext cx="8712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 dispositifs principaux: </a:t>
            </a:r>
            <a:r>
              <a:rPr lang="fr-FR" altLang="fr-FR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Qualiagro</a:t>
            </a:r>
            <a:endParaRPr lang="fr-FR" altLang="fr-FR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144" y="4517690"/>
            <a:ext cx="49639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Epandage tous les 2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épandages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alt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/ha: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15 à 30 t MB/ha </a:t>
            </a: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Blé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maïs, restitution résidus de maïs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Labour classique 29 cm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1877" y="761591"/>
            <a:ext cx="1705750" cy="1455269"/>
            <a:chOff x="6477000" y="908720"/>
            <a:chExt cx="2667000" cy="2562226"/>
          </a:xfrm>
        </p:grpSpPr>
        <p:pic>
          <p:nvPicPr>
            <p:cNvPr id="18" name="Picture 2" descr="Voir la carte topographique de France">
              <a:hlinkClick r:id="rId2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19" name="Ellipse 18"/>
            <p:cNvSpPr/>
            <p:nvPr/>
          </p:nvSpPr>
          <p:spPr>
            <a:xfrm>
              <a:off x="7740352" y="15567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 bwMode="auto">
          <a:xfrm>
            <a:off x="2006236" y="749343"/>
            <a:ext cx="2061708" cy="187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0144" y="2420888"/>
            <a:ext cx="585975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fr-FR" sz="1800" b="1" dirty="0" smtClean="0">
                <a:cs typeface="Arial" panose="020B0604020202020204" pitchFamily="34" charset="0"/>
              </a:rPr>
              <a:t>4 blocs: 5 </a:t>
            </a:r>
            <a:r>
              <a:rPr lang="fr-FR" altLang="fr-FR" sz="1800" b="1" dirty="0">
                <a:cs typeface="Arial" panose="020B0604020202020204" pitchFamily="34" charset="0"/>
              </a:rPr>
              <a:t>traitements </a:t>
            </a:r>
            <a:r>
              <a:rPr lang="fr-FR" altLang="fr-FR" sz="1800" b="1" dirty="0" smtClean="0">
                <a:cs typeface="Arial" panose="020B0604020202020204" pitchFamily="34" charset="0"/>
              </a:rPr>
              <a:t>organiques</a:t>
            </a:r>
            <a:r>
              <a:rPr lang="fr-FR" altLang="fr-FR" sz="1800" b="1" dirty="0">
                <a:cs typeface="Arial" panose="020B0604020202020204" pitchFamily="34" charset="0"/>
              </a:rPr>
              <a:t> </a:t>
            </a:r>
            <a:r>
              <a:rPr lang="fr-FR" altLang="fr-FR" sz="1800" b="1" dirty="0" smtClean="0">
                <a:cs typeface="Arial" panose="020B0604020202020204" pitchFamily="34" charset="0"/>
              </a:rPr>
              <a:t>X 2 niveaux de 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Compost d’ordures ménagères résiduelles </a:t>
            </a:r>
            <a:r>
              <a:rPr lang="fr-FR" altLang="fr-FR" sz="1800" dirty="0">
                <a:cs typeface="Arial" panose="020B0604020202020204" pitchFamily="34" charset="0"/>
              </a:rPr>
              <a:t>(</a:t>
            </a:r>
            <a:r>
              <a:rPr lang="fr-FR" altLang="fr-FR" sz="1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OMR</a:t>
            </a:r>
            <a:r>
              <a:rPr lang="fr-FR" altLang="fr-FR" sz="1800" dirty="0" smtClean="0">
                <a:cs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Compost de </a:t>
            </a:r>
            <a:r>
              <a:rPr lang="fr-FR" altLang="fr-FR" sz="1800" dirty="0" err="1" smtClean="0">
                <a:cs typeface="Arial" panose="020B0604020202020204" pitchFamily="34" charset="0"/>
              </a:rPr>
              <a:t>biodéchets</a:t>
            </a:r>
            <a:r>
              <a:rPr lang="fr-FR" altLang="fr-FR" sz="1800" dirty="0" smtClean="0">
                <a:cs typeface="Arial" panose="020B0604020202020204" pitchFamily="34" charset="0"/>
              </a:rPr>
              <a:t> (</a:t>
            </a:r>
            <a:r>
              <a:rPr lang="fr-FR" altLang="fr-FR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BIO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Compost de boue (</a:t>
            </a:r>
            <a:r>
              <a:rPr lang="fr-FR" altLang="fr-FR" sz="18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DVB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Fumier de bovins  (</a:t>
            </a:r>
            <a:r>
              <a:rPr lang="fr-FR" altLang="fr-FR" sz="18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FUM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  <a:endParaRPr lang="fr-FR" altLang="fr-FR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Témoin (</a:t>
            </a:r>
            <a:r>
              <a:rPr lang="fr-FR" altLang="fr-FR" sz="1800" b="1" dirty="0" smtClean="0">
                <a:cs typeface="Arial" panose="020B0604020202020204" pitchFamily="34" charset="0"/>
              </a:rPr>
              <a:t>TEM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2323"/>
            <a:ext cx="1595289" cy="72705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0766"/>
            <a:ext cx="3983082" cy="30538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6565"/>
            <a:ext cx="1083877" cy="1130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32667" y="692696"/>
            <a:ext cx="1343079" cy="1346853"/>
            <a:chOff x="6477000" y="908720"/>
            <a:chExt cx="2667000" cy="2562226"/>
          </a:xfrm>
        </p:grpSpPr>
        <p:pic>
          <p:nvPicPr>
            <p:cNvPr id="5" name="Picture 2" descr="Voir la carte topographique de France">
              <a:hlinkClick r:id="rId2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6" name="Ellipse 5"/>
            <p:cNvSpPr/>
            <p:nvPr/>
          </p:nvSpPr>
          <p:spPr>
            <a:xfrm>
              <a:off x="8676456" y="1700808"/>
              <a:ext cx="72008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780928"/>
            <a:ext cx="2981325" cy="32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49" y="1294086"/>
            <a:ext cx="249364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11877" y="83096"/>
            <a:ext cx="8712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 dispositifs principaux: plateforme de Colmar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6565"/>
            <a:ext cx="1083877" cy="1130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25751" y="755120"/>
            <a:ext cx="493819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Mis en place en 2000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Calcosol</a:t>
            </a:r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limoneux sur </a:t>
            </a:r>
            <a:r>
              <a:rPr lang="fr-FR" altLang="fr-FR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loess</a:t>
            </a:r>
            <a:endParaRPr lang="fr-FR" altLang="fr-FR" sz="2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144" y="2420888"/>
            <a:ext cx="5859755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fr-FR" sz="1800" b="1" dirty="0" smtClean="0">
                <a:cs typeface="Arial" panose="020B0604020202020204" pitchFamily="34" charset="0"/>
              </a:rPr>
              <a:t>4 blocs: 6 </a:t>
            </a:r>
            <a:r>
              <a:rPr lang="fr-FR" altLang="fr-FR" sz="1800" b="1" dirty="0">
                <a:cs typeface="Arial" panose="020B0604020202020204" pitchFamily="34" charset="0"/>
              </a:rPr>
              <a:t>traitements </a:t>
            </a:r>
            <a:r>
              <a:rPr lang="fr-FR" altLang="fr-FR" sz="1800" b="1" dirty="0" smtClean="0">
                <a:cs typeface="Arial" panose="020B0604020202020204" pitchFamily="34" charset="0"/>
              </a:rPr>
              <a:t>organiques</a:t>
            </a:r>
            <a:r>
              <a:rPr lang="fr-FR" altLang="fr-FR" sz="1800" b="1" dirty="0">
                <a:cs typeface="Arial" panose="020B0604020202020204" pitchFamily="34" charset="0"/>
              </a:rPr>
              <a:t> </a:t>
            </a:r>
            <a:r>
              <a:rPr lang="fr-FR" altLang="fr-FR" sz="1800" b="1" dirty="0" smtClean="0">
                <a:cs typeface="Arial" panose="020B0604020202020204" pitchFamily="34" charset="0"/>
              </a:rPr>
              <a:t>X 2 niveaux de 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Boue d’épuration urbaine (</a:t>
            </a:r>
            <a:r>
              <a:rPr lang="fr-FR" altLang="fr-FR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Boue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>
                <a:cs typeface="Arial" panose="020B0604020202020204" pitchFamily="34" charset="0"/>
              </a:rPr>
              <a:t>Compost de boue (</a:t>
            </a:r>
            <a:r>
              <a:rPr lang="fr-FR" altLang="fr-FR" sz="1800" b="1" dirty="0">
                <a:solidFill>
                  <a:srgbClr val="7030A0"/>
                </a:solidFill>
                <a:cs typeface="Arial" panose="020B0604020202020204" pitchFamily="34" charset="0"/>
              </a:rPr>
              <a:t>DVB</a:t>
            </a:r>
            <a:r>
              <a:rPr lang="fr-FR" altLang="fr-FR" sz="18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Compost de </a:t>
            </a:r>
            <a:r>
              <a:rPr lang="fr-FR" altLang="fr-FR" sz="1800" dirty="0" err="1" smtClean="0">
                <a:cs typeface="Arial" panose="020B0604020202020204" pitchFamily="34" charset="0"/>
              </a:rPr>
              <a:t>biodéchets</a:t>
            </a:r>
            <a:r>
              <a:rPr lang="fr-FR" altLang="fr-FR" sz="1800" dirty="0" smtClean="0">
                <a:cs typeface="Arial" panose="020B0604020202020204" pitchFamily="34" charset="0"/>
              </a:rPr>
              <a:t> (</a:t>
            </a:r>
            <a:r>
              <a:rPr lang="fr-FR" altLang="fr-FR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BIO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Fumier de bovins  (</a:t>
            </a:r>
            <a:r>
              <a:rPr lang="fr-FR" altLang="fr-FR" sz="18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FUM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Compost de fumier de bovins (FUMC) </a:t>
            </a:r>
            <a:endParaRPr lang="fr-FR" altLang="fr-FR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>
                <a:cs typeface="Arial" panose="020B0604020202020204" pitchFamily="34" charset="0"/>
              </a:rPr>
              <a:t>Témoin (</a:t>
            </a:r>
            <a:r>
              <a:rPr lang="fr-FR" altLang="fr-FR" sz="1800" b="1" dirty="0" smtClean="0">
                <a:cs typeface="Arial" panose="020B0604020202020204" pitchFamily="34" charset="0"/>
              </a:rPr>
              <a:t>TEM</a:t>
            </a:r>
            <a:r>
              <a:rPr lang="fr-FR" altLang="fr-FR" sz="1800" dirty="0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143" y="4517690"/>
            <a:ext cx="58597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Epandage tous les 2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épandages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kg N/ha: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t MB/ha </a:t>
            </a: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Blé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maïs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– orge – betterave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restitution résidus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Labour classique 29 cm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968"/>
            <a:ext cx="9144000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-36512" y="-49952"/>
            <a:ext cx="3498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796136" y="-49952"/>
            <a:ext cx="33478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62128" y="-49952"/>
            <a:ext cx="23850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07504" y="1556792"/>
            <a:ext cx="8844455" cy="127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</a:p>
          <a:p>
            <a:pPr marL="0" indent="0" algn="ctr">
              <a:buNone/>
            </a:pP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fonctionnelle</a:t>
            </a: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 sol et les services </a:t>
            </a:r>
            <a:r>
              <a:rPr lang="en-US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écosystémiques</a:t>
            </a: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trans-</a:t>
            </a:r>
            <a:r>
              <a:rPr lang="en-US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disciplinaire</a:t>
            </a:r>
            <a:r>
              <a:rPr lang="en-US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0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2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63062" y="836712"/>
            <a:ext cx="8970579" cy="104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chemeClr val="accent6"/>
                </a:solidFill>
              </a:rPr>
              <a:t>G</a:t>
            </a:r>
            <a:r>
              <a:rPr lang="fr-FR" sz="1600" b="1" dirty="0" smtClean="0"/>
              <a:t>ESTION DES </a:t>
            </a:r>
            <a:r>
              <a:rPr lang="fr-FR" sz="1600" b="1" dirty="0" smtClean="0">
                <a:solidFill>
                  <a:schemeClr val="accent6"/>
                </a:solidFill>
              </a:rPr>
              <a:t>M</a:t>
            </a:r>
            <a:r>
              <a:rPr lang="fr-FR" sz="1600" b="1" dirty="0" smtClean="0"/>
              <a:t>ATIÈRES </a:t>
            </a:r>
            <a:r>
              <a:rPr lang="fr-FR" sz="1600" b="1" dirty="0" smtClean="0">
                <a:solidFill>
                  <a:schemeClr val="accent6"/>
                </a:solidFill>
              </a:rPr>
              <a:t>O</a:t>
            </a:r>
            <a:r>
              <a:rPr lang="fr-FR" sz="1600" b="1" dirty="0" smtClean="0"/>
              <a:t>RGANIQUES ET DU </a:t>
            </a:r>
            <a:r>
              <a:rPr lang="fr-FR" sz="1600" b="1" dirty="0" smtClean="0">
                <a:solidFill>
                  <a:schemeClr val="accent6"/>
                </a:solidFill>
              </a:rPr>
              <a:t>T</a:t>
            </a:r>
            <a:r>
              <a:rPr lang="fr-FR" sz="1600" b="1" dirty="0" smtClean="0"/>
              <a:t>RAVAIL DU </a:t>
            </a:r>
            <a:r>
              <a:rPr lang="fr-FR" sz="1600" b="1" dirty="0" smtClean="0">
                <a:solidFill>
                  <a:schemeClr val="accent6"/>
                </a:solidFill>
              </a:rPr>
              <a:t>S</a:t>
            </a:r>
            <a:r>
              <a:rPr lang="fr-FR" sz="1600" b="1" dirty="0" smtClean="0"/>
              <a:t>OL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smtClean="0"/>
              <a:t>DES </a:t>
            </a:r>
            <a:r>
              <a:rPr lang="fr-FR" sz="1600" b="1" dirty="0" smtClean="0">
                <a:solidFill>
                  <a:schemeClr val="accent6"/>
                </a:solidFill>
              </a:rPr>
              <a:t>P</a:t>
            </a:r>
            <a:r>
              <a:rPr lang="fr-FR" sz="1600" b="1" dirty="0" smtClean="0"/>
              <a:t>RATIQUES QUI </a:t>
            </a:r>
            <a:r>
              <a:rPr lang="fr-FR" sz="1600" b="1" dirty="0" smtClean="0">
                <a:solidFill>
                  <a:schemeClr val="accent6"/>
                </a:solidFill>
              </a:rPr>
              <a:t>A</a:t>
            </a:r>
            <a:r>
              <a:rPr lang="fr-FR" sz="1600" b="1" dirty="0" smtClean="0"/>
              <a:t>MÉLIORENT LES </a:t>
            </a:r>
            <a:r>
              <a:rPr lang="fr-FR" sz="1600" b="1" dirty="0" smtClean="0">
                <a:solidFill>
                  <a:schemeClr val="accent6"/>
                </a:solidFill>
              </a:rPr>
              <a:t>S</a:t>
            </a:r>
            <a:r>
              <a:rPr lang="fr-FR" sz="1600" b="1" dirty="0" smtClean="0"/>
              <a:t>ERVICES </a:t>
            </a:r>
            <a:r>
              <a:rPr lang="fr-FR" sz="1600" b="1" dirty="0" smtClean="0">
                <a:solidFill>
                  <a:schemeClr val="accent6"/>
                </a:solidFill>
              </a:rPr>
              <a:t>É</a:t>
            </a:r>
            <a:r>
              <a:rPr lang="fr-FR" sz="1600" b="1" dirty="0" smtClean="0"/>
              <a:t>COSYSTÉMIQUES RENDUS PAR LES </a:t>
            </a:r>
            <a:r>
              <a:rPr lang="fr-FR" sz="1600" b="1" dirty="0" smtClean="0">
                <a:solidFill>
                  <a:schemeClr val="accent6"/>
                </a:solidFill>
              </a:rPr>
              <a:t>S</a:t>
            </a:r>
            <a:r>
              <a:rPr lang="fr-FR" sz="1600" b="1" dirty="0" smtClean="0"/>
              <a:t>OLS ?</a:t>
            </a:r>
            <a:endParaRPr lang="fr-FR" sz="1000" b="1" dirty="0"/>
          </a:p>
        </p:txBody>
      </p:sp>
      <p:grpSp>
        <p:nvGrpSpPr>
          <p:cNvPr id="17" name="Groupe 23"/>
          <p:cNvGrpSpPr>
            <a:grpSpLocks/>
          </p:cNvGrpSpPr>
          <p:nvPr/>
        </p:nvGrpSpPr>
        <p:grpSpPr bwMode="auto">
          <a:xfrm>
            <a:off x="107504" y="3291181"/>
            <a:ext cx="4254668" cy="3594203"/>
            <a:chOff x="1394" y="633413"/>
            <a:chExt cx="4254668" cy="3593850"/>
          </a:xfrm>
          <a:solidFill>
            <a:schemeClr val="bg1"/>
          </a:solidFill>
        </p:grpSpPr>
        <p:grpSp>
          <p:nvGrpSpPr>
            <p:cNvPr id="18" name="Groupe 19"/>
            <p:cNvGrpSpPr>
              <a:grpSpLocks/>
            </p:cNvGrpSpPr>
            <p:nvPr/>
          </p:nvGrpSpPr>
          <p:grpSpPr bwMode="auto">
            <a:xfrm>
              <a:off x="1394" y="633413"/>
              <a:ext cx="4254668" cy="3593850"/>
              <a:chOff x="1394" y="633413"/>
              <a:chExt cx="4254668" cy="3593850"/>
            </a:xfrm>
            <a:grpFill/>
          </p:grpSpPr>
          <p:pic>
            <p:nvPicPr>
              <p:cNvPr id="21" name="Picture 2" descr="logo_Rennes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4" y="1236286"/>
                <a:ext cx="1230023" cy="5464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ZoneTexte 6"/>
              <p:cNvSpPr txBox="1">
                <a:spLocks noChangeArrowheads="1"/>
              </p:cNvSpPr>
              <p:nvPr/>
            </p:nvSpPr>
            <p:spPr bwMode="auto">
              <a:xfrm>
                <a:off x="1394" y="1831571"/>
                <a:ext cx="1399742" cy="5231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Daniel </a:t>
                </a:r>
                <a:r>
                  <a:rPr lang="fr-FR" altLang="fr-FR" sz="1400" dirty="0" err="1" smtClean="0"/>
                  <a:t>Cluzeau</a:t>
                </a:r>
                <a:endParaRPr lang="fr-FR" altLang="fr-FR" sz="14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Hoel Hotte</a:t>
                </a:r>
                <a:endParaRPr lang="fr-FR" altLang="fr-FR" sz="1400" dirty="0"/>
              </a:p>
            </p:txBody>
          </p:sp>
          <p:sp>
            <p:nvSpPr>
              <p:cNvPr id="23" name="ZoneTexte 8"/>
              <p:cNvSpPr txBox="1">
                <a:spLocks noChangeArrowheads="1"/>
              </p:cNvSpPr>
              <p:nvPr/>
            </p:nvSpPr>
            <p:spPr bwMode="auto">
              <a:xfrm>
                <a:off x="2737698" y="1257224"/>
                <a:ext cx="1518364" cy="954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 err="1" smtClean="0"/>
                  <a:t>Guénola</a:t>
                </a:r>
                <a:r>
                  <a:rPr lang="fr-FR" altLang="fr-FR" sz="1400" b="1" dirty="0" smtClean="0"/>
                  <a:t> </a:t>
                </a:r>
                <a:r>
                  <a:rPr lang="fr-FR" altLang="fr-FR" sz="1400" b="1" dirty="0"/>
                  <a:t>Pérès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Michaël </a:t>
                </a:r>
                <a:r>
                  <a:rPr lang="fr-FR" altLang="fr-FR" sz="1400" dirty="0" err="1" smtClean="0"/>
                  <a:t>Corson</a:t>
                </a:r>
                <a:endParaRPr lang="fr-FR" altLang="fr-FR" sz="14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Vincent </a:t>
                </a:r>
                <a:r>
                  <a:rPr lang="fr-FR" altLang="fr-FR" sz="1400" dirty="0" err="1"/>
                  <a:t>Hallaire</a:t>
                </a:r>
                <a:endParaRPr lang="fr-FR" altLang="fr-FR" sz="14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err="1"/>
                  <a:t>Safya</a:t>
                </a:r>
                <a:r>
                  <a:rPr lang="fr-FR" altLang="fr-FR" sz="1400" dirty="0"/>
                  <a:t> </a:t>
                </a:r>
                <a:r>
                  <a:rPr lang="fr-FR" altLang="fr-FR" sz="1400" dirty="0" err="1" smtClean="0"/>
                  <a:t>Menasseri</a:t>
                </a:r>
                <a:endParaRPr lang="fr-FR" altLang="fr-FR" sz="1400" dirty="0"/>
              </a:p>
            </p:txBody>
          </p:sp>
          <p:sp>
            <p:nvSpPr>
              <p:cNvPr id="24" name="ZoneTexte 9"/>
              <p:cNvSpPr txBox="1">
                <a:spLocks noChangeArrowheads="1"/>
              </p:cNvSpPr>
              <p:nvPr/>
            </p:nvSpPr>
            <p:spPr bwMode="auto">
              <a:xfrm>
                <a:off x="31750" y="633413"/>
                <a:ext cx="2146742" cy="3385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1600" b="1" u="sng" dirty="0" err="1" smtClean="0">
                    <a:solidFill>
                      <a:srgbClr val="00B050"/>
                    </a:solidFill>
                  </a:rPr>
                  <a:t>Partenaires</a:t>
                </a:r>
                <a:r>
                  <a:rPr lang="en-GB" altLang="fr-FR" sz="1600" b="1" u="sng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GB" altLang="fr-FR" sz="1600" b="1" u="sng" dirty="0" err="1" smtClean="0">
                    <a:solidFill>
                      <a:srgbClr val="00B050"/>
                    </a:solidFill>
                  </a:rPr>
                  <a:t>français</a:t>
                </a:r>
                <a:endParaRPr lang="en-GB" altLang="fr-FR" sz="1600" b="1" u="sng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ZoneTexte 11"/>
              <p:cNvSpPr txBox="1">
                <a:spLocks noChangeArrowheads="1"/>
              </p:cNvSpPr>
              <p:nvPr/>
            </p:nvSpPr>
            <p:spPr bwMode="auto">
              <a:xfrm>
                <a:off x="2161634" y="2842404"/>
                <a:ext cx="1747273" cy="13848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/>
                  <a:t>Djilali </a:t>
                </a:r>
                <a:r>
                  <a:rPr lang="fr-FR" altLang="fr-FR" sz="1400" b="1" dirty="0" err="1" smtClean="0"/>
                  <a:t>Heddadj</a:t>
                </a:r>
                <a:endParaRPr lang="fr-FR" altLang="fr-FR" sz="1400" b="1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Olivier Manceau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Jean Philippe </a:t>
                </a:r>
                <a:r>
                  <a:rPr lang="fr-FR" altLang="fr-FR" sz="1400" dirty="0" err="1" smtClean="0"/>
                  <a:t>Turlin</a:t>
                </a:r>
                <a:endParaRPr lang="fr-FR" altLang="fr-FR" sz="14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Denis </a:t>
                </a:r>
                <a:r>
                  <a:rPr lang="fr-FR" altLang="fr-FR" sz="1400" dirty="0" err="1" smtClean="0"/>
                  <a:t>Lebossé</a:t>
                </a:r>
                <a:endParaRPr lang="fr-FR" altLang="fr-FR" sz="14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Jérémy </a:t>
                </a:r>
                <a:r>
                  <a:rPr lang="fr-FR" altLang="fr-FR" sz="1400" dirty="0" err="1" smtClean="0"/>
                  <a:t>Guild</a:t>
                </a:r>
                <a:endParaRPr lang="fr-FR" altLang="fr-FR" sz="14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 smtClean="0"/>
                  <a:t>David Bouvier</a:t>
                </a:r>
              </a:p>
            </p:txBody>
          </p:sp>
          <p:pic>
            <p:nvPicPr>
              <p:cNvPr id="26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271" y="2818985"/>
                <a:ext cx="1394341" cy="11365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578" y="1987225"/>
              <a:ext cx="1172038" cy="401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ZoneTexte 9"/>
          <p:cNvSpPr txBox="1">
            <a:spLocks noChangeArrowheads="1"/>
          </p:cNvSpPr>
          <p:nvPr/>
        </p:nvSpPr>
        <p:spPr bwMode="auto">
          <a:xfrm>
            <a:off x="5652120" y="3284984"/>
            <a:ext cx="243207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 b="1" u="sng" dirty="0" err="1" smtClean="0">
                <a:solidFill>
                  <a:srgbClr val="00B050"/>
                </a:solidFill>
              </a:rPr>
              <a:t>Partenaires</a:t>
            </a:r>
            <a:r>
              <a:rPr lang="en-GB" altLang="fr-FR" sz="1600" b="1" u="sng" dirty="0" smtClean="0">
                <a:solidFill>
                  <a:srgbClr val="00B050"/>
                </a:solidFill>
              </a:rPr>
              <a:t> </a:t>
            </a:r>
            <a:r>
              <a:rPr lang="en-GB" altLang="fr-FR" sz="1600" b="1" u="sng" dirty="0" err="1" smtClean="0">
                <a:solidFill>
                  <a:srgbClr val="00B050"/>
                </a:solidFill>
              </a:rPr>
              <a:t>hollandais</a:t>
            </a:r>
            <a:endParaRPr lang="en-GB" altLang="fr-FR" sz="1600" b="1" u="sng" dirty="0">
              <a:solidFill>
                <a:srgbClr val="00B050"/>
              </a:solidFill>
            </a:endParaRPr>
          </a:p>
        </p:txBody>
      </p:sp>
      <p:sp>
        <p:nvSpPr>
          <p:cNvPr id="33" name="ZoneTexte 15"/>
          <p:cNvSpPr txBox="1">
            <a:spLocks noChangeArrowheads="1"/>
          </p:cNvSpPr>
          <p:nvPr/>
        </p:nvSpPr>
        <p:spPr bwMode="auto">
          <a:xfrm>
            <a:off x="5299257" y="4536122"/>
            <a:ext cx="1617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 err="1"/>
              <a:t>Mirjam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Pulleman</a:t>
            </a:r>
            <a:endParaRPr lang="en-GB" altLang="fr-FR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 smtClean="0"/>
              <a:t>Steven Crittenden</a:t>
            </a:r>
            <a:endParaRPr lang="en-GB" altLang="fr-FR" sz="1400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740352" y="5949280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 err="1"/>
              <a:t>Wijnand</a:t>
            </a:r>
            <a:r>
              <a:rPr lang="en-GB" altLang="fr-FR" sz="1400" dirty="0"/>
              <a:t> </a:t>
            </a:r>
            <a:r>
              <a:rPr lang="en-GB" altLang="fr-FR" sz="1400" dirty="0" err="1"/>
              <a:t>Sukkel</a:t>
            </a:r>
            <a:endParaRPr lang="en-GB" altLang="fr-FR" sz="1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 err="1" smtClean="0"/>
              <a:t>Derk</a:t>
            </a:r>
            <a:r>
              <a:rPr lang="en-GB" altLang="fr-FR" sz="1400" dirty="0" smtClean="0"/>
              <a:t> Van </a:t>
            </a:r>
            <a:r>
              <a:rPr lang="en-GB" altLang="fr-FR" sz="1400" dirty="0" err="1" smtClean="0"/>
              <a:t>Balen</a:t>
            </a:r>
            <a:endParaRPr lang="en-GB" altLang="fr-FR" sz="1400" dirty="0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659325" y="5166223"/>
            <a:ext cx="1449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/>
              <a:t>Ben </a:t>
            </a:r>
            <a:r>
              <a:rPr lang="en-GB" altLang="fr-FR" sz="1400" dirty="0" err="1" smtClean="0"/>
              <a:t>Delbaere</a:t>
            </a:r>
            <a:r>
              <a:rPr lang="en-GB" altLang="fr-FR" sz="1400" dirty="0" smtClean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 err="1" smtClean="0"/>
              <a:t>Veronika</a:t>
            </a:r>
            <a:r>
              <a:rPr lang="en-GB" altLang="fr-FR" sz="1400" dirty="0" smtClean="0"/>
              <a:t> </a:t>
            </a:r>
            <a:r>
              <a:rPr lang="en-GB" altLang="fr-FR" sz="1400" dirty="0" err="1"/>
              <a:t>Mikos</a:t>
            </a:r>
            <a:r>
              <a:rPr lang="en-GB" altLang="fr-FR" sz="1400" dirty="0"/>
              <a:t> </a:t>
            </a:r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71740"/>
            <a:ext cx="2714625" cy="6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70" y="3958560"/>
            <a:ext cx="2273198" cy="6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59944" y="6330813"/>
            <a:ext cx="2374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i="1" dirty="0"/>
              <a:t>PPO (</a:t>
            </a:r>
            <a:r>
              <a:rPr lang="fr-FR" altLang="fr-FR" sz="1200" b="1" i="1" dirty="0" err="1"/>
              <a:t>Applied</a:t>
            </a:r>
            <a:r>
              <a:rPr lang="fr-FR" altLang="fr-FR" sz="1200" b="1" i="1" dirty="0"/>
              <a:t> Plant </a:t>
            </a:r>
            <a:r>
              <a:rPr lang="fr-FR" altLang="fr-FR" sz="1200" b="1" i="1" dirty="0" err="1"/>
              <a:t>Research</a:t>
            </a:r>
            <a:r>
              <a:rPr lang="fr-FR" altLang="fr-FR" sz="1200" b="1" i="1" dirty="0"/>
              <a:t>)</a:t>
            </a:r>
            <a:endParaRPr lang="en-GB" altLang="fr-FR" sz="1200" b="1" i="1" dirty="0"/>
          </a:p>
        </p:txBody>
      </p:sp>
      <p:pic>
        <p:nvPicPr>
          <p:cNvPr id="31" name="Picture 27" descr="ECNC-new-fc-rg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85" y="4525398"/>
            <a:ext cx="1703784" cy="6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96" y="1536166"/>
            <a:ext cx="536974" cy="69261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09598"/>
            <a:ext cx="965777" cy="6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33" grpId="0"/>
      <p:bldP spid="3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689475" y="1217613"/>
            <a:ext cx="2776538" cy="1430337"/>
            <a:chOff x="4689475" y="1217613"/>
            <a:chExt cx="2776538" cy="1430337"/>
          </a:xfrm>
        </p:grpSpPr>
        <p:sp>
          <p:nvSpPr>
            <p:cNvPr id="38" name="Rectangle 37"/>
            <p:cNvSpPr/>
            <p:nvPr/>
          </p:nvSpPr>
          <p:spPr>
            <a:xfrm>
              <a:off x="4689475" y="1217613"/>
              <a:ext cx="2776538" cy="1430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ZoneTexte 8"/>
            <p:cNvSpPr txBox="1">
              <a:spLocks noChangeArrowheads="1"/>
            </p:cNvSpPr>
            <p:nvPr/>
          </p:nvSpPr>
          <p:spPr bwMode="auto">
            <a:xfrm>
              <a:off x="4794250" y="1217613"/>
              <a:ext cx="2586038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FR" altLang="fr-FR" b="1" dirty="0" smtClean="0">
                  <a:latin typeface="Calibri" pitchFamily="34" charset="0"/>
                </a:rPr>
                <a:t>Fonctions </a:t>
              </a:r>
              <a:r>
                <a:rPr lang="fr-FR" altLang="fr-FR" b="1" dirty="0">
                  <a:latin typeface="Calibri" pitchFamily="34" charset="0"/>
                </a:rPr>
                <a:t>des sols </a:t>
              </a:r>
            </a:p>
            <a:p>
              <a:pPr eaLnBrk="1" hangingPunct="1">
                <a:buFontTx/>
                <a:buChar char="-"/>
              </a:pPr>
              <a:r>
                <a:rPr lang="fr-FR" altLang="fr-FR" dirty="0">
                  <a:latin typeface="Calibri" pitchFamily="34" charset="0"/>
                </a:rPr>
                <a:t> </a:t>
              </a:r>
              <a:r>
                <a:rPr lang="fr-FR" altLang="fr-FR" sz="1600" dirty="0">
                  <a:latin typeface="Calibri" pitchFamily="34" charset="0"/>
                </a:rPr>
                <a:t>Structuration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600" dirty="0" smtClean="0">
                  <a:latin typeface="Calibri" pitchFamily="34" charset="0"/>
                </a:rPr>
                <a:t> Régulation </a:t>
              </a:r>
              <a:r>
                <a:rPr lang="fr-FR" altLang="fr-FR" sz="1600" dirty="0">
                  <a:latin typeface="Calibri" pitchFamily="34" charset="0"/>
                </a:rPr>
                <a:t>hydrique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 cycle des nutriments et MO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 Filtre</a:t>
              </a:r>
            </a:p>
          </p:txBody>
        </p:sp>
      </p:grpSp>
      <p:sp>
        <p:nvSpPr>
          <p:cNvPr id="42" name="Flèche droite 41"/>
          <p:cNvSpPr/>
          <p:nvPr/>
        </p:nvSpPr>
        <p:spPr>
          <a:xfrm>
            <a:off x="3282950" y="1757363"/>
            <a:ext cx="1382713" cy="141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Flèche droite 43"/>
          <p:cNvSpPr/>
          <p:nvPr/>
        </p:nvSpPr>
        <p:spPr>
          <a:xfrm rot="2681117">
            <a:off x="2465388" y="2330450"/>
            <a:ext cx="1185862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Flèche droite 44"/>
          <p:cNvSpPr/>
          <p:nvPr/>
        </p:nvSpPr>
        <p:spPr>
          <a:xfrm rot="8224188">
            <a:off x="3625850" y="2354263"/>
            <a:ext cx="1185863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e 3"/>
          <p:cNvGrpSpPr/>
          <p:nvPr/>
        </p:nvGrpSpPr>
        <p:grpSpPr>
          <a:xfrm>
            <a:off x="4662488" y="4508500"/>
            <a:ext cx="3654425" cy="1440780"/>
            <a:chOff x="4662488" y="4508500"/>
            <a:chExt cx="3654425" cy="1440780"/>
          </a:xfrm>
        </p:grpSpPr>
        <p:sp>
          <p:nvSpPr>
            <p:cNvPr id="46" name="Rectangle 45"/>
            <p:cNvSpPr/>
            <p:nvPr/>
          </p:nvSpPr>
          <p:spPr>
            <a:xfrm>
              <a:off x="4679950" y="4576093"/>
              <a:ext cx="3563938" cy="13731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ZoneTexte 17"/>
            <p:cNvSpPr txBox="1">
              <a:spLocks noChangeArrowheads="1"/>
            </p:cNvSpPr>
            <p:nvPr/>
          </p:nvSpPr>
          <p:spPr bwMode="auto">
            <a:xfrm>
              <a:off x="4662488" y="4508500"/>
              <a:ext cx="365442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FR" altLang="fr-FR" b="1" dirty="0" smtClean="0">
                  <a:latin typeface="Calibri" pitchFamily="34" charset="0"/>
                </a:rPr>
                <a:t>Modélisation </a:t>
              </a:r>
              <a:endParaRPr lang="fr-FR" altLang="fr-FR" b="1" dirty="0">
                <a:latin typeface="Calibri" pitchFamily="34" charset="0"/>
              </a:endParaRP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 </a:t>
              </a:r>
              <a:r>
                <a:rPr lang="fr-FR" altLang="fr-FR" sz="1600" dirty="0" err="1">
                  <a:latin typeface="Calibri" pitchFamily="34" charset="0"/>
                </a:rPr>
                <a:t>Dévelopment</a:t>
              </a:r>
              <a:r>
                <a:rPr lang="fr-FR" altLang="fr-FR" sz="1600" dirty="0">
                  <a:latin typeface="Calibri" pitchFamily="34" charset="0"/>
                </a:rPr>
                <a:t> d’indicateurs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 Evaluation de l’impact </a:t>
              </a:r>
              <a:r>
                <a:rPr lang="fr-FR" altLang="fr-FR" sz="1600" dirty="0" err="1">
                  <a:latin typeface="Calibri" pitchFamily="34" charset="0"/>
                </a:rPr>
                <a:t>Environmental</a:t>
              </a:r>
              <a:endParaRPr lang="fr-FR" altLang="fr-FR" sz="1600" dirty="0">
                <a:latin typeface="Calibri" pitchFamily="34" charset="0"/>
              </a:endParaRP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 Evaluation de la durabilité des Systèmes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301750" y="6354763"/>
            <a:ext cx="6634163" cy="407432"/>
            <a:chOff x="1301750" y="6354763"/>
            <a:chExt cx="6634163" cy="407432"/>
          </a:xfrm>
        </p:grpSpPr>
        <p:sp>
          <p:nvSpPr>
            <p:cNvPr id="48" name="Rectangle 47"/>
            <p:cNvSpPr/>
            <p:nvPr/>
          </p:nvSpPr>
          <p:spPr>
            <a:xfrm>
              <a:off x="1301750" y="6354763"/>
              <a:ext cx="6634163" cy="3984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ZoneTexte 19"/>
            <p:cNvSpPr txBox="1">
              <a:spLocks noChangeArrowheads="1"/>
            </p:cNvSpPr>
            <p:nvPr/>
          </p:nvSpPr>
          <p:spPr bwMode="auto">
            <a:xfrm>
              <a:off x="3248025" y="6392863"/>
              <a:ext cx="3360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FR" altLang="fr-FR" b="1" dirty="0">
                  <a:latin typeface="Calibri" pitchFamily="34" charset="0"/>
                </a:rPr>
                <a:t>WP7 </a:t>
              </a:r>
              <a:r>
                <a:rPr lang="fr-FR" altLang="fr-FR" b="1" dirty="0" smtClean="0">
                  <a:latin typeface="Calibri" pitchFamily="34" charset="0"/>
                </a:rPr>
                <a:t>: Transfert de connaissances</a:t>
              </a:r>
              <a:endParaRPr lang="en-GB" altLang="fr-FR" b="1" dirty="0"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50888" y="1019175"/>
            <a:ext cx="7781552" cy="5122863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1" name="Connecteur droit 50"/>
          <p:cNvCxnSpPr/>
          <p:nvPr/>
        </p:nvCxnSpPr>
        <p:spPr>
          <a:xfrm rot="5400000">
            <a:off x="4266407" y="6293644"/>
            <a:ext cx="258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èche droite 51"/>
          <p:cNvSpPr/>
          <p:nvPr/>
        </p:nvSpPr>
        <p:spPr>
          <a:xfrm rot="8224188">
            <a:off x="2406650" y="4283075"/>
            <a:ext cx="862013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lèche droite 52"/>
          <p:cNvSpPr/>
          <p:nvPr/>
        </p:nvSpPr>
        <p:spPr>
          <a:xfrm rot="2681117">
            <a:off x="4811713" y="3814763"/>
            <a:ext cx="1227137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Flèche droite 53"/>
          <p:cNvSpPr/>
          <p:nvPr/>
        </p:nvSpPr>
        <p:spPr>
          <a:xfrm rot="5400000">
            <a:off x="5123657" y="3363118"/>
            <a:ext cx="1828800" cy="23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Flèche droite 54"/>
          <p:cNvSpPr/>
          <p:nvPr/>
        </p:nvSpPr>
        <p:spPr>
          <a:xfrm>
            <a:off x="3511550" y="5075238"/>
            <a:ext cx="1101725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6" name="Connecteur droit 55"/>
          <p:cNvCxnSpPr/>
          <p:nvPr/>
        </p:nvCxnSpPr>
        <p:spPr>
          <a:xfrm rot="16200000" flipH="1">
            <a:off x="-919956" y="3896519"/>
            <a:ext cx="3810000" cy="23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èche droite 56"/>
          <p:cNvSpPr/>
          <p:nvPr/>
        </p:nvSpPr>
        <p:spPr>
          <a:xfrm>
            <a:off x="996950" y="5730875"/>
            <a:ext cx="376237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Flèche droite 57"/>
          <p:cNvSpPr/>
          <p:nvPr/>
        </p:nvSpPr>
        <p:spPr>
          <a:xfrm rot="5400000">
            <a:off x="1357313" y="876300"/>
            <a:ext cx="890587" cy="3349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ZoneTexte 58"/>
          <p:cNvSpPr txBox="1"/>
          <p:nvPr/>
        </p:nvSpPr>
        <p:spPr>
          <a:xfrm>
            <a:off x="251520" y="188640"/>
            <a:ext cx="820839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200" b="1" dirty="0"/>
              <a:t>Impact des </a:t>
            </a:r>
            <a:r>
              <a:rPr lang="fr-FR" sz="2200" b="1" dirty="0" smtClean="0"/>
              <a:t>Techniques culturales </a:t>
            </a:r>
            <a:r>
              <a:rPr lang="fr-FR" sz="2200" b="1" dirty="0"/>
              <a:t>(labour, travail réduit, semis direct)</a:t>
            </a:r>
            <a:endParaRPr lang="en-GB" sz="2200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796925" y="1504950"/>
            <a:ext cx="2819400" cy="923925"/>
            <a:chOff x="796925" y="1504950"/>
            <a:chExt cx="2819400" cy="923925"/>
          </a:xfrm>
        </p:grpSpPr>
        <p:sp>
          <p:nvSpPr>
            <p:cNvPr id="61" name="Rectangle 60"/>
            <p:cNvSpPr/>
            <p:nvPr/>
          </p:nvSpPr>
          <p:spPr>
            <a:xfrm>
              <a:off x="796925" y="1504950"/>
              <a:ext cx="2819400" cy="9239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ZoneTexte 6"/>
            <p:cNvSpPr txBox="1">
              <a:spLocks noChangeArrowheads="1"/>
            </p:cNvSpPr>
            <p:nvPr/>
          </p:nvSpPr>
          <p:spPr bwMode="auto">
            <a:xfrm>
              <a:off x="901700" y="1558925"/>
              <a:ext cx="211333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FR" altLang="fr-FR" b="1" dirty="0" smtClean="0">
                  <a:latin typeface="Calibri" pitchFamily="34" charset="0"/>
                </a:rPr>
                <a:t>Biodiversité </a:t>
              </a:r>
              <a:r>
                <a:rPr lang="fr-FR" altLang="fr-FR" b="1" dirty="0">
                  <a:latin typeface="Calibri" pitchFamily="34" charset="0"/>
                </a:rPr>
                <a:t>des sols</a:t>
              </a:r>
            </a:p>
            <a:p>
              <a:pPr eaLnBrk="1" hangingPunct="1"/>
              <a:r>
                <a:rPr lang="fr-FR" altLang="fr-FR" sz="1600" dirty="0">
                  <a:latin typeface="Calibri" pitchFamily="34" charset="0"/>
                </a:rPr>
                <a:t>- </a:t>
              </a:r>
              <a:r>
                <a:rPr lang="fr-FR" altLang="fr-FR" sz="1600" dirty="0" err="1">
                  <a:latin typeface="Calibri" pitchFamily="34" charset="0"/>
                </a:rPr>
                <a:t>Lombriciens</a:t>
              </a:r>
              <a:endParaRPr lang="fr-FR" altLang="fr-FR" sz="1600" dirty="0">
                <a:latin typeface="Calibri" pitchFamily="34" charset="0"/>
              </a:endParaRPr>
            </a:p>
            <a:p>
              <a:pPr eaLnBrk="1" hangingPunct="1"/>
              <a:r>
                <a:rPr lang="fr-FR" altLang="fr-FR" sz="1600" dirty="0">
                  <a:latin typeface="Calibri" pitchFamily="34" charset="0"/>
                </a:rPr>
                <a:t>- </a:t>
              </a:r>
              <a:r>
                <a:rPr lang="fr-FR" altLang="fr-FR" sz="1600" dirty="0" err="1">
                  <a:latin typeface="Calibri" pitchFamily="34" charset="0"/>
                </a:rPr>
                <a:t>Nematodes</a:t>
              </a:r>
              <a:endParaRPr lang="en-GB" altLang="fr-FR" sz="1600" dirty="0">
                <a:latin typeface="Calibri" pitchFamily="34" charset="0"/>
              </a:endParaRPr>
            </a:p>
          </p:txBody>
        </p:sp>
      </p:grpSp>
      <p:sp>
        <p:nvSpPr>
          <p:cNvPr id="63" name="ZoneTexte 11"/>
          <p:cNvSpPr txBox="1">
            <a:spLocks noChangeArrowheads="1"/>
          </p:cNvSpPr>
          <p:nvPr/>
        </p:nvSpPr>
        <p:spPr bwMode="auto">
          <a:xfrm>
            <a:off x="2360613" y="2979738"/>
            <a:ext cx="3049809" cy="86177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altLang="fr-FR" b="1" dirty="0" smtClean="0">
                <a:latin typeface="Calibri" pitchFamily="34" charset="0"/>
              </a:rPr>
              <a:t>Services </a:t>
            </a:r>
            <a:r>
              <a:rPr lang="fr-FR" altLang="fr-FR" b="1" dirty="0">
                <a:latin typeface="Calibri" pitchFamily="34" charset="0"/>
              </a:rPr>
              <a:t>Ecosystémiques</a:t>
            </a:r>
          </a:p>
          <a:p>
            <a:pPr eaLnBrk="1" hangingPunct="1">
              <a:buFontTx/>
              <a:buChar char="-"/>
            </a:pPr>
            <a:r>
              <a:rPr lang="fr-FR" altLang="fr-FR" sz="1600" dirty="0">
                <a:latin typeface="Calibri" pitchFamily="34" charset="0"/>
              </a:rPr>
              <a:t> Production de biomasse végétale</a:t>
            </a:r>
          </a:p>
          <a:p>
            <a:pPr eaLnBrk="1" hangingPunct="1">
              <a:buFontTx/>
              <a:buChar char="-"/>
            </a:pPr>
            <a:r>
              <a:rPr lang="fr-FR" altLang="fr-FR" sz="1600" dirty="0">
                <a:latin typeface="Calibri" pitchFamily="34" charset="0"/>
              </a:rPr>
              <a:t>Emission de gaz à effet de serre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085850" y="4652963"/>
            <a:ext cx="3076575" cy="879475"/>
            <a:chOff x="1085850" y="4652963"/>
            <a:chExt cx="3076575" cy="879475"/>
          </a:xfrm>
        </p:grpSpPr>
        <p:sp>
          <p:nvSpPr>
            <p:cNvPr id="64" name="Rectangle 63"/>
            <p:cNvSpPr/>
            <p:nvPr/>
          </p:nvSpPr>
          <p:spPr>
            <a:xfrm>
              <a:off x="1085850" y="4652963"/>
              <a:ext cx="3076575" cy="8794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ZoneTexte 15"/>
            <p:cNvSpPr txBox="1">
              <a:spLocks noChangeArrowheads="1"/>
            </p:cNvSpPr>
            <p:nvPr/>
          </p:nvSpPr>
          <p:spPr bwMode="auto">
            <a:xfrm>
              <a:off x="1190625" y="4664075"/>
              <a:ext cx="238642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FR" altLang="fr-FR" b="1" dirty="0" smtClean="0">
                  <a:latin typeface="Calibri" pitchFamily="34" charset="0"/>
                </a:rPr>
                <a:t>Sociologie </a:t>
              </a:r>
              <a:r>
                <a:rPr lang="fr-FR" altLang="fr-FR" b="1" dirty="0">
                  <a:latin typeface="Calibri" pitchFamily="34" charset="0"/>
                </a:rPr>
                <a:t>et Economie</a:t>
              </a:r>
            </a:p>
            <a:p>
              <a:pPr eaLnBrk="1" hangingPunct="1"/>
              <a:r>
                <a:rPr lang="fr-FR" altLang="fr-FR" sz="1600" dirty="0">
                  <a:latin typeface="Calibri" pitchFamily="34" charset="0"/>
                </a:rPr>
                <a:t>- Sociologie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600" dirty="0">
                  <a:latin typeface="Calibri" pitchFamily="34" charset="0"/>
                </a:rPr>
                <a:t>Economie</a:t>
              </a:r>
            </a:p>
          </p:txBody>
        </p:sp>
      </p:grpSp>
      <p:sp>
        <p:nvSpPr>
          <p:cNvPr id="66" name="Flèche droite 65"/>
          <p:cNvSpPr/>
          <p:nvPr/>
        </p:nvSpPr>
        <p:spPr>
          <a:xfrm rot="5400000">
            <a:off x="5899519" y="728266"/>
            <a:ext cx="643732" cy="3349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26" y="0"/>
            <a:ext cx="536974" cy="6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63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88716"/>
            <a:ext cx="172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DISPOSITIFS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96" y="1126427"/>
            <a:ext cx="8424863" cy="100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Station </a:t>
            </a:r>
            <a:r>
              <a:rPr lang="en-GB" altLang="fr-FR" sz="1800" dirty="0" err="1" smtClean="0"/>
              <a:t>Expérimentale</a:t>
            </a:r>
            <a:r>
              <a:rPr lang="en-GB" altLang="fr-FR" sz="1800" dirty="0" smtClean="0"/>
              <a:t> de </a:t>
            </a:r>
            <a:r>
              <a:rPr lang="en-GB" altLang="fr-FR" sz="1800" dirty="0" err="1" smtClean="0"/>
              <a:t>Kerguéhennec</a:t>
            </a:r>
            <a:r>
              <a:rPr lang="en-GB" altLang="fr-FR" sz="1800" dirty="0" smtClean="0"/>
              <a:t> (dept.</a:t>
            </a:r>
            <a:r>
              <a:rPr lang="en-GB" altLang="fr-FR" sz="1800" dirty="0"/>
              <a:t> </a:t>
            </a:r>
            <a:r>
              <a:rPr lang="en-GB" altLang="fr-FR" sz="1800" dirty="0" smtClean="0"/>
              <a:t>Morbihan), </a:t>
            </a:r>
            <a:r>
              <a:rPr lang="en-GB" altLang="fr-FR" sz="1800" dirty="0" err="1" smtClean="0"/>
              <a:t>gérée</a:t>
            </a:r>
            <a:r>
              <a:rPr lang="en-GB" altLang="fr-FR" sz="1800" dirty="0" smtClean="0"/>
              <a:t> par la CRAB </a:t>
            </a:r>
            <a:endParaRPr lang="en-GB" altLang="fr-FR" sz="18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fr-FR" sz="1800" dirty="0"/>
              <a:t>  2 </a:t>
            </a:r>
            <a:r>
              <a:rPr lang="en-GB" altLang="fr-FR" sz="1800" dirty="0" err="1" smtClean="0"/>
              <a:t>essais</a:t>
            </a:r>
            <a:r>
              <a:rPr lang="en-GB" altLang="fr-FR" sz="1800" dirty="0" smtClean="0"/>
              <a:t> </a:t>
            </a:r>
            <a:r>
              <a:rPr lang="en-GB" altLang="fr-FR" sz="1800" dirty="0" err="1" smtClean="0"/>
              <a:t>gérés</a:t>
            </a:r>
            <a:r>
              <a:rPr lang="en-GB" altLang="fr-FR" sz="1800" dirty="0" smtClean="0"/>
              <a:t> </a:t>
            </a:r>
            <a:r>
              <a:rPr lang="en-GB" altLang="fr-FR" sz="1800" dirty="0" err="1" smtClean="0"/>
              <a:t>en</a:t>
            </a:r>
            <a:r>
              <a:rPr lang="en-GB" altLang="fr-FR" sz="1800" dirty="0" smtClean="0"/>
              <a:t> </a:t>
            </a:r>
            <a:r>
              <a:rPr lang="en-GB" altLang="fr-FR" sz="1800" dirty="0" err="1" smtClean="0"/>
              <a:t>conventionnel</a:t>
            </a:r>
            <a:r>
              <a:rPr lang="en-GB" altLang="fr-FR" sz="1800" dirty="0" smtClean="0"/>
              <a:t> (FKT, FKA) </a:t>
            </a:r>
            <a:endParaRPr lang="en-GB" altLang="fr-FR" sz="18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1800" dirty="0"/>
              <a:t> 1 </a:t>
            </a:r>
            <a:r>
              <a:rPr lang="en-GB" altLang="fr-FR" sz="1800" dirty="0" err="1" smtClean="0"/>
              <a:t>essai</a:t>
            </a:r>
            <a:r>
              <a:rPr lang="en-GB" altLang="fr-FR" sz="1800" dirty="0" smtClean="0"/>
              <a:t> </a:t>
            </a:r>
            <a:r>
              <a:rPr lang="en-GB" altLang="fr-FR" sz="1800" dirty="0" err="1" smtClean="0"/>
              <a:t>géré</a:t>
            </a:r>
            <a:r>
              <a:rPr lang="en-GB" altLang="fr-FR" sz="1800" dirty="0" smtClean="0"/>
              <a:t> </a:t>
            </a:r>
            <a:r>
              <a:rPr lang="en-GB" altLang="fr-FR" sz="1800" dirty="0" err="1" smtClean="0"/>
              <a:t>en</a:t>
            </a:r>
            <a:r>
              <a:rPr lang="en-GB" altLang="fr-FR" sz="1800" dirty="0" smtClean="0"/>
              <a:t> agriculture </a:t>
            </a:r>
            <a:r>
              <a:rPr lang="en-GB" altLang="fr-FR" sz="1800" dirty="0" err="1" smtClean="0"/>
              <a:t>biologique</a:t>
            </a:r>
            <a:r>
              <a:rPr lang="en-GB" altLang="fr-FR" sz="1800" dirty="0" smtClean="0"/>
              <a:t> (</a:t>
            </a:r>
            <a:r>
              <a:rPr lang="en-GB" altLang="fr-FR" sz="1800" dirty="0"/>
              <a:t>FKO)</a:t>
            </a:r>
          </a:p>
        </p:txBody>
      </p:sp>
      <p:pic>
        <p:nvPicPr>
          <p:cNvPr id="6" name="Picture 10" descr="aerien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92561"/>
            <a:ext cx="40925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606854">
            <a:off x="2024063" y="2922811"/>
            <a:ext cx="1119187" cy="762000"/>
          </a:xfrm>
          <a:prstGeom prst="rect">
            <a:avLst/>
          </a:prstGeom>
          <a:noFill/>
          <a:ln w="38100" algn="ctr">
            <a:solidFill>
              <a:srgbClr val="6F9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400" b="1"/>
              <a:t>F K A</a:t>
            </a:r>
          </a:p>
        </p:txBody>
      </p:sp>
      <p:sp>
        <p:nvSpPr>
          <p:cNvPr id="8" name="Rectangle 7"/>
          <p:cNvSpPr/>
          <p:nvPr/>
        </p:nvSpPr>
        <p:spPr>
          <a:xfrm rot="647573">
            <a:off x="2154238" y="2514824"/>
            <a:ext cx="1055687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CC3300"/>
                </a:solidFill>
              </a:rPr>
              <a:t>FKT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-1449057">
            <a:off x="2487613" y="5337399"/>
            <a:ext cx="865187" cy="90646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chemeClr val="bg1"/>
                </a:solidFill>
              </a:rPr>
              <a:t>FKO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224249" y="2273524"/>
            <a:ext cx="2895695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err="1" smtClean="0">
                <a:latin typeface="Calibri" pitchFamily="34" charset="0"/>
              </a:rPr>
              <a:t>Essai</a:t>
            </a:r>
            <a:r>
              <a:rPr lang="en-GB" altLang="fr-FR" sz="1800" dirty="0" smtClean="0">
                <a:latin typeface="Calibri" pitchFamily="34" charset="0"/>
              </a:rPr>
              <a:t> "Transfer“ (2000)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latin typeface="Calibri" pitchFamily="34" charset="0"/>
              </a:rPr>
              <a:t>FKT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fr-FR" altLang="fr-FR" sz="1400" dirty="0" smtClean="0">
                <a:latin typeface="Calibri" pitchFamily="34" charset="0"/>
                <a:sym typeface="Wingdings" panose="05000000000000000000" pitchFamily="2" charset="2"/>
              </a:rPr>
              <a:t>Impact de 3 pratiques  sur transferts de polluants</a:t>
            </a:r>
          </a:p>
        </p:txBody>
      </p:sp>
      <p:cxnSp>
        <p:nvCxnSpPr>
          <p:cNvPr id="11" name="Connecteur droit avec flèche 10"/>
          <p:cNvCxnSpPr>
            <a:stCxn id="10" idx="1"/>
            <a:endCxn id="8" idx="3"/>
          </p:cNvCxnSpPr>
          <p:nvPr/>
        </p:nvCxnSpPr>
        <p:spPr>
          <a:xfrm flipH="1">
            <a:off x="3200588" y="2812133"/>
            <a:ext cx="3023661" cy="174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660752" y="4118292"/>
            <a:ext cx="3169201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err="1" smtClean="0">
                <a:latin typeface="Calibri" pitchFamily="34" charset="0"/>
              </a:rPr>
              <a:t>Essai</a:t>
            </a:r>
            <a:r>
              <a:rPr lang="en-GB" altLang="fr-FR" sz="1800" dirty="0" smtClean="0">
                <a:latin typeface="Calibri" pitchFamily="34" charset="0"/>
              </a:rPr>
              <a:t> "</a:t>
            </a:r>
            <a:r>
              <a:rPr lang="en-GB" altLang="fr-FR" sz="1800" dirty="0" err="1" smtClean="0">
                <a:latin typeface="Calibri" pitchFamily="34" charset="0"/>
              </a:rPr>
              <a:t>Agronomique</a:t>
            </a:r>
            <a:r>
              <a:rPr lang="en-GB" altLang="fr-FR" sz="1800" dirty="0" smtClean="0">
                <a:latin typeface="Calibri" pitchFamily="34" charset="0"/>
              </a:rPr>
              <a:t>"  (2000)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latin typeface="Calibri" pitchFamily="34" charset="0"/>
              </a:rPr>
              <a:t>FKA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1800" dirty="0" smtClean="0">
                <a:latin typeface="Calibri" pitchFamily="34" charset="0"/>
              </a:rPr>
              <a:t> </a:t>
            </a:r>
            <a:r>
              <a:rPr lang="fr-FR" altLang="fr-FR" sz="1400" dirty="0" smtClean="0">
                <a:latin typeface="Calibri" pitchFamily="34" charset="0"/>
              </a:rPr>
              <a:t>Impact de 3 pratiques X 4 fertilisants </a:t>
            </a:r>
            <a:endParaRPr lang="en-GB" altLang="fr-FR" sz="1400" dirty="0">
              <a:latin typeface="Calibri" pitchFamily="34" charset="0"/>
            </a:endParaRPr>
          </a:p>
        </p:txBody>
      </p:sp>
      <p:cxnSp>
        <p:nvCxnSpPr>
          <p:cNvPr id="13" name="Connecteur droit avec flèche 12"/>
          <p:cNvCxnSpPr>
            <a:stCxn id="12" idx="1"/>
            <a:endCxn id="7" idx="3"/>
          </p:cNvCxnSpPr>
          <p:nvPr/>
        </p:nvCxnSpPr>
        <p:spPr>
          <a:xfrm flipH="1" flipV="1">
            <a:off x="3134554" y="3402082"/>
            <a:ext cx="2526198" cy="11778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501145" y="5661249"/>
            <a:ext cx="2085315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err="1" smtClean="0">
                <a:solidFill>
                  <a:srgbClr val="000000"/>
                </a:solidFill>
                <a:latin typeface="Calibri" pitchFamily="34" charset="0"/>
              </a:rPr>
              <a:t>Essai</a:t>
            </a:r>
            <a:r>
              <a:rPr lang="en-GB" altLang="fr-FR" sz="1800" dirty="0" smtClean="0">
                <a:solidFill>
                  <a:srgbClr val="000000"/>
                </a:solidFill>
                <a:latin typeface="Calibri" pitchFamily="34" charset="0"/>
              </a:rPr>
              <a:t> “Bio" (2003)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Calibri" pitchFamily="34" charset="0"/>
              </a:rPr>
              <a:t>FKO</a:t>
            </a:r>
            <a:endParaRPr lang="fr-FR" altLang="fr-FR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1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Impact de 3 pratiques</a:t>
            </a:r>
            <a:endParaRPr lang="en-GB" altLang="fr-FR" dirty="0"/>
          </a:p>
        </p:txBody>
      </p:sp>
      <p:cxnSp>
        <p:nvCxnSpPr>
          <p:cNvPr id="15" name="Connecteur droit avec flèche 14"/>
          <p:cNvCxnSpPr>
            <a:stCxn id="14" idx="1"/>
            <a:endCxn id="9" idx="3"/>
          </p:cNvCxnSpPr>
          <p:nvPr/>
        </p:nvCxnSpPr>
        <p:spPr>
          <a:xfrm flipH="1" flipV="1">
            <a:off x="3314935" y="5613638"/>
            <a:ext cx="3186210" cy="5246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26" y="0"/>
            <a:ext cx="536974" cy="69261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569" y="544990"/>
            <a:ext cx="8424863" cy="39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Réseau de parcelles en Bretagne</a:t>
            </a:r>
            <a:endParaRPr lang="en-GB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4659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1037</Words>
  <Application>Microsoft Office PowerPoint</Application>
  <PresentationFormat>Affichage à l'écran (4:3)</PresentationFormat>
  <Paragraphs>196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1_Thème Office</vt:lpstr>
      <vt:lpstr>Présentation PowerPoint</vt:lpstr>
      <vt:lpstr>Présentation PowerPoint</vt:lpstr>
      <vt:lpstr>Objectifs: Intégration des services écosystémiques dans une démarche d’agro-écologie</vt:lpstr>
      <vt:lpstr>Structuration du projet ECOSOM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Guenola</cp:lastModifiedBy>
  <cp:revision>155</cp:revision>
  <cp:lastPrinted>2014-12-03T08:37:53Z</cp:lastPrinted>
  <dcterms:created xsi:type="dcterms:W3CDTF">2014-09-10T10:08:00Z</dcterms:created>
  <dcterms:modified xsi:type="dcterms:W3CDTF">2014-12-12T06:31:15Z</dcterms:modified>
</cp:coreProperties>
</file>